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_rels/presentation.xml.rels" ContentType="application/vnd.openxmlformats-package.relationships+xml"/>
  <Override PartName="/ppt/media/image4.png" ContentType="image/png"/>
  <Override PartName="/ppt/media/image3.jpeg" ContentType="image/jpeg"/>
  <Override PartName="/ppt/media/image2.png" ContentType="image/png"/>
  <Override PartName="/ppt/media/image1.jpeg" ContentType="image/jpeg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6858000" cy="9144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530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530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42720" y="364680"/>
            <a:ext cx="6171840" cy="70768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530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42720" y="49096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530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505320" y="49096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42720" y="4909680"/>
            <a:ext cx="617184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42720" y="4909680"/>
            <a:ext cx="617184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42720" y="49096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505320" y="49096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1987200" cy="252936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429640" y="2139480"/>
            <a:ext cx="1987200" cy="252936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16560" y="2139480"/>
            <a:ext cx="1987200" cy="252936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342720" y="4909680"/>
            <a:ext cx="1987200" cy="252936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2429640" y="4909680"/>
            <a:ext cx="1987200" cy="252936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4516560" y="4909680"/>
            <a:ext cx="1987200" cy="252936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530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530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342720" y="364680"/>
            <a:ext cx="6171840" cy="70768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530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342720" y="49096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530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3505320" y="49096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342720" y="4909680"/>
            <a:ext cx="617184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42720" y="4909680"/>
            <a:ext cx="617184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342720" y="49096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3505320" y="4909680"/>
            <a:ext cx="3011760" cy="25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342720" y="190440"/>
            <a:ext cx="6171840" cy="187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1987200" cy="252936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2429640" y="2139480"/>
            <a:ext cx="1987200" cy="252936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4516560" y="2139480"/>
            <a:ext cx="1987200" cy="252936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342720" y="4909680"/>
            <a:ext cx="1987200" cy="252936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body"/>
          </p:nvPr>
        </p:nvSpPr>
        <p:spPr>
          <a:xfrm>
            <a:off x="2429640" y="4909680"/>
            <a:ext cx="1987200" cy="252936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 type="body"/>
          </p:nvPr>
        </p:nvSpPr>
        <p:spPr>
          <a:xfrm>
            <a:off x="4516560" y="4909680"/>
            <a:ext cx="1987200" cy="252936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 hidden="1"/>
          <p:cNvSpPr/>
          <p:nvPr/>
        </p:nvSpPr>
        <p:spPr>
          <a:xfrm>
            <a:off x="171360" y="304920"/>
            <a:ext cx="6513840" cy="3283560"/>
          </a:xfrm>
          <a:prstGeom prst="roundRect">
            <a:avLst>
              <a:gd name="adj" fmla="val 3362"/>
            </a:avLst>
          </a:prstGeom>
          <a:gradFill rotWithShape="0">
            <a:gsLst>
              <a:gs pos="0">
                <a:srgbClr val="b2e389"/>
              </a:gs>
              <a:gs pos="100000">
                <a:srgbClr val="5fa326"/>
              </a:gs>
            </a:gsLst>
            <a:lin ang="16200000"/>
          </a:gra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39" name="Group 2"/>
          <p:cNvGrpSpPr/>
          <p:nvPr/>
        </p:nvGrpSpPr>
        <p:grpSpPr>
          <a:xfrm>
            <a:off x="158760" y="2239200"/>
            <a:ext cx="6534360" cy="1764720"/>
            <a:chOff x="158760" y="2239200"/>
            <a:chExt cx="6534360" cy="1764720"/>
          </a:xfrm>
        </p:grpSpPr>
        <p:sp>
          <p:nvSpPr>
            <p:cNvPr id="40" name="CustomShape 3"/>
            <p:cNvSpPr/>
            <p:nvPr/>
          </p:nvSpPr>
          <p:spPr>
            <a:xfrm>
              <a:off x="4535640" y="2432520"/>
              <a:ext cx="2149200" cy="943920"/>
            </a:xfrm>
            <a:custGeom>
              <a:avLst/>
              <a:gdLst/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d6ecff">
                <a:alpha val="29000"/>
              </a:srgbClr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1" name="CustomShape 4"/>
            <p:cNvSpPr/>
            <p:nvPr/>
          </p:nvSpPr>
          <p:spPr>
            <a:xfrm>
              <a:off x="1964520" y="2261520"/>
              <a:ext cx="4150080" cy="1125360"/>
            </a:xfrm>
            <a:custGeom>
              <a:avLst/>
              <a:gdLst/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d6ecff">
                <a:alpha val="40000"/>
              </a:srgbClr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" name="CustomShape 5"/>
            <p:cNvSpPr/>
            <p:nvPr/>
          </p:nvSpPr>
          <p:spPr>
            <a:xfrm>
              <a:off x="2121480" y="2278080"/>
              <a:ext cx="4092840" cy="1024200"/>
            </a:xfrm>
            <a:custGeom>
              <a:avLst/>
              <a:gdLst/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" name="CustomShape 6"/>
            <p:cNvSpPr/>
            <p:nvPr/>
          </p:nvSpPr>
          <p:spPr>
            <a:xfrm>
              <a:off x="4206960" y="2260080"/>
              <a:ext cx="2472840" cy="860400"/>
            </a:xfrm>
            <a:custGeom>
              <a:avLst/>
              <a:gdLst/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" name="CustomShape 7"/>
            <p:cNvSpPr/>
            <p:nvPr/>
          </p:nvSpPr>
          <p:spPr>
            <a:xfrm>
              <a:off x="158760" y="2239200"/>
              <a:ext cx="6534360" cy="1764720"/>
            </a:xfrm>
            <a:custGeom>
              <a:avLst/>
              <a:gdLst/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5" name="CustomShape 8"/>
          <p:cNvSpPr/>
          <p:nvPr/>
        </p:nvSpPr>
        <p:spPr>
          <a:xfrm>
            <a:off x="171360" y="304920"/>
            <a:ext cx="6513840" cy="8038440"/>
          </a:xfrm>
          <a:prstGeom prst="roundRect">
            <a:avLst>
              <a:gd name="adj" fmla="val 1272"/>
            </a:avLst>
          </a:prstGeom>
          <a:gradFill rotWithShape="0">
            <a:gsLst>
              <a:gs pos="0">
                <a:srgbClr val="5fa326"/>
              </a:gs>
              <a:gs pos="100000">
                <a:srgbClr val="b2e389"/>
              </a:gs>
            </a:gsLst>
            <a:lin ang="5400000"/>
          </a:gra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46" name="Group 9"/>
          <p:cNvGrpSpPr/>
          <p:nvPr/>
        </p:nvGrpSpPr>
        <p:grpSpPr>
          <a:xfrm>
            <a:off x="158760" y="7138440"/>
            <a:ext cx="6534360" cy="1767240"/>
            <a:chOff x="158760" y="7138440"/>
            <a:chExt cx="6534360" cy="1767240"/>
          </a:xfrm>
        </p:grpSpPr>
        <p:sp>
          <p:nvSpPr>
            <p:cNvPr id="47" name="CustomShape 10"/>
            <p:cNvSpPr/>
            <p:nvPr/>
          </p:nvSpPr>
          <p:spPr>
            <a:xfrm>
              <a:off x="4541040" y="7332120"/>
              <a:ext cx="2151720" cy="945000"/>
            </a:xfrm>
            <a:custGeom>
              <a:avLst/>
              <a:gdLst/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d6ecff">
                <a:alpha val="29000"/>
              </a:srgbClr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" name="CustomShape 11"/>
            <p:cNvSpPr/>
            <p:nvPr/>
          </p:nvSpPr>
          <p:spPr>
            <a:xfrm>
              <a:off x="1966680" y="7161120"/>
              <a:ext cx="4155480" cy="1126800"/>
            </a:xfrm>
            <a:custGeom>
              <a:avLst/>
              <a:gdLst/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d6ecff">
                <a:alpha val="40000"/>
              </a:srgbClr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" name="CustomShape 12"/>
            <p:cNvSpPr/>
            <p:nvPr/>
          </p:nvSpPr>
          <p:spPr>
            <a:xfrm>
              <a:off x="2124000" y="7177320"/>
              <a:ext cx="4097880" cy="1025280"/>
            </a:xfrm>
            <a:custGeom>
              <a:avLst/>
              <a:gdLst/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" name="CustomShape 13"/>
            <p:cNvSpPr/>
            <p:nvPr/>
          </p:nvSpPr>
          <p:spPr>
            <a:xfrm>
              <a:off x="4212360" y="7159320"/>
              <a:ext cx="2476080" cy="861480"/>
            </a:xfrm>
            <a:custGeom>
              <a:avLst/>
              <a:gdLst/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" name="CustomShape 14"/>
            <p:cNvSpPr/>
            <p:nvPr/>
          </p:nvSpPr>
          <p:spPr>
            <a:xfrm>
              <a:off x="158760" y="7138440"/>
              <a:ext cx="6534360" cy="1767240"/>
            </a:xfrm>
            <a:custGeom>
              <a:avLst/>
              <a:gdLst/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2" name="PlaceHolder 15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3" name="PlaceHolder 16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332640" y="311760"/>
            <a:ext cx="6112440" cy="1095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 fontScale="18000"/>
          </a:bodyPr>
          <a:p>
            <a:pPr algn="r">
              <a:lnSpc>
                <a:spcPct val="100000"/>
              </a:lnSpc>
            </a:pPr>
            <a:br/>
            <a:br/>
            <a:br/>
            <a:br/>
            <a:br/>
            <a:br/>
            <a:br/>
            <a:br/>
            <a:br/>
            <a:br/>
            <a:br/>
            <a:r>
              <a:rPr b="1" lang="ru-RU" sz="1800" spc="-1" strike="noStrike">
                <a:solidFill>
                  <a:srgbClr val="ffffff"/>
                </a:solidFill>
                <a:latin typeface="Candara"/>
                <a:ea typeface="DejaVu Sans"/>
              </a:rPr>
              <a:t>»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1" name="CustomShape 2"/>
          <p:cNvSpPr/>
          <p:nvPr/>
        </p:nvSpPr>
        <p:spPr>
          <a:xfrm>
            <a:off x="332640" y="1403640"/>
            <a:ext cx="5998320" cy="4708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ru-RU" sz="1500" spc="-1" strike="noStrike">
                <a:solidFill>
                  <a:srgbClr val="000000"/>
                </a:solidFill>
                <a:latin typeface="Times New Roman"/>
                <a:ea typeface="Tahoma"/>
              </a:rPr>
              <a:t>Уважаемые жители Приморского края, достигшие пенсионного возраста!</a:t>
            </a: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1500" spc="-1" strike="noStrike">
                <a:solidFill>
                  <a:srgbClr val="000000"/>
                </a:solidFill>
                <a:latin typeface="Times New Roman"/>
                <a:ea typeface="Tahoma"/>
              </a:rPr>
              <a:t>  </a:t>
            </a:r>
            <a:r>
              <a:rPr b="1" lang="ru-RU" sz="1500" spc="-1" strike="noStrike">
                <a:solidFill>
                  <a:srgbClr val="000000"/>
                </a:solidFill>
                <a:latin typeface="Times New Roman"/>
                <a:ea typeface="Tahoma"/>
              </a:rPr>
              <a:t>С 1 июня 2021 года  краевые </a:t>
            </a:r>
            <a:r>
              <a:rPr b="1" lang="ru-RU" sz="1400" spc="-1" strike="noStrike">
                <a:solidFill>
                  <a:srgbClr val="000000"/>
                </a:solidFill>
                <a:latin typeface="Times New Roman"/>
                <a:ea typeface="Tahoma"/>
              </a:rPr>
              <a:t>льготники (</a:t>
            </a:r>
            <a:r>
              <a:rPr b="1" lang="ru-RU" sz="1500" spc="-1" strike="noStrike">
                <a:solidFill>
                  <a:srgbClr val="000000"/>
                </a:solidFill>
                <a:latin typeface="Times New Roman"/>
                <a:ea typeface="Tahoma"/>
              </a:rPr>
              <a:t>ветераны труда, ветераны труда Приморского края, труженики тыла,  репрессированные и реабилитированные граждане) и «дети войны», приобретая АБОНЕМЕНТНЫЙ БИЛЕТ на проезд в электричке в пригородных железнодорожных кассах,  при ОДНОВРЕМЕННОМ предъявлении кассиру документа подтверждающего регистрацию в системе индивидуального (персонифицированного) учета (СНИЛС),</a:t>
            </a: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1500" spc="-1" strike="noStrike">
                <a:solidFill>
                  <a:srgbClr val="000000"/>
                </a:solidFill>
                <a:latin typeface="Times New Roman"/>
                <a:ea typeface="Tahoma"/>
              </a:rPr>
              <a:t>ОСВОБОЖДАЮТСЯ  от подачи  заявлений в органы социальной защиты на получение  50 % компенсации  стоимости абонементного билета.</a:t>
            </a: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1500" spc="-1" strike="noStrike">
                <a:solidFill>
                  <a:srgbClr val="000000"/>
                </a:solidFill>
                <a:latin typeface="Times New Roman"/>
                <a:ea typeface="Tahoma"/>
              </a:rPr>
              <a:t>Компенсация указанным выше льготникам будет предоставлена АВТОМАТИЧЕСКИ (без подачи заявлений) на  их  лицевые счета  или через почтовые отделения связи. </a:t>
            </a: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20"/>
              </a:spcBef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  </a:t>
            </a:r>
            <a:endParaRPr b="0" lang="ru-RU" sz="1600" spc="-1" strike="noStrike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 </a:t>
            </a:r>
            <a:endParaRPr b="0" lang="ru-RU" sz="1600" spc="-1" strike="noStrike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 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ffffff"/>
                </a:solidFill>
                <a:latin typeface="Candara"/>
                <a:ea typeface="DejaVu Sans"/>
              </a:rPr>
              <a:t> 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ffffff"/>
                </a:solidFill>
                <a:latin typeface="Candara"/>
                <a:ea typeface="DejaVu Sans"/>
              </a:rPr>
              <a:t> 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ffffff"/>
                </a:solidFill>
                <a:latin typeface="Candara"/>
                <a:ea typeface="DejaVu Sans"/>
              </a:rPr>
              <a:t> 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ffffff"/>
                </a:solidFill>
                <a:latin typeface="Candara"/>
                <a:ea typeface="DejaVu Sans"/>
              </a:rPr>
              <a:t> 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ffffff"/>
                </a:solidFill>
                <a:latin typeface="Candara"/>
                <a:ea typeface="DejaVu Sans"/>
              </a:rPr>
              <a:t> 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ffffff"/>
                </a:solidFill>
                <a:latin typeface="Candara"/>
                <a:ea typeface="DejaVu Sans"/>
              </a:rPr>
              <a:t> 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92" name="Picture 2" descr=""/>
          <p:cNvPicPr/>
          <p:nvPr/>
        </p:nvPicPr>
        <p:blipFill>
          <a:blip r:embed="rId1">
            <a:lum contrast="20000"/>
          </a:blip>
          <a:stretch/>
        </p:blipFill>
        <p:spPr>
          <a:xfrm>
            <a:off x="620640" y="611640"/>
            <a:ext cx="639720" cy="711720"/>
          </a:xfrm>
          <a:prstGeom prst="rect">
            <a:avLst/>
          </a:prstGeom>
          <a:ln w="9360">
            <a:solidFill>
              <a:srgbClr val="000000"/>
            </a:solidFill>
            <a:miter/>
          </a:ln>
        </p:spPr>
      </p:pic>
      <p:sp>
        <p:nvSpPr>
          <p:cNvPr id="93" name="CustomShape 3"/>
          <p:cNvSpPr/>
          <p:nvPr/>
        </p:nvSpPr>
        <p:spPr>
          <a:xfrm>
            <a:off x="1266480" y="720000"/>
            <a:ext cx="5279400" cy="54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500" spc="-1" strike="noStrike" u="sng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О БЕЗЗАЯВИТЕЛЬНОЙ КОМПЕНСАЦИИ  АБОНЕМЕНТНЫХ БИЛЕТОВ</a:t>
            </a:r>
            <a:endParaRPr b="0" lang="ru-RU" sz="1500" spc="-1" strike="noStrike">
              <a:latin typeface="Arial"/>
            </a:endParaRPr>
          </a:p>
        </p:txBody>
      </p:sp>
      <p:pic>
        <p:nvPicPr>
          <p:cNvPr id="94" name="Рисунок 91" descr=""/>
          <p:cNvPicPr/>
          <p:nvPr/>
        </p:nvPicPr>
        <p:blipFill>
          <a:blip r:embed="rId2"/>
          <a:stretch/>
        </p:blipFill>
        <p:spPr>
          <a:xfrm>
            <a:off x="2304000" y="4030920"/>
            <a:ext cx="2860560" cy="1584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332640" y="311760"/>
            <a:ext cx="6112440" cy="1095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 fontScale="18000"/>
          </a:bodyPr>
          <a:p>
            <a:pPr algn="r">
              <a:lnSpc>
                <a:spcPct val="100000"/>
              </a:lnSpc>
            </a:pPr>
            <a:br/>
            <a:br/>
            <a:br/>
            <a:br/>
            <a:br/>
            <a:br/>
            <a:br/>
            <a:br/>
            <a:br/>
            <a:br/>
            <a:br/>
            <a:r>
              <a:rPr b="1" lang="ru-RU" sz="1800" spc="-1" strike="noStrike">
                <a:solidFill>
                  <a:srgbClr val="ffffff"/>
                </a:solidFill>
                <a:latin typeface="Candara"/>
                <a:ea typeface="DejaVu Sans"/>
              </a:rPr>
              <a:t>»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6" name="CustomShape 2"/>
          <p:cNvSpPr/>
          <p:nvPr/>
        </p:nvSpPr>
        <p:spPr>
          <a:xfrm>
            <a:off x="332640" y="1403640"/>
            <a:ext cx="5998320" cy="4708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ru-RU" sz="1500" spc="-1" strike="noStrike">
                <a:solidFill>
                  <a:srgbClr val="000000"/>
                </a:solidFill>
                <a:latin typeface="Times New Roman"/>
                <a:ea typeface="Tahoma"/>
              </a:rPr>
              <a:t>Уважаемые  жители Приморского края, достигшие пенсионного          возраста!</a:t>
            </a:r>
            <a:endParaRPr b="0" lang="ru-RU" sz="15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1500" spc="-1" strike="noStrike">
                <a:solidFill>
                  <a:srgbClr val="000000"/>
                </a:solidFill>
                <a:latin typeface="Times New Roman"/>
                <a:ea typeface="Tahoma"/>
              </a:rPr>
              <a:t>  </a:t>
            </a:r>
            <a:r>
              <a:rPr b="1" lang="ru-RU" sz="1500" spc="-1" strike="noStrike">
                <a:solidFill>
                  <a:srgbClr val="000000"/>
                </a:solidFill>
                <a:latin typeface="Times New Roman"/>
                <a:ea typeface="Tahoma"/>
              </a:rPr>
              <a:t>С 1 июня 2021 года  краевые </a:t>
            </a:r>
            <a:r>
              <a:rPr b="1" lang="ru-RU" sz="1400" spc="-1" strike="noStrike">
                <a:solidFill>
                  <a:srgbClr val="000000"/>
                </a:solidFill>
                <a:latin typeface="Times New Roman"/>
                <a:ea typeface="Tahoma"/>
              </a:rPr>
              <a:t>льготники (</a:t>
            </a:r>
            <a:r>
              <a:rPr b="1" lang="ru-RU" sz="1500" spc="-1" strike="noStrike">
                <a:solidFill>
                  <a:srgbClr val="000000"/>
                </a:solidFill>
                <a:latin typeface="Times New Roman"/>
                <a:ea typeface="Tahoma"/>
              </a:rPr>
              <a:t>ветераны труда, ветераны труда Приморского края, труженики тыла,  репрессированные и реабилитированные граждане) и «дети войны», приобретая АБОНЕМЕНТНЫЙ БИЛЕТ на проезд в электричке в пригородных железнодорожных кассах,  при ОДНОВРЕМЕННОМ предъявлении кассиру документа подтверждающего регистрацию в системе индивидуального (персонифицированного) учета (СНИЛС),</a:t>
            </a: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1500" spc="-1" strike="noStrike">
                <a:solidFill>
                  <a:srgbClr val="000000"/>
                </a:solidFill>
                <a:latin typeface="Times New Roman"/>
                <a:ea typeface="Tahoma"/>
              </a:rPr>
              <a:t>ОСВОБОЖДАЮТСЯ  от подачи  заявлений в органы социальной защиты на получение  50 % компенсации  стоимости абонементного билета.</a:t>
            </a: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1500" spc="-1" strike="noStrike">
                <a:solidFill>
                  <a:srgbClr val="000000"/>
                </a:solidFill>
                <a:latin typeface="Times New Roman"/>
                <a:ea typeface="Tahoma"/>
              </a:rPr>
              <a:t>Компенсация указанным выше льготникам будет предоставлена АВТОМАТИЧЕСКИ (без подачи заявлений) на  их  лицевые счета  или через почтовые отделения связи. </a:t>
            </a: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20"/>
              </a:spcBef>
            </a:pPr>
            <a:endParaRPr b="0" lang="ru-RU" sz="1500" spc="-1" strike="noStrike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  </a:t>
            </a:r>
            <a:endParaRPr b="0" lang="ru-RU" sz="1600" spc="-1" strike="noStrike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 </a:t>
            </a:r>
            <a:endParaRPr b="0" lang="ru-RU" sz="1600" spc="-1" strike="noStrike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 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ffffff"/>
                </a:solidFill>
                <a:latin typeface="Candara"/>
                <a:ea typeface="DejaVu Sans"/>
              </a:rPr>
              <a:t> 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ffffff"/>
                </a:solidFill>
                <a:latin typeface="Candara"/>
                <a:ea typeface="DejaVu Sans"/>
              </a:rPr>
              <a:t> 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ffffff"/>
                </a:solidFill>
                <a:latin typeface="Candara"/>
                <a:ea typeface="DejaVu Sans"/>
              </a:rPr>
              <a:t> 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ffffff"/>
                </a:solidFill>
                <a:latin typeface="Candara"/>
                <a:ea typeface="DejaVu Sans"/>
              </a:rPr>
              <a:t> 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ffffff"/>
                </a:solidFill>
                <a:latin typeface="Candara"/>
                <a:ea typeface="DejaVu Sans"/>
              </a:rPr>
              <a:t> 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ffffff"/>
                </a:solidFill>
                <a:latin typeface="Candara"/>
                <a:ea typeface="DejaVu Sans"/>
              </a:rPr>
              <a:t> 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97" name="Picture 2" descr=""/>
          <p:cNvPicPr/>
          <p:nvPr/>
        </p:nvPicPr>
        <p:blipFill>
          <a:blip r:embed="rId1">
            <a:lum contrast="20000"/>
          </a:blip>
          <a:stretch/>
        </p:blipFill>
        <p:spPr>
          <a:xfrm>
            <a:off x="620640" y="611640"/>
            <a:ext cx="639720" cy="711720"/>
          </a:xfrm>
          <a:prstGeom prst="rect">
            <a:avLst/>
          </a:prstGeom>
          <a:ln w="9360">
            <a:solidFill>
              <a:srgbClr val="000000"/>
            </a:solidFill>
            <a:miter/>
          </a:ln>
        </p:spPr>
      </p:pic>
      <p:sp>
        <p:nvSpPr>
          <p:cNvPr id="98" name="CustomShape 3"/>
          <p:cNvSpPr/>
          <p:nvPr/>
        </p:nvSpPr>
        <p:spPr>
          <a:xfrm>
            <a:off x="1266480" y="720000"/>
            <a:ext cx="5279400" cy="54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500" spc="-1" strike="noStrike" u="sng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О БЕЗЗАЯВИТЕЛЬНОЙ КОМПЕНСАЦИИ  АБОНЕМЕНТНЫХ БИЛЕТОВ</a:t>
            </a:r>
            <a:endParaRPr b="0" lang="ru-RU" sz="1500" spc="-1" strike="noStrike">
              <a:latin typeface="Arial"/>
            </a:endParaRPr>
          </a:p>
        </p:txBody>
      </p:sp>
      <p:pic>
        <p:nvPicPr>
          <p:cNvPr id="99" name="Рисунок 96" descr=""/>
          <p:cNvPicPr/>
          <p:nvPr/>
        </p:nvPicPr>
        <p:blipFill>
          <a:blip r:embed="rId2"/>
          <a:stretch/>
        </p:blipFill>
        <p:spPr>
          <a:xfrm>
            <a:off x="2160000" y="3960000"/>
            <a:ext cx="2860560" cy="1584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719</TotalTime>
  <Application>LibreOffice/6.2.8.2$Linux_X86_64 LibreOffice_project/20$Build-2</Application>
  <Words>212</Words>
  <Paragraphs>74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2013-08-05T01:28:26Z</dcterms:created>
  <dc:creator>Цымбалюк Елена Вячеславовна</dc:creator>
  <dc:description/>
  <dc:language>ru-RU</dc:language>
  <cp:lastModifiedBy/>
  <dcterms:modified xsi:type="dcterms:W3CDTF">2021-05-28T10:35:27Z</dcterms:modified>
  <cp:revision>98</cp:revision>
  <dc:subject/>
  <dc:title>ЕЖЕМЕСЯЧНАЯ ВЫПЛАТА  ПРИ РОЖДЕНИИ ТРЕТЬЕГО РЕБЕНКА ИЛИ ПОСЛЕДУЮЩИХ ДЕТЕЙ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</vt:i4>
  </property>
</Properties>
</file>