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2184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5346" y="6736727"/>
            <a:ext cx="4227758" cy="117615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186" y="4176388"/>
            <a:ext cx="5381513" cy="2390889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857250" y="975360"/>
            <a:ext cx="4800600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896" y="2896864"/>
            <a:ext cx="4475000" cy="3231128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6828" y="6143348"/>
            <a:ext cx="4477871" cy="1113947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57249" y="975359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975360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335" y="1867103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5477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1865376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322" y="2946401"/>
            <a:ext cx="2727064" cy="1677991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137" y="975360"/>
            <a:ext cx="3012814" cy="6526307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824" y="4663736"/>
            <a:ext cx="2541495" cy="28526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56381" y="1524000"/>
            <a:ext cx="3086100" cy="4170408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415" y="1347315"/>
            <a:ext cx="2770586" cy="2884027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451" y="5952561"/>
            <a:ext cx="4787654" cy="1524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750" y="975359"/>
            <a:ext cx="4800600" cy="46329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9" y="502023"/>
            <a:ext cx="1543050" cy="6984452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93085" y="975360"/>
            <a:ext cx="3621965" cy="65263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807200"/>
            <a:ext cx="6858000" cy="23368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6807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02440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4967" y="5829557"/>
            <a:ext cx="4884383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6347"/>
            <a:ext cx="4800600" cy="4632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29150" y="8229601"/>
            <a:ext cx="18859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" y="8229601"/>
            <a:ext cx="251460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0" y="8229601"/>
            <a:ext cx="1371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comforum.ru/upload/iblock/083/083485afac424ba1a9874c5a5160843d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80" y="395536"/>
            <a:ext cx="1226820" cy="12820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оле 4"/>
          <p:cNvSpPr txBox="1"/>
          <p:nvPr/>
        </p:nvSpPr>
        <p:spPr>
          <a:xfrm>
            <a:off x="2204864" y="432125"/>
            <a:ext cx="3882772" cy="121920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1400" b="1" cap="all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9685" dist="12700" dir="5400000" algn="tl">
                    <a:schemeClr val="accent1">
                      <a:satMod val="130000"/>
                      <a:alpha val="60000"/>
                    </a:schemeClr>
                  </a:outerShdw>
                  <a:reflection blurRad="9995" stA="55000" endPos="48000" dist="495" dir="5400000" sy="-100000" algn="bl"/>
                </a:effectLst>
                <a:latin typeface="Times New Roman"/>
                <a:ea typeface="Times New Roman"/>
                <a:cs typeface="Times New Roman"/>
              </a:rPr>
              <a:t>Межрайонная ИФНС                                      России №16 по                                               Приморскому краю</a:t>
            </a:r>
            <a:endParaRPr lang="ru-RU" sz="1300" b="1" dirty="0">
              <a:solidFill>
                <a:schemeClr val="accent1">
                  <a:lumMod val="50000"/>
                </a:schemeClr>
              </a:solidFill>
              <a:effectLst/>
              <a:latin typeface="Cambria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cap="all" dirty="0">
                <a:ln>
                  <a:noFill/>
                </a:ln>
                <a:solidFill>
                  <a:srgbClr val="4F81BD"/>
                </a:solidFill>
                <a:effectLst>
                  <a:outerShdw blurRad="19685" dist="12700" dir="5400000" algn="tl">
                    <a:schemeClr val="accent1">
                      <a:satMod val="130000"/>
                      <a:alpha val="60000"/>
                    </a:schemeClr>
                  </a:outerShdw>
                  <a:reflection blurRad="9995" stA="55000" endPos="48000" dist="495" dir="5400000" sy="-100000" algn="bl"/>
                </a:effectLst>
                <a:latin typeface="Calibri"/>
                <a:ea typeface="Calibri"/>
                <a:cs typeface="Times New Roman"/>
              </a:rPr>
              <a:t> 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11" name="Рисунок 10" descr="Календарь на все дни. 1 декабря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184" y="437260"/>
            <a:ext cx="1569740" cy="1326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Проект дома 6х6 из профилированного бруса под ключ в Санкт-Петербурге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99" y="4807716"/>
            <a:ext cx="1520810" cy="1132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Купить Торт многоэтажный дом на заказ с фото в Москве с доставкой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904" y="4789384"/>
            <a:ext cx="2088232" cy="1654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Аренда авто в Турции, сравните цены на 200+ автомобилей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480" y="4748408"/>
            <a:ext cx="1440161" cy="102803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ая выноска 2"/>
          <p:cNvSpPr/>
          <p:nvPr/>
        </p:nvSpPr>
        <p:spPr>
          <a:xfrm>
            <a:off x="470399" y="3995936"/>
            <a:ext cx="1599091" cy="504056"/>
          </a:xfrm>
          <a:prstGeom prst="wedgeRectCallout">
            <a:avLst>
              <a:gd name="adj1" fmla="val 1044"/>
              <a:gd name="adj2" fmla="val 100033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27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Земельный налог</a:t>
            </a:r>
            <a:endParaRPr lang="ru-RU" b="1" dirty="0">
              <a:ln w="12700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Прямоугольная выноска 14"/>
          <p:cNvSpPr/>
          <p:nvPr/>
        </p:nvSpPr>
        <p:spPr>
          <a:xfrm>
            <a:off x="2420888" y="3635896"/>
            <a:ext cx="2232248" cy="864096"/>
          </a:xfrm>
          <a:prstGeom prst="wedgeRectCallout">
            <a:avLst>
              <a:gd name="adj1" fmla="val -574"/>
              <a:gd name="adj2" fmla="val 87522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Налог на имущество</a:t>
            </a:r>
            <a:r>
              <a:rPr lang="en-US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физических лиц</a:t>
            </a:r>
            <a:endParaRPr lang="ru-RU" dirty="0">
              <a:ln w="18415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6" name="Прямоугольная выноска 15"/>
          <p:cNvSpPr/>
          <p:nvPr/>
        </p:nvSpPr>
        <p:spPr>
          <a:xfrm>
            <a:off x="4797152" y="3995936"/>
            <a:ext cx="1878819" cy="504056"/>
          </a:xfrm>
          <a:prstGeom prst="wedgeRectCallout">
            <a:avLst>
              <a:gd name="adj1" fmla="val 156"/>
              <a:gd name="adj2" fmla="val 78139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27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Транспортный налог</a:t>
            </a:r>
            <a:endParaRPr lang="ru-RU" b="1" dirty="0">
              <a:ln w="12700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Стрелка углом вверх 16"/>
          <p:cNvSpPr/>
          <p:nvPr/>
        </p:nvSpPr>
        <p:spPr>
          <a:xfrm>
            <a:off x="925476" y="1651325"/>
            <a:ext cx="5176345" cy="1264491"/>
          </a:xfrm>
          <a:prstGeom prst="bentUpArrow">
            <a:avLst>
              <a:gd name="adj1" fmla="val 50000"/>
              <a:gd name="adj2" fmla="val 17928"/>
              <a:gd name="adj3" fmla="val 50000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400" dirty="0" smtClean="0"/>
              <a:t>Срок уплаты имущественных налогов физических лиц</a:t>
            </a:r>
            <a:endParaRPr lang="ru-RU" sz="2400" dirty="0"/>
          </a:p>
        </p:txBody>
      </p:sp>
      <p:pic>
        <p:nvPicPr>
          <p:cNvPr id="18" name="Рисунок 17" descr="Личный кабинет налогоплательщика для физического лица - Объявления -  Новости - Молодежное муниципальное образование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00" y="7452320"/>
            <a:ext cx="3669724" cy="122699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/>
          <p:cNvSpPr txBox="1"/>
          <p:nvPr/>
        </p:nvSpPr>
        <p:spPr>
          <a:xfrm>
            <a:off x="548680" y="6444208"/>
            <a:ext cx="61062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Уплатить налоги можно с помощью сервиса «личный кабинет» налогоплательщика для физических лиц (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lk2.service.nalog.ru/</a:t>
            </a:r>
            <a:r>
              <a:rPr lang="en-US" sz="1600" dirty="0" err="1" smtClean="0">
                <a:solidFill>
                  <a:schemeClr val="accent6">
                    <a:lumMod val="50000"/>
                  </a:schemeClr>
                </a:solidFill>
              </a:rPr>
              <a:t>lk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/)</a:t>
            </a:r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09984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>
    <a:spDef>
      <a:spPr>
        <a:solidFill>
          <a:schemeClr val="accent3">
            <a:lumMod val="60000"/>
            <a:lumOff val="40000"/>
          </a:schemeClr>
        </a:solidFill>
        <a:ln>
          <a:solidFill>
            <a:schemeClr val="bg2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74</TotalTime>
  <Words>40</Words>
  <Application>Microsoft Office PowerPoint</Application>
  <PresentationFormat>Экран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Воздушный поток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11</cp:revision>
  <dcterms:created xsi:type="dcterms:W3CDTF">2021-09-08T06:51:11Z</dcterms:created>
  <dcterms:modified xsi:type="dcterms:W3CDTF">2021-09-13T03:12:45Z</dcterms:modified>
</cp:coreProperties>
</file>