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60" r:id="rId4"/>
    <p:sldId id="284" r:id="rId5"/>
    <p:sldId id="261" r:id="rId6"/>
    <p:sldId id="287" r:id="rId7"/>
    <p:sldId id="288" r:id="rId8"/>
    <p:sldId id="258" r:id="rId9"/>
    <p:sldId id="259" r:id="rId10"/>
    <p:sldId id="265" r:id="rId11"/>
    <p:sldId id="264" r:id="rId12"/>
    <p:sldId id="285" r:id="rId13"/>
    <p:sldId id="263" r:id="rId14"/>
    <p:sldId id="290" r:id="rId15"/>
    <p:sldId id="266" r:id="rId16"/>
    <p:sldId id="272" r:id="rId17"/>
    <p:sldId id="282" r:id="rId18"/>
    <p:sldId id="292" r:id="rId19"/>
    <p:sldId id="270" r:id="rId20"/>
    <p:sldId id="293" r:id="rId21"/>
    <p:sldId id="294" r:id="rId22"/>
    <p:sldId id="271" r:id="rId23"/>
    <p:sldId id="283" r:id="rId24"/>
    <p:sldId id="289" r:id="rId25"/>
    <p:sldId id="275" r:id="rId26"/>
    <p:sldId id="273" r:id="rId27"/>
    <p:sldId id="276" r:id="rId28"/>
    <p:sldId id="291" r:id="rId29"/>
    <p:sldId id="281" r:id="rId30"/>
    <p:sldId id="299" r:id="rId31"/>
    <p:sldId id="300" r:id="rId32"/>
    <p:sldId id="301" r:id="rId33"/>
    <p:sldId id="295" r:id="rId34"/>
    <p:sldId id="297" r:id="rId35"/>
    <p:sldId id="302" r:id="rId36"/>
    <p:sldId id="303" r:id="rId37"/>
    <p:sldId id="267" r:id="rId38"/>
    <p:sldId id="262" r:id="rId39"/>
    <p:sldId id="280" r:id="rId40"/>
    <p:sldId id="298" r:id="rId41"/>
    <p:sldId id="286" r:id="rId42"/>
  </p:sldIdLst>
  <p:sldSz cx="9144000" cy="6858000" type="screen4x3"/>
  <p:notesSz cx="6797675" cy="9928225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73" autoAdjust="0"/>
    <p:restoredTop sz="94713" autoAdjust="0"/>
  </p:normalViewPr>
  <p:slideViewPr>
    <p:cSldViewPr>
      <p:cViewPr varScale="1">
        <p:scale>
          <a:sx n="116" d="100"/>
          <a:sy n="116" d="100"/>
        </p:scale>
        <p:origin x="177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1;&#1086;&#1088;&#1080;&#1089;&#1086;&#1074;&#1072;&#1050;&#1042;\Desktop\&#1073;&#1102;&#1076;&#1078;&#1077;&#1090;%20&#1076;%20&#1075;&#1088;&#1072;&#1078;&#1076;&#1072;&#1085;\&#1073;&#1102;&#1076;&#1078;&#1077;&#1090;%20&#1076;&#1083;&#1103;%20&#1075;&#1088;&#1072;&#1078;&#1076;&#1072;&#1085;%202022%20&#1075;&#1086;&#1076;\&#1076;&#1080;&#1072;&#1075;&#1088;&#1072;&#1084;&#1084;&#1099;%202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1;&#1086;&#1088;&#1080;&#1089;&#1086;&#1074;&#1072;&#1050;&#1042;\Desktop\&#1073;&#1102;&#1076;&#1078;&#1077;&#1090;%20&#1076;%20&#1075;&#1088;&#1072;&#1078;&#1076;&#1072;&#1085;\&#1073;&#1102;&#1076;&#1078;&#1077;&#1090;%20&#1076;&#1083;&#1103;%20&#1075;&#1088;&#1072;&#1078;&#1076;&#1072;&#1085;%202022%20&#1075;&#1086;&#1076;\&#1076;&#1080;&#1072;&#1075;&#1088;&#1072;&#1084;&#1084;&#1099;%2022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1;&#1086;&#1088;&#1080;&#1089;&#1086;&#1074;&#1072;&#1050;&#1042;\Desktop\&#1073;&#1102;&#1076;&#1078;&#1077;&#1090;%20&#1076;%20&#1075;&#1088;&#1072;&#1078;&#1076;&#1072;&#1085;\&#1073;&#1102;&#1076;&#1078;&#1077;&#1090;%20&#1076;&#1083;&#1103;%20&#1075;&#1088;&#1072;&#1078;&#1076;&#1072;&#1085;%202022%20&#1075;&#1086;&#1076;\&#1076;&#1080;&#1072;&#1075;&#1088;&#1072;&#1084;&#1084;&#1099;%2022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1;&#1086;&#1088;&#1080;&#1089;&#1086;&#1074;&#1072;&#1050;&#1042;\Desktop\&#1073;&#1102;&#1076;&#1078;&#1077;&#1090;%20&#1076;%20&#1075;&#1088;&#1072;&#1078;&#1076;&#1072;&#1085;\&#1073;&#1102;&#1076;&#1078;&#1077;&#1090;%20&#1076;&#1083;&#1103;%20&#1075;&#1088;&#1072;&#1078;&#1076;&#1072;&#1085;%202022%20&#1075;&#1086;&#1076;\&#1076;&#1080;&#1072;&#1075;&#1088;&#1072;&#1084;&#1084;&#1099;%2022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1;&#1086;&#1088;&#1080;&#1089;&#1086;&#1074;&#1072;&#1050;&#1042;\Desktop\&#1073;&#1102;&#1076;&#1078;&#1077;&#1090;%20&#1076;%20&#1075;&#1088;&#1072;&#1078;&#1076;&#1072;&#1085;\&#1073;&#1102;&#1076;&#1078;&#1077;&#1090;%20&#1076;&#1083;&#1103;%20&#1075;&#1088;&#1072;&#1078;&#1076;&#1072;&#1085;%202022%20&#1075;&#1086;&#1076;\&#1076;&#1080;&#1072;&#1075;&#1088;&#1072;&#1084;&#1084;&#1099;%2022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1;&#1086;&#1088;&#1080;&#1089;&#1086;&#1074;&#1072;&#1050;&#1042;\Desktop\&#1073;&#1102;&#1076;&#1078;&#1077;&#1090;%20&#1076;%20&#1075;&#1088;&#1072;&#1078;&#1076;&#1072;&#1085;\&#1073;&#1102;&#1076;&#1078;&#1077;&#1090;%20&#1076;&#1083;&#1103;%20&#1075;&#1088;&#1072;&#1078;&#1076;&#1072;&#1085;%202022%20&#1075;&#1086;&#1076;\&#1076;&#1080;&#1072;&#1075;&#1088;&#1072;&#1084;&#1084;&#1099;%2022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1;&#1086;&#1088;&#1080;&#1089;&#1086;&#1074;&#1072;&#1050;&#1042;\Desktop\&#1073;&#1102;&#1076;&#1078;&#1077;&#1090;%20&#1076;%20&#1075;&#1088;&#1072;&#1078;&#1076;&#1072;&#1085;\&#1073;&#1102;&#1076;&#1078;&#1077;&#1090;%20&#1076;&#1083;&#1103;%20&#1075;&#1088;&#1072;&#1078;&#1076;&#1072;&#1085;%202022%20&#1075;&#1086;&#1076;\&#1076;&#1080;&#1072;&#1075;&#1088;&#1072;&#1084;&#1084;&#1099;%2022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1;&#1086;&#1088;&#1080;&#1089;&#1086;&#1074;&#1072;&#1050;&#1042;\Desktop\&#1073;&#1102;&#1076;&#1078;&#1077;&#1090;%20&#1076;%20&#1075;&#1088;&#1072;&#1078;&#1076;&#1072;&#1085;\&#1073;&#1102;&#1076;&#1078;&#1077;&#1090;%20&#1076;&#1083;&#1103;%20&#1075;&#1088;&#1072;&#1078;&#1076;&#1072;&#1085;%202022%20&#1075;&#1086;&#1076;\&#1076;&#1080;&#1072;&#1075;&#1088;&#1072;&#1084;&#1084;&#1099;%2022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86;&#1088;&#1080;&#1089;&#1086;&#1074;&#1072;&#1050;&#1042;\Desktop\&#1073;&#1102;&#1076;&#1078;&#1077;&#1090;%20&#1076;%20&#1075;&#1088;&#1072;&#1078;&#1076;&#1072;&#1085;\&#1073;&#1102;&#1076;&#1078;&#1077;&#1090;%20&#1076;&#1083;&#1103;%20&#1075;&#1088;&#1072;&#1078;&#1076;&#1072;&#1085;%202022%20&#1075;&#1086;&#1076;\&#1076;&#1080;&#1072;&#1075;&#1088;&#1072;&#1084;&#1084;&#1099;%202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1536485538317612"/>
          <c:y val="7.341152668416448E-2"/>
          <c:w val="0.85566097554637344"/>
          <c:h val="0.6332239720034994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  <a:sp3d/>
            </c:spPr>
          </c:dPt>
          <c:cat>
            <c:strRef>
              <c:f>Лист1!$A$2</c:f>
              <c:strCache>
                <c:ptCount val="1"/>
                <c:pt idx="0">
                  <c:v>Доходы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517987.58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  <a:sp3d/>
            </c:spPr>
          </c:dPt>
          <c:cat>
            <c:strRef>
              <c:f>Лист1!$A$2</c:f>
              <c:strCache>
                <c:ptCount val="1"/>
                <c:pt idx="0">
                  <c:v>Доходы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575086.91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Лист1!$A$2</c:f>
              <c:strCache>
                <c:ptCount val="1"/>
                <c:pt idx="0">
                  <c:v>Доходы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572877.44999999995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Лист1!$A$2</c:f>
              <c:strCache>
                <c:ptCount val="1"/>
                <c:pt idx="0">
                  <c:v>Доходы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578548.05000000005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shape val="box"/>
        <c:axId val="383943496"/>
        <c:axId val="383940360"/>
        <c:axId val="0"/>
      </c:bar3DChart>
      <c:catAx>
        <c:axId val="38394349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83940360"/>
        <c:crosses val="autoZero"/>
        <c:auto val="1"/>
        <c:lblAlgn val="ctr"/>
        <c:lblOffset val="100"/>
        <c:noMultiLvlLbl val="0"/>
      </c:catAx>
      <c:valAx>
        <c:axId val="383940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8394349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'13-14 доходы налог не налог'!$C$5</c:f>
              <c:strCache>
                <c:ptCount val="1"/>
                <c:pt idx="0">
                  <c:v>Налоговые доходы 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val>
            <c:numRef>
              <c:f>'13-14 доходы налог не налог'!$C$6</c:f>
              <c:numCache>
                <c:formatCode>#,##0.00</c:formatCode>
                <c:ptCount val="1"/>
                <c:pt idx="0">
                  <c:v>187438.63</c:v>
                </c:pt>
              </c:numCache>
            </c:numRef>
          </c:val>
        </c:ser>
        <c:ser>
          <c:idx val="1"/>
          <c:order val="1"/>
          <c:tx>
            <c:strRef>
              <c:f>'13-14 доходы налог не налог'!$D$5</c:f>
              <c:strCache>
                <c:ptCount val="1"/>
                <c:pt idx="0">
                  <c:v>Неналоговые доходы 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val>
            <c:numRef>
              <c:f>'13-14 доходы налог не налог'!$D$6</c:f>
              <c:numCache>
                <c:formatCode>#,##0.00</c:formatCode>
                <c:ptCount val="1"/>
                <c:pt idx="0">
                  <c:v>14785.91</c:v>
                </c:pt>
              </c:numCache>
            </c:numRef>
          </c:val>
        </c:ser>
        <c:ser>
          <c:idx val="2"/>
          <c:order val="2"/>
          <c:tx>
            <c:strRef>
              <c:f>'13-14 доходы налог не налог'!$E$5</c:f>
              <c:strCache>
                <c:ptCount val="1"/>
                <c:pt idx="0">
                  <c:v>Безвозмездные  поступления 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val>
            <c:numRef>
              <c:f>'13-14 доходы налог не налог'!$E$6</c:f>
              <c:numCache>
                <c:formatCode>#,##0.00</c:formatCode>
                <c:ptCount val="1"/>
                <c:pt idx="0">
                  <c:v>372862.37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9121624"/>
        <c:axId val="229121232"/>
        <c:axId val="0"/>
      </c:bar3DChart>
      <c:catAx>
        <c:axId val="229121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9121232"/>
        <c:crosses val="autoZero"/>
        <c:auto val="1"/>
        <c:lblAlgn val="ctr"/>
        <c:lblOffset val="100"/>
        <c:noMultiLvlLbl val="0"/>
      </c:catAx>
      <c:valAx>
        <c:axId val="229121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912162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2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639486322480598"/>
          <c:y val="9.4245927592384288E-2"/>
          <c:w val="0.47646622879194966"/>
          <c:h val="0.81679915010623672"/>
        </c:manualLayout>
      </c:layout>
      <c:pieChart>
        <c:varyColors val="1"/>
        <c:ser>
          <c:idx val="0"/>
          <c:order val="0"/>
          <c:spPr>
            <a:solidFill>
              <a:schemeClr val="accent3">
                <a:lumMod val="60000"/>
                <a:lumOff val="40000"/>
              </a:schemeClr>
            </a:solidFill>
          </c:spPr>
          <c:explosion val="22"/>
          <c:dPt>
            <c:idx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Lbls>
            <c:dLbl>
              <c:idx val="0"/>
              <c:layout>
                <c:manualLayout>
                  <c:x val="1.5576323987538941E-2"/>
                  <c:y val="1.058201058201058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</c:ext>
            </c:extLst>
          </c:dLbls>
          <c:cat>
            <c:strRef>
              <c:f>'13-14 доходы налог не налог'!$C$5:$D$5</c:f>
              <c:strCache>
                <c:ptCount val="2"/>
                <c:pt idx="0">
                  <c:v>Налоговые доходы </c:v>
                </c:pt>
                <c:pt idx="1">
                  <c:v>Неналоговые доходы </c:v>
                </c:pt>
              </c:strCache>
            </c:strRef>
          </c:cat>
          <c:val>
            <c:numRef>
              <c:f>'13-14 доходы налог не налог'!$C$6:$D$6</c:f>
              <c:numCache>
                <c:formatCode>#,##0.00</c:formatCode>
                <c:ptCount val="2"/>
                <c:pt idx="0">
                  <c:v>187438.63</c:v>
                </c:pt>
                <c:pt idx="1">
                  <c:v>14785.91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4756704427518283"/>
          <c:y val="0.36276423780360784"/>
          <c:w val="0.20922307393106276"/>
          <c:h val="0.3406090905303503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509961449041837"/>
          <c:y val="0.17736486486486486"/>
          <c:w val="0.45347217262990236"/>
          <c:h val="0.73536036036036034"/>
        </c:manualLayout>
      </c:layout>
      <c:pieChart>
        <c:varyColors val="1"/>
        <c:ser>
          <c:idx val="0"/>
          <c:order val="0"/>
          <c:explosion val="25"/>
          <c:dPt>
            <c:idx val="0"/>
            <c:bubble3D val="0"/>
            <c:explosion val="1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2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3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3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5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5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5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80000"/>
                      <a:lumOff val="2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80000"/>
                      <a:lumOff val="2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80000"/>
                      <a:lumOff val="2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7"/>
            <c:bubble3D val="0"/>
            <c:spPr>
              <a:gradFill rotWithShape="1">
                <a:gsLst>
                  <a:gs pos="0">
                    <a:schemeClr val="accent3">
                      <a:lumMod val="80000"/>
                      <a:lumOff val="20000"/>
                      <a:shade val="51000"/>
                      <a:satMod val="130000"/>
                    </a:schemeClr>
                  </a:gs>
                  <a:gs pos="80000">
                    <a:schemeClr val="accent3">
                      <a:lumMod val="80000"/>
                      <a:lumOff val="20000"/>
                      <a:shade val="93000"/>
                      <a:satMod val="130000"/>
                    </a:schemeClr>
                  </a:gs>
                  <a:gs pos="100000">
                    <a:schemeClr val="accent3">
                      <a:lumMod val="80000"/>
                      <a:lumOff val="2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8"/>
            <c:bubble3D val="0"/>
            <c:spPr>
              <a:gradFill rotWithShape="1">
                <a:gsLst>
                  <a:gs pos="0">
                    <a:schemeClr val="accent5">
                      <a:lumMod val="80000"/>
                      <a:lumOff val="20000"/>
                      <a:shade val="51000"/>
                      <a:satMod val="130000"/>
                    </a:schemeClr>
                  </a:gs>
                  <a:gs pos="80000">
                    <a:schemeClr val="accent5">
                      <a:lumMod val="80000"/>
                      <a:lumOff val="20000"/>
                      <a:shade val="93000"/>
                      <a:satMod val="130000"/>
                    </a:schemeClr>
                  </a:gs>
                  <a:gs pos="100000">
                    <a:schemeClr val="accent5">
                      <a:lumMod val="80000"/>
                      <a:lumOff val="2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9"/>
            <c:bubble3D val="0"/>
            <c:spPr>
              <a:gradFill rotWithShape="1">
                <a:gsLst>
                  <a:gs pos="0">
                    <a:schemeClr val="accent1">
                      <a:lumMod val="8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8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8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0"/>
            <c:bubble3D val="0"/>
            <c:spPr>
              <a:gradFill rotWithShape="1">
                <a:gsLst>
                  <a:gs pos="0">
                    <a:schemeClr val="accent3">
                      <a:lumMod val="80000"/>
                      <a:shade val="51000"/>
                      <a:satMod val="130000"/>
                    </a:schemeClr>
                  </a:gs>
                  <a:gs pos="80000">
                    <a:schemeClr val="accent3">
                      <a:lumMod val="80000"/>
                      <a:shade val="93000"/>
                      <a:satMod val="130000"/>
                    </a:schemeClr>
                  </a:gs>
                  <a:gs pos="100000">
                    <a:schemeClr val="accent3">
                      <a:lumMod val="8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1"/>
            <c:bubble3D val="0"/>
            <c:spPr>
              <a:gradFill rotWithShape="1">
                <a:gsLst>
                  <a:gs pos="0">
                    <a:schemeClr val="accent5">
                      <a:lumMod val="80000"/>
                      <a:shade val="51000"/>
                      <a:satMod val="130000"/>
                    </a:schemeClr>
                  </a:gs>
                  <a:gs pos="80000">
                    <a:schemeClr val="accent5">
                      <a:lumMod val="80000"/>
                      <a:shade val="93000"/>
                      <a:satMod val="130000"/>
                    </a:schemeClr>
                  </a:gs>
                  <a:gs pos="100000">
                    <a:schemeClr val="accent5">
                      <a:lumMod val="8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2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lumOff val="4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60000"/>
                      <a:lumOff val="4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60000"/>
                      <a:lumOff val="4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3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lumOff val="40000"/>
                      <a:shade val="51000"/>
                      <a:satMod val="130000"/>
                    </a:schemeClr>
                  </a:gs>
                  <a:gs pos="80000">
                    <a:schemeClr val="accent3">
                      <a:lumMod val="60000"/>
                      <a:lumOff val="40000"/>
                      <a:shade val="93000"/>
                      <a:satMod val="130000"/>
                    </a:schemeClr>
                  </a:gs>
                  <a:gs pos="100000">
                    <a:schemeClr val="accent3">
                      <a:lumMod val="60000"/>
                      <a:lumOff val="4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4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lumOff val="40000"/>
                      <a:shade val="51000"/>
                      <a:satMod val="130000"/>
                    </a:schemeClr>
                  </a:gs>
                  <a:gs pos="80000">
                    <a:schemeClr val="accent5">
                      <a:lumMod val="60000"/>
                      <a:lumOff val="40000"/>
                      <a:shade val="93000"/>
                      <a:satMod val="130000"/>
                    </a:schemeClr>
                  </a:gs>
                  <a:gs pos="100000">
                    <a:schemeClr val="accent5">
                      <a:lumMod val="60000"/>
                      <a:lumOff val="4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5"/>
            <c:bubble3D val="0"/>
            <c:spPr>
              <a:gradFill rotWithShape="1">
                <a:gsLst>
                  <a:gs pos="0">
                    <a:schemeClr val="accent1">
                      <a:lumMod val="5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5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5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6"/>
            <c:bubble3D val="0"/>
            <c:spPr>
              <a:gradFill rotWithShape="1">
                <a:gsLst>
                  <a:gs pos="0">
                    <a:schemeClr val="accent3">
                      <a:lumMod val="50000"/>
                      <a:shade val="51000"/>
                      <a:satMod val="130000"/>
                    </a:schemeClr>
                  </a:gs>
                  <a:gs pos="80000">
                    <a:schemeClr val="accent3">
                      <a:lumMod val="50000"/>
                      <a:shade val="93000"/>
                      <a:satMod val="130000"/>
                    </a:schemeClr>
                  </a:gs>
                  <a:gs pos="100000">
                    <a:schemeClr val="accent3">
                      <a:lumMod val="5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7"/>
            <c:bubble3D val="0"/>
            <c:spPr>
              <a:gradFill rotWithShape="1">
                <a:gsLst>
                  <a:gs pos="0">
                    <a:schemeClr val="accent5">
                      <a:lumMod val="50000"/>
                      <a:shade val="51000"/>
                      <a:satMod val="130000"/>
                    </a:schemeClr>
                  </a:gs>
                  <a:gs pos="80000">
                    <a:schemeClr val="accent5">
                      <a:lumMod val="50000"/>
                      <a:shade val="93000"/>
                      <a:satMod val="130000"/>
                    </a:schemeClr>
                  </a:gs>
                  <a:gs pos="100000">
                    <a:schemeClr val="accent5">
                      <a:lumMod val="5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8"/>
            <c:bubble3D val="0"/>
            <c:spPr>
              <a:gradFill rotWithShape="1">
                <a:gsLst>
                  <a:gs pos="0">
                    <a:schemeClr val="accent1">
                      <a:lumMod val="70000"/>
                      <a:lumOff val="3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70000"/>
                      <a:lumOff val="3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70000"/>
                      <a:lumOff val="3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Lbls>
            <c:dLbl>
              <c:idx val="0"/>
              <c:layout>
                <c:manualLayout>
                  <c:x val="-9.9721078569282001E-2"/>
                  <c:y val="-0.134726855478143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5.955738338578636E-2"/>
                  <c:y val="3.99250250786714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0373861812197682"/>
                  <c:y val="3.95842299817234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12197376150546949"/>
                  <c:y val="1.91284989899822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0.12217941348813485"/>
                  <c:y val="-6.77352241964518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0.14405149343268883"/>
                  <c:y val="-0.138400191530112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8.9792094292203181E-2"/>
                  <c:y val="-0.106185713272327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4.0782548484484269E-3"/>
                  <c:y val="-2.94830633081859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1.5713034214228649E-2"/>
                  <c:y val="-6.52513776092124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7.3661567671044524E-3"/>
                  <c:y val="-9.63911448241744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5.4054532665619437E-3"/>
                  <c:y val="-0.126722568055956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3.8116872938802671E-2"/>
                  <c:y val="-0.102020750024048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5.0893647988948083E-2"/>
                  <c:y val="-4.75952233719476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0.11359491321140494"/>
                  <c:y val="-0.107084308718166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0.10055062329936305"/>
                  <c:y val="-5.52621125062069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layout>
                <c:manualLayout>
                  <c:x val="0.15565199522615975"/>
                  <c:y val="-2.65932467900971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6"/>
              <c:layout>
                <c:manualLayout>
                  <c:x val="0.10878345267022603"/>
                  <c:y val="2.61275448677023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7"/>
              <c:layout>
                <c:manualLayout>
                  <c:x val="5.01853028718229E-2"/>
                  <c:y val="2.54226546289043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8"/>
              <c:layout>
                <c:manualLayout>
                  <c:x val="4.1106785029168064E-2"/>
                  <c:y val="6.5562270684750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solidFill>
                  <a:sysClr val="windowText" lastClr="000000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ysClr val="windowText" lastClr="000000"/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'15 структура по налог неналог'!$E$6:$E$22</c:f>
              <c:strCache>
                <c:ptCount val="17"/>
                <c:pt idx="0">
                  <c:v>Налог на доходы физических лиц </c:v>
                </c:pt>
                <c:pt idx="1">
                  <c:v>Акцизы</c:v>
                </c:pt>
                <c:pt idx="2">
                  <c:v>УСН</c:v>
                </c:pt>
                <c:pt idx="3">
                  <c:v>Единый налог на вмененный доход</c:v>
                </c:pt>
                <c:pt idx="4">
                  <c:v>Единый сельскохозяйственный налог</c:v>
                </c:pt>
                <c:pt idx="5">
                  <c:v>Налог с применением патентной системы</c:v>
                </c:pt>
                <c:pt idx="6">
                  <c:v>Налог на имущество физических лиц</c:v>
                </c:pt>
                <c:pt idx="7">
                  <c:v>Земельный налог с физических лиц</c:v>
                </c:pt>
                <c:pt idx="8">
                  <c:v>Госпошлина</c:v>
                </c:pt>
                <c:pt idx="9">
                  <c:v>Аренда земли </c:v>
                </c:pt>
                <c:pt idx="10">
                  <c:v>Аренда имущества</c:v>
                </c:pt>
                <c:pt idx="11">
                  <c:v>Плата за негативное воздействие на окружающую среду</c:v>
                </c:pt>
                <c:pt idx="12">
                  <c:v>Доходы от оказания платных услуг</c:v>
                </c:pt>
                <c:pt idx="13">
                  <c:v>Доходы от продажи земельных участков </c:v>
                </c:pt>
                <c:pt idx="14">
                  <c:v>Административные платежи и сборы</c:v>
                </c:pt>
                <c:pt idx="15">
                  <c:v>Денежные взыскания (штрафы)</c:v>
                </c:pt>
                <c:pt idx="16">
                  <c:v>Прочие неналоговые доходы</c:v>
                </c:pt>
              </c:strCache>
            </c:strRef>
          </c:cat>
          <c:val>
            <c:numRef>
              <c:f>'15 структура по налог неналог'!$F$6:$F$22</c:f>
              <c:numCache>
                <c:formatCode>#,##0.00\ _₽</c:formatCode>
                <c:ptCount val="17"/>
                <c:pt idx="0">
                  <c:v>169654.42</c:v>
                </c:pt>
                <c:pt idx="1">
                  <c:v>5498.88</c:v>
                </c:pt>
                <c:pt idx="2">
                  <c:v>9650</c:v>
                </c:pt>
                <c:pt idx="3">
                  <c:v>100</c:v>
                </c:pt>
                <c:pt idx="4">
                  <c:v>355.33</c:v>
                </c:pt>
                <c:pt idx="5">
                  <c:v>1900</c:v>
                </c:pt>
                <c:pt idx="6">
                  <c:v>30</c:v>
                </c:pt>
                <c:pt idx="7">
                  <c:v>250</c:v>
                </c:pt>
                <c:pt idx="8">
                  <c:v>900</c:v>
                </c:pt>
                <c:pt idx="9">
                  <c:v>3215.91</c:v>
                </c:pt>
                <c:pt idx="10">
                  <c:v>2285</c:v>
                </c:pt>
                <c:pt idx="11">
                  <c:v>100</c:v>
                </c:pt>
                <c:pt idx="12">
                  <c:v>6000</c:v>
                </c:pt>
                <c:pt idx="13">
                  <c:v>675</c:v>
                </c:pt>
                <c:pt idx="14">
                  <c:v>40</c:v>
                </c:pt>
                <c:pt idx="15">
                  <c:v>1560</c:v>
                </c:pt>
                <c:pt idx="16">
                  <c:v>10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ysClr val="windowText" lastClr="000000"/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1993944835842889E-2"/>
          <c:y val="2.8786388921629314E-2"/>
          <c:w val="0.79674737532808404"/>
          <c:h val="0.43760958005249345"/>
        </c:manualLayout>
      </c:layout>
      <c:area3DChart>
        <c:grouping val="standard"/>
        <c:varyColors val="0"/>
        <c:ser>
          <c:idx val="0"/>
          <c:order val="0"/>
          <c:tx>
            <c:strRef>
              <c:f>Лист2!$B$1:$B$2</c:f>
              <c:strCache>
                <c:ptCount val="2"/>
                <c:pt idx="0">
                  <c:v>2021</c:v>
                </c:pt>
                <c:pt idx="1">
                  <c:v>Исполнение</c:v>
                </c:pt>
              </c:strCache>
            </c:strRef>
          </c:tx>
          <c:spPr>
            <a:solidFill>
              <a:schemeClr val="accent1">
                <a:alpha val="35000"/>
              </a:schemeClr>
            </a:solidFill>
            <a:ln w="9525">
              <a:solidFill>
                <a:schemeClr val="accent1"/>
              </a:solidFill>
            </a:ln>
            <a:effectLst/>
            <a:sp3d contourW="9525">
              <a:contourClr>
                <a:schemeClr val="accent1"/>
              </a:contourClr>
            </a:sp3d>
          </c:spPr>
          <c:cat>
            <c:strRef>
              <c:f>Лист2!$A$6:$A$14</c:f>
              <c:strCache>
                <c:ptCount val="9"/>
                <c:pt idx="0">
                  <c:v>НДФЛ</c:v>
                </c:pt>
                <c:pt idx="1">
                  <c:v>Доходы от уплаты акцизов</c:v>
                </c:pt>
                <c:pt idx="2">
                  <c:v>УСН</c:v>
                </c:pt>
                <c:pt idx="3">
                  <c:v>ЕНВД</c:v>
                </c:pt>
                <c:pt idx="4">
                  <c:v>ЕСХН</c:v>
                </c:pt>
                <c:pt idx="5">
                  <c:v>Налог с применением патентной системы </c:v>
                </c:pt>
                <c:pt idx="6">
                  <c:v>Налог на имущество физ. лиц</c:v>
                </c:pt>
                <c:pt idx="7">
                  <c:v>Земельный налог </c:v>
                </c:pt>
                <c:pt idx="8">
                  <c:v>Гос. пошлина</c:v>
                </c:pt>
              </c:strCache>
            </c:strRef>
          </c:cat>
          <c:val>
            <c:numRef>
              <c:f>Лист2!$B$6:$B$14</c:f>
              <c:numCache>
                <c:formatCode>#,##0.00</c:formatCode>
                <c:ptCount val="9"/>
                <c:pt idx="0">
                  <c:v>149242.32999999999</c:v>
                </c:pt>
                <c:pt idx="1">
                  <c:v>5106.51</c:v>
                </c:pt>
                <c:pt idx="2">
                  <c:v>247.29</c:v>
                </c:pt>
                <c:pt idx="3">
                  <c:v>1158.1099999999999</c:v>
                </c:pt>
                <c:pt idx="4">
                  <c:v>132.56</c:v>
                </c:pt>
                <c:pt idx="5">
                  <c:v>2276.96</c:v>
                </c:pt>
                <c:pt idx="6">
                  <c:v>31.2</c:v>
                </c:pt>
                <c:pt idx="7">
                  <c:v>-22.36</c:v>
                </c:pt>
                <c:pt idx="8">
                  <c:v>969.55</c:v>
                </c:pt>
              </c:numCache>
            </c:numRef>
          </c:val>
        </c:ser>
        <c:ser>
          <c:idx val="1"/>
          <c:order val="1"/>
          <c:tx>
            <c:strRef>
              <c:f>Лист2!$C$1:$C$2</c:f>
              <c:strCache>
                <c:ptCount val="2"/>
                <c:pt idx="0">
                  <c:v>2022</c:v>
                </c:pt>
                <c:pt idx="1">
                  <c:v>План</c:v>
                </c:pt>
              </c:strCache>
            </c:strRef>
          </c:tx>
          <c:spPr>
            <a:solidFill>
              <a:schemeClr val="accent2">
                <a:alpha val="35000"/>
              </a:schemeClr>
            </a:solidFill>
            <a:ln w="9525">
              <a:solidFill>
                <a:schemeClr val="accent2"/>
              </a:solidFill>
            </a:ln>
            <a:effectLst/>
            <a:sp3d contourW="9525">
              <a:contourClr>
                <a:schemeClr val="accent2"/>
              </a:contourClr>
            </a:sp3d>
          </c:spPr>
          <c:cat>
            <c:strRef>
              <c:f>Лист2!$A$6:$A$14</c:f>
              <c:strCache>
                <c:ptCount val="9"/>
                <c:pt idx="0">
                  <c:v>НДФЛ</c:v>
                </c:pt>
                <c:pt idx="1">
                  <c:v>Доходы от уплаты акцизов</c:v>
                </c:pt>
                <c:pt idx="2">
                  <c:v>УСН</c:v>
                </c:pt>
                <c:pt idx="3">
                  <c:v>ЕНВД</c:v>
                </c:pt>
                <c:pt idx="4">
                  <c:v>ЕСХН</c:v>
                </c:pt>
                <c:pt idx="5">
                  <c:v>Налог с применением патентной системы </c:v>
                </c:pt>
                <c:pt idx="6">
                  <c:v>Налог на имущество физ. лиц</c:v>
                </c:pt>
                <c:pt idx="7">
                  <c:v>Земельный налог </c:v>
                </c:pt>
                <c:pt idx="8">
                  <c:v>Гос. пошлина</c:v>
                </c:pt>
              </c:strCache>
            </c:strRef>
          </c:cat>
          <c:val>
            <c:numRef>
              <c:f>Лист2!$C$6:$C$14</c:f>
              <c:numCache>
                <c:formatCode>#,##0.00</c:formatCode>
                <c:ptCount val="9"/>
                <c:pt idx="0">
                  <c:v>169654.42</c:v>
                </c:pt>
                <c:pt idx="1">
                  <c:v>5498.88</c:v>
                </c:pt>
                <c:pt idx="2">
                  <c:v>9650</c:v>
                </c:pt>
                <c:pt idx="3">
                  <c:v>100</c:v>
                </c:pt>
                <c:pt idx="4">
                  <c:v>355.33</c:v>
                </c:pt>
                <c:pt idx="5">
                  <c:v>1900</c:v>
                </c:pt>
                <c:pt idx="6">
                  <c:v>30</c:v>
                </c:pt>
                <c:pt idx="7">
                  <c:v>250</c:v>
                </c:pt>
                <c:pt idx="8">
                  <c:v>900</c:v>
                </c:pt>
              </c:numCache>
            </c:numRef>
          </c:val>
        </c:ser>
        <c:ser>
          <c:idx val="2"/>
          <c:order val="2"/>
          <c:tx>
            <c:strRef>
              <c:f>Лист2!$D$1:$D$2</c:f>
              <c:strCache>
                <c:ptCount val="2"/>
                <c:pt idx="0">
                  <c:v>2023</c:v>
                </c:pt>
                <c:pt idx="1">
                  <c:v>Проект</c:v>
                </c:pt>
              </c:strCache>
            </c:strRef>
          </c:tx>
          <c:spPr>
            <a:solidFill>
              <a:schemeClr val="accent3">
                <a:alpha val="35000"/>
              </a:schemeClr>
            </a:solidFill>
            <a:ln w="9525">
              <a:solidFill>
                <a:schemeClr val="accent3"/>
              </a:solidFill>
            </a:ln>
            <a:effectLst/>
            <a:sp3d contourW="9525">
              <a:contourClr>
                <a:schemeClr val="accent3"/>
              </a:contourClr>
            </a:sp3d>
          </c:spPr>
          <c:cat>
            <c:strRef>
              <c:f>Лист2!$A$6:$A$14</c:f>
              <c:strCache>
                <c:ptCount val="9"/>
                <c:pt idx="0">
                  <c:v>НДФЛ</c:v>
                </c:pt>
                <c:pt idx="1">
                  <c:v>Доходы от уплаты акцизов</c:v>
                </c:pt>
                <c:pt idx="2">
                  <c:v>УСН</c:v>
                </c:pt>
                <c:pt idx="3">
                  <c:v>ЕНВД</c:v>
                </c:pt>
                <c:pt idx="4">
                  <c:v>ЕСХН</c:v>
                </c:pt>
                <c:pt idx="5">
                  <c:v>Налог с применением патентной системы </c:v>
                </c:pt>
                <c:pt idx="6">
                  <c:v>Налог на имущество физ. лиц</c:v>
                </c:pt>
                <c:pt idx="7">
                  <c:v>Земельный налог </c:v>
                </c:pt>
                <c:pt idx="8">
                  <c:v>Гос. пошлина</c:v>
                </c:pt>
              </c:strCache>
            </c:strRef>
          </c:cat>
          <c:val>
            <c:numRef>
              <c:f>Лист2!$D$6:$D$14</c:f>
              <c:numCache>
                <c:formatCode>#,##0.00</c:formatCode>
                <c:ptCount val="9"/>
                <c:pt idx="0">
                  <c:v>180994.2</c:v>
                </c:pt>
                <c:pt idx="1">
                  <c:v>5968.27</c:v>
                </c:pt>
                <c:pt idx="2">
                  <c:v>9622.2999999999993</c:v>
                </c:pt>
                <c:pt idx="3">
                  <c:v>100</c:v>
                </c:pt>
                <c:pt idx="4">
                  <c:v>355.33300000000003</c:v>
                </c:pt>
                <c:pt idx="5">
                  <c:v>1900</c:v>
                </c:pt>
                <c:pt idx="6">
                  <c:v>30</c:v>
                </c:pt>
                <c:pt idx="7">
                  <c:v>250</c:v>
                </c:pt>
                <c:pt idx="8">
                  <c:v>900</c:v>
                </c:pt>
              </c:numCache>
            </c:numRef>
          </c:val>
        </c:ser>
        <c:ser>
          <c:idx val="3"/>
          <c:order val="3"/>
          <c:tx>
            <c:strRef>
              <c:f>Лист2!$E$1:$E$2</c:f>
              <c:strCache>
                <c:ptCount val="2"/>
                <c:pt idx="0">
                  <c:v>2024</c:v>
                </c:pt>
                <c:pt idx="1">
                  <c:v>Проект</c:v>
                </c:pt>
              </c:strCache>
            </c:strRef>
          </c:tx>
          <c:spPr>
            <a:solidFill>
              <a:schemeClr val="accent4">
                <a:alpha val="35000"/>
              </a:schemeClr>
            </a:solidFill>
            <a:ln w="9525">
              <a:solidFill>
                <a:schemeClr val="accent4"/>
              </a:solidFill>
            </a:ln>
            <a:effectLst/>
            <a:sp3d contourW="9525">
              <a:contourClr>
                <a:schemeClr val="accent4"/>
              </a:contourClr>
            </a:sp3d>
          </c:spPr>
          <c:cat>
            <c:strRef>
              <c:f>Лист2!$A$6:$A$14</c:f>
              <c:strCache>
                <c:ptCount val="9"/>
                <c:pt idx="0">
                  <c:v>НДФЛ</c:v>
                </c:pt>
                <c:pt idx="1">
                  <c:v>Доходы от уплаты акцизов</c:v>
                </c:pt>
                <c:pt idx="2">
                  <c:v>УСН</c:v>
                </c:pt>
                <c:pt idx="3">
                  <c:v>ЕНВД</c:v>
                </c:pt>
                <c:pt idx="4">
                  <c:v>ЕСХН</c:v>
                </c:pt>
                <c:pt idx="5">
                  <c:v>Налог с применением патентной системы </c:v>
                </c:pt>
                <c:pt idx="6">
                  <c:v>Налог на имущество физ. лиц</c:v>
                </c:pt>
                <c:pt idx="7">
                  <c:v>Земельный налог </c:v>
                </c:pt>
                <c:pt idx="8">
                  <c:v>Гос. пошлина</c:v>
                </c:pt>
              </c:strCache>
            </c:strRef>
          </c:cat>
          <c:val>
            <c:numRef>
              <c:f>Лист2!$E$6:$E$14</c:f>
              <c:numCache>
                <c:formatCode>#,##0.00</c:formatCode>
                <c:ptCount val="9"/>
                <c:pt idx="0">
                  <c:v>181959.59</c:v>
                </c:pt>
                <c:pt idx="1">
                  <c:v>6429.54</c:v>
                </c:pt>
                <c:pt idx="2">
                  <c:v>9628.4</c:v>
                </c:pt>
                <c:pt idx="3">
                  <c:v>100</c:v>
                </c:pt>
                <c:pt idx="4">
                  <c:v>355.33</c:v>
                </c:pt>
                <c:pt idx="5">
                  <c:v>1900</c:v>
                </c:pt>
                <c:pt idx="6">
                  <c:v>30</c:v>
                </c:pt>
                <c:pt idx="7">
                  <c:v>250</c:v>
                </c:pt>
                <c:pt idx="8">
                  <c:v>900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2819200"/>
        <c:axId val="272814496"/>
        <c:axId val="272580472"/>
      </c:area3DChart>
      <c:catAx>
        <c:axId val="272819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>
            <a:solidFill>
              <a:schemeClr val="tx1">
                <a:lumMod val="5000"/>
                <a:lumOff val="9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72814496"/>
        <c:crosses val="autoZero"/>
        <c:auto val="1"/>
        <c:lblAlgn val="ctr"/>
        <c:lblOffset val="100"/>
        <c:noMultiLvlLbl val="0"/>
      </c:catAx>
      <c:valAx>
        <c:axId val="272814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 w="9525">
            <a:solidFill>
              <a:schemeClr val="tx1">
                <a:lumMod val="5000"/>
                <a:lumOff val="9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72819200"/>
        <c:crosses val="autoZero"/>
        <c:crossBetween val="midCat"/>
      </c:valAx>
      <c:serAx>
        <c:axId val="272580472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5000"/>
                <a:lumOff val="9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72814496"/>
        <c:crosses val="autoZero"/>
      </c:ser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line3DChart>
        <c:grouping val="standard"/>
        <c:varyColors val="0"/>
        <c:ser>
          <c:idx val="0"/>
          <c:order val="0"/>
          <c:tx>
            <c:strRef>
              <c:f>Лист2!$B$1</c:f>
              <c:strCache>
                <c:ptCount val="1"/>
                <c:pt idx="0">
                  <c:v>2021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p3d contourW="9525">
              <a:contourClr>
                <a:schemeClr val="accent1">
                  <a:shade val="95000"/>
                </a:schemeClr>
              </a:contourClr>
            </a:sp3d>
          </c:spPr>
          <c:cat>
            <c:strRef>
              <c:f>Лист2!$A$17:$A$25</c:f>
              <c:strCache>
                <c:ptCount val="9"/>
                <c:pt idx="0">
                  <c:v>Аренда земли</c:v>
                </c:pt>
                <c:pt idx="1">
                  <c:v>Аренда имущества казны</c:v>
                </c:pt>
                <c:pt idx="2">
                  <c:v>Негативное воздействие на окружающую среду </c:v>
                </c:pt>
                <c:pt idx="3">
                  <c:v>Доходы от компенсации затрат</c:v>
                </c:pt>
                <c:pt idx="4">
                  <c:v>Продажа имущества</c:v>
                </c:pt>
                <c:pt idx="5">
                  <c:v>Продажа земли</c:v>
                </c:pt>
                <c:pt idx="6">
                  <c:v>Административные платежи</c:v>
                </c:pt>
                <c:pt idx="7">
                  <c:v>Штрафы</c:v>
                </c:pt>
                <c:pt idx="8">
                  <c:v>Прочие неналоговые </c:v>
                </c:pt>
              </c:strCache>
            </c:strRef>
          </c:cat>
          <c:val>
            <c:numRef>
              <c:f>Лист2!$B$17:$B$25</c:f>
              <c:numCache>
                <c:formatCode>#,##0.00</c:formatCode>
                <c:ptCount val="9"/>
                <c:pt idx="0">
                  <c:v>2170.04</c:v>
                </c:pt>
                <c:pt idx="1">
                  <c:v>1019.03</c:v>
                </c:pt>
                <c:pt idx="2">
                  <c:v>22.52</c:v>
                </c:pt>
                <c:pt idx="3">
                  <c:v>4839.68</c:v>
                </c:pt>
                <c:pt idx="4">
                  <c:v>13981.7</c:v>
                </c:pt>
                <c:pt idx="5">
                  <c:v>244.14</c:v>
                </c:pt>
                <c:pt idx="6">
                  <c:v>116.06</c:v>
                </c:pt>
                <c:pt idx="7">
                  <c:v>1627.48</c:v>
                </c:pt>
                <c:pt idx="8">
                  <c:v>276.87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Лист2!$C$1</c:f>
              <c:strCache>
                <c:ptCount val="1"/>
                <c:pt idx="0">
                  <c:v>2022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p3d contourW="9525">
              <a:contourClr>
                <a:schemeClr val="accent2">
                  <a:shade val="95000"/>
                </a:schemeClr>
              </a:contourClr>
            </a:sp3d>
          </c:spPr>
          <c:cat>
            <c:strRef>
              <c:f>Лист2!$A$17:$A$25</c:f>
              <c:strCache>
                <c:ptCount val="9"/>
                <c:pt idx="0">
                  <c:v>Аренда земли</c:v>
                </c:pt>
                <c:pt idx="1">
                  <c:v>Аренда имущества казны</c:v>
                </c:pt>
                <c:pt idx="2">
                  <c:v>Негативное воздействие на окружающую среду </c:v>
                </c:pt>
                <c:pt idx="3">
                  <c:v>Доходы от компенсации затрат</c:v>
                </c:pt>
                <c:pt idx="4">
                  <c:v>Продажа имущества</c:v>
                </c:pt>
                <c:pt idx="5">
                  <c:v>Продажа земли</c:v>
                </c:pt>
                <c:pt idx="6">
                  <c:v>Административные платежи</c:v>
                </c:pt>
                <c:pt idx="7">
                  <c:v>Штрафы</c:v>
                </c:pt>
                <c:pt idx="8">
                  <c:v>Прочие неналоговые </c:v>
                </c:pt>
              </c:strCache>
            </c:strRef>
          </c:cat>
          <c:val>
            <c:numRef>
              <c:f>Лист2!$C$17:$C$25</c:f>
              <c:numCache>
                <c:formatCode>#,##0.00</c:formatCode>
                <c:ptCount val="9"/>
                <c:pt idx="0">
                  <c:v>3215.91</c:v>
                </c:pt>
                <c:pt idx="1">
                  <c:v>2285</c:v>
                </c:pt>
                <c:pt idx="2">
                  <c:v>100</c:v>
                </c:pt>
                <c:pt idx="3">
                  <c:v>6000</c:v>
                </c:pt>
                <c:pt idx="4">
                  <c:v>500</c:v>
                </c:pt>
                <c:pt idx="5">
                  <c:v>175</c:v>
                </c:pt>
                <c:pt idx="6">
                  <c:v>40</c:v>
                </c:pt>
                <c:pt idx="7">
                  <c:v>1560</c:v>
                </c:pt>
                <c:pt idx="8">
                  <c:v>10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Лист2!$D$1</c:f>
              <c:strCache>
                <c:ptCount val="1"/>
                <c:pt idx="0">
                  <c:v>2023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p3d contourW="9525">
              <a:contourClr>
                <a:schemeClr val="accent3">
                  <a:shade val="95000"/>
                </a:schemeClr>
              </a:contourClr>
            </a:sp3d>
          </c:spPr>
          <c:cat>
            <c:strRef>
              <c:f>Лист2!$A$17:$A$25</c:f>
              <c:strCache>
                <c:ptCount val="9"/>
                <c:pt idx="0">
                  <c:v>Аренда земли</c:v>
                </c:pt>
                <c:pt idx="1">
                  <c:v>Аренда имущества казны</c:v>
                </c:pt>
                <c:pt idx="2">
                  <c:v>Негативное воздействие на окружающую среду </c:v>
                </c:pt>
                <c:pt idx="3">
                  <c:v>Доходы от компенсации затрат</c:v>
                </c:pt>
                <c:pt idx="4">
                  <c:v>Продажа имущества</c:v>
                </c:pt>
                <c:pt idx="5">
                  <c:v>Продажа земли</c:v>
                </c:pt>
                <c:pt idx="6">
                  <c:v>Административные платежи</c:v>
                </c:pt>
                <c:pt idx="7">
                  <c:v>Штрафы</c:v>
                </c:pt>
                <c:pt idx="8">
                  <c:v>Прочие неналоговые </c:v>
                </c:pt>
              </c:strCache>
            </c:strRef>
          </c:cat>
          <c:val>
            <c:numRef>
              <c:f>Лист2!$D$17:$D$25</c:f>
              <c:numCache>
                <c:formatCode>#,##0.00</c:formatCode>
                <c:ptCount val="9"/>
                <c:pt idx="0">
                  <c:v>3215.91</c:v>
                </c:pt>
                <c:pt idx="1">
                  <c:v>2285</c:v>
                </c:pt>
                <c:pt idx="2">
                  <c:v>100</c:v>
                </c:pt>
                <c:pt idx="3">
                  <c:v>6000</c:v>
                </c:pt>
                <c:pt idx="4">
                  <c:v>500</c:v>
                </c:pt>
                <c:pt idx="5">
                  <c:v>175</c:v>
                </c:pt>
                <c:pt idx="6">
                  <c:v>40</c:v>
                </c:pt>
                <c:pt idx="7">
                  <c:v>1560</c:v>
                </c:pt>
                <c:pt idx="8" formatCode="General">
                  <c:v>0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Лист2!$E$1</c:f>
              <c:strCache>
                <c:ptCount val="1"/>
                <c:pt idx="0">
                  <c:v>2024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tint val="50000"/>
                    <a:satMod val="300000"/>
                  </a:schemeClr>
                </a:gs>
                <a:gs pos="35000">
                  <a:schemeClr val="accent4">
                    <a:tint val="37000"/>
                    <a:satMod val="300000"/>
                  </a:schemeClr>
                </a:gs>
                <a:gs pos="100000">
                  <a:schemeClr val="accent4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4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p3d contourW="9525">
              <a:contourClr>
                <a:schemeClr val="accent4">
                  <a:shade val="95000"/>
                </a:schemeClr>
              </a:contourClr>
            </a:sp3d>
          </c:spPr>
          <c:cat>
            <c:strRef>
              <c:f>Лист2!$A$17:$A$25</c:f>
              <c:strCache>
                <c:ptCount val="9"/>
                <c:pt idx="0">
                  <c:v>Аренда земли</c:v>
                </c:pt>
                <c:pt idx="1">
                  <c:v>Аренда имущества казны</c:v>
                </c:pt>
                <c:pt idx="2">
                  <c:v>Негативное воздействие на окружающую среду </c:v>
                </c:pt>
                <c:pt idx="3">
                  <c:v>Доходы от компенсации затрат</c:v>
                </c:pt>
                <c:pt idx="4">
                  <c:v>Продажа имущества</c:v>
                </c:pt>
                <c:pt idx="5">
                  <c:v>Продажа земли</c:v>
                </c:pt>
                <c:pt idx="6">
                  <c:v>Административные платежи</c:v>
                </c:pt>
                <c:pt idx="7">
                  <c:v>Штрафы</c:v>
                </c:pt>
                <c:pt idx="8">
                  <c:v>Прочие неналоговые </c:v>
                </c:pt>
              </c:strCache>
            </c:strRef>
          </c:cat>
          <c:val>
            <c:numRef>
              <c:f>Лист2!$E$17:$E$25</c:f>
              <c:numCache>
                <c:formatCode>#,##0.00</c:formatCode>
                <c:ptCount val="9"/>
                <c:pt idx="0">
                  <c:v>3215.91</c:v>
                </c:pt>
                <c:pt idx="1">
                  <c:v>2285</c:v>
                </c:pt>
                <c:pt idx="2">
                  <c:v>100</c:v>
                </c:pt>
                <c:pt idx="3">
                  <c:v>6000</c:v>
                </c:pt>
                <c:pt idx="4">
                  <c:v>500</c:v>
                </c:pt>
                <c:pt idx="5">
                  <c:v>175</c:v>
                </c:pt>
                <c:pt idx="6">
                  <c:v>40</c:v>
                </c:pt>
                <c:pt idx="7">
                  <c:v>1560</c:v>
                </c:pt>
                <c:pt idx="8" formatCode="General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2818808"/>
        <c:axId val="272814888"/>
        <c:axId val="272578352"/>
      </c:line3DChart>
      <c:catAx>
        <c:axId val="272818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72814888"/>
        <c:crosses val="autoZero"/>
        <c:auto val="1"/>
        <c:lblAlgn val="ctr"/>
        <c:lblOffset val="100"/>
        <c:noMultiLvlLbl val="0"/>
      </c:catAx>
      <c:valAx>
        <c:axId val="272814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72818808"/>
        <c:crosses val="autoZero"/>
        <c:crossBetween val="between"/>
      </c:valAx>
      <c:serAx>
        <c:axId val="27257835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72814888"/>
        <c:crosses val="autoZero"/>
      </c:ser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159310678270479"/>
          <c:y val="0.15584619488249149"/>
          <c:w val="0.55216247640097615"/>
          <c:h val="0.75839171514535064"/>
        </c:manualLayout>
      </c:layout>
      <c:pie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2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3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3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3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Lbls>
            <c:dLbl>
              <c:idx val="1"/>
              <c:layout>
                <c:manualLayout>
                  <c:x val="7.4209144909517886E-3"/>
                  <c:y val="2.771286185911843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0650124326564441E-2"/>
                  <c:y val="-2.384632860119004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7.5527351844177429E-2"/>
                  <c:y val="-1.97466200702812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'16 безвозмездн поступл '!$B$3:$B$7</c:f>
              <c:strCache>
                <c:ptCount val="5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 Межбюджетные трансферты</c:v>
                </c:pt>
                <c:pt idx="4">
                  <c:v>Прочие безвозмездные поступления</c:v>
                </c:pt>
              </c:strCache>
            </c:strRef>
          </c:cat>
          <c:val>
            <c:numRef>
              <c:f>'16 безвозмездн поступл '!$C$3:$C$7</c:f>
              <c:numCache>
                <c:formatCode>#\ ##0.00\ _₽</c:formatCode>
                <c:ptCount val="5"/>
                <c:pt idx="0">
                  <c:v>131258.69</c:v>
                </c:pt>
                <c:pt idx="1">
                  <c:v>11028.99</c:v>
                </c:pt>
                <c:pt idx="2">
                  <c:v>214855.29</c:v>
                </c:pt>
                <c:pt idx="3">
                  <c:v>15584.4</c:v>
                </c:pt>
                <c:pt idx="4">
                  <c:v>135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3727839941060003"/>
          <c:y val="0.31046572217146889"/>
          <c:w val="0.23055785789934152"/>
          <c:h val="0.455188681525306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'17 распред межбюдж трансф'!$C$4</c:f>
              <c:strCache>
                <c:ptCount val="1"/>
                <c:pt idx="0">
                  <c:v>2021 год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strRef>
              <c:f>'17 распред межбюдж трансф'!$B$5:$B$11</c:f>
              <c:strCache>
                <c:ptCount val="7"/>
                <c:pt idx="0">
                  <c:v>Милоградовское сельское поселение</c:v>
                </c:pt>
                <c:pt idx="1">
                  <c:v>Молдавановское сельское поселение</c:v>
                </c:pt>
                <c:pt idx="2">
                  <c:v>Моряк-Рыболовское сельское поселение</c:v>
                </c:pt>
                <c:pt idx="3">
                  <c:v>Тимофеевское сельское поселение</c:v>
                </c:pt>
                <c:pt idx="4">
                  <c:v>Пермское сельское поселение </c:v>
                </c:pt>
                <c:pt idx="5">
                  <c:v>Веселояровское сельское поселение </c:v>
                </c:pt>
                <c:pt idx="6">
                  <c:v>Ольгинское городское поселение </c:v>
                </c:pt>
              </c:strCache>
            </c:strRef>
          </c:cat>
          <c:val>
            <c:numRef>
              <c:f>'17 распред межбюдж трансф'!$C$5:$C$11</c:f>
              <c:numCache>
                <c:formatCode>#,##0.00</c:formatCode>
                <c:ptCount val="7"/>
                <c:pt idx="0">
                  <c:v>1763.3</c:v>
                </c:pt>
                <c:pt idx="1">
                  <c:v>882</c:v>
                </c:pt>
                <c:pt idx="2">
                  <c:v>2780.5</c:v>
                </c:pt>
                <c:pt idx="3">
                  <c:v>1502</c:v>
                </c:pt>
                <c:pt idx="4">
                  <c:v>2223.15</c:v>
                </c:pt>
                <c:pt idx="5">
                  <c:v>2004.1</c:v>
                </c:pt>
                <c:pt idx="6">
                  <c:v>2356.81</c:v>
                </c:pt>
              </c:numCache>
            </c:numRef>
          </c:val>
        </c:ser>
        <c:ser>
          <c:idx val="1"/>
          <c:order val="1"/>
          <c:tx>
            <c:strRef>
              <c:f>'17 распред межбюдж трансф'!$D$4</c:f>
              <c:strCache>
                <c:ptCount val="1"/>
                <c:pt idx="0">
                  <c:v>2022 год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strRef>
              <c:f>'17 распред межбюдж трансф'!$B$5:$B$11</c:f>
              <c:strCache>
                <c:ptCount val="7"/>
                <c:pt idx="0">
                  <c:v>Милоградовское сельское поселение</c:v>
                </c:pt>
                <c:pt idx="1">
                  <c:v>Молдавановское сельское поселение</c:v>
                </c:pt>
                <c:pt idx="2">
                  <c:v>Моряк-Рыболовское сельское поселение</c:v>
                </c:pt>
                <c:pt idx="3">
                  <c:v>Тимофеевское сельское поселение</c:v>
                </c:pt>
                <c:pt idx="4">
                  <c:v>Пермское сельское поселение </c:v>
                </c:pt>
                <c:pt idx="5">
                  <c:v>Веселояровское сельское поселение </c:v>
                </c:pt>
                <c:pt idx="6">
                  <c:v>Ольгинское городское поселение </c:v>
                </c:pt>
              </c:strCache>
            </c:strRef>
          </c:cat>
          <c:val>
            <c:numRef>
              <c:f>'17 распред межбюдж трансф'!$D$5:$D$11</c:f>
              <c:numCache>
                <c:formatCode>#,##0.00</c:formatCode>
                <c:ptCount val="7"/>
                <c:pt idx="0">
                  <c:v>1763.3</c:v>
                </c:pt>
                <c:pt idx="1">
                  <c:v>882</c:v>
                </c:pt>
                <c:pt idx="2">
                  <c:v>2780.5</c:v>
                </c:pt>
                <c:pt idx="3">
                  <c:v>1502</c:v>
                </c:pt>
                <c:pt idx="4">
                  <c:v>2223.15</c:v>
                </c:pt>
                <c:pt idx="5">
                  <c:v>2004.1</c:v>
                </c:pt>
                <c:pt idx="6">
                  <c:v>2356.81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72817240"/>
        <c:axId val="272813320"/>
      </c:barChart>
      <c:catAx>
        <c:axId val="2728172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2813320"/>
        <c:crosses val="autoZero"/>
        <c:auto val="1"/>
        <c:lblAlgn val="ctr"/>
        <c:lblOffset val="100"/>
        <c:noMultiLvlLbl val="0"/>
      </c:catAx>
      <c:valAx>
        <c:axId val="2728133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281724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2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Лист1!$A$2</c:f>
              <c:strCache>
                <c:ptCount val="1"/>
                <c:pt idx="0">
                  <c:v>Расходы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533834.56000000006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Лист1!$A$2</c:f>
              <c:strCache>
                <c:ptCount val="1"/>
                <c:pt idx="0">
                  <c:v>Расходы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575086.91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  <a:sp3d/>
            </c:spPr>
          </c:dPt>
          <c:cat>
            <c:strRef>
              <c:f>Лист1!$A$2</c:f>
              <c:strCache>
                <c:ptCount val="1"/>
                <c:pt idx="0">
                  <c:v>Расходы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564377.44999999995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Лист1!$A$2</c:f>
              <c:strCache>
                <c:ptCount val="1"/>
                <c:pt idx="0">
                  <c:v>Расходы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562548.05000000005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shape val="box"/>
        <c:axId val="383941536"/>
        <c:axId val="383944672"/>
        <c:axId val="0"/>
      </c:bar3DChart>
      <c:catAx>
        <c:axId val="383941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83944672"/>
        <c:crosses val="autoZero"/>
        <c:auto val="1"/>
        <c:lblAlgn val="ctr"/>
        <c:lblOffset val="100"/>
        <c:noMultiLvlLbl val="0"/>
      </c:catAx>
      <c:valAx>
        <c:axId val="383944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8394153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397765120858448"/>
          <c:y val="0.13408579448073724"/>
          <c:w val="0.47000890018430697"/>
          <c:h val="0.77173385661177241"/>
        </c:manualLayout>
      </c:layout>
      <c:pie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"/>
            <c:bubble3D val="0"/>
            <c:explosion val="24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2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3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4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5"/>
            <c:bubble3D val="0"/>
            <c:explosion val="18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6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7"/>
            <c:bubble3D val="0"/>
            <c:spPr>
              <a:gradFill rotWithShape="1">
                <a:gsLst>
                  <a:gs pos="0">
                    <a:schemeClr val="accent5">
                      <a:lumMod val="80000"/>
                      <a:lumOff val="20000"/>
                      <a:shade val="51000"/>
                      <a:satMod val="130000"/>
                    </a:schemeClr>
                  </a:gs>
                  <a:gs pos="80000">
                    <a:schemeClr val="accent5">
                      <a:lumMod val="80000"/>
                      <a:lumOff val="20000"/>
                      <a:shade val="93000"/>
                      <a:satMod val="130000"/>
                    </a:schemeClr>
                  </a:gs>
                  <a:gs pos="100000">
                    <a:schemeClr val="accent5">
                      <a:lumMod val="80000"/>
                      <a:lumOff val="2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8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9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0"/>
            <c:bubble3D val="0"/>
            <c:spPr>
              <a:gradFill rotWithShape="1">
                <a:gsLst>
                  <a:gs pos="0">
                    <a:schemeClr val="accent5">
                      <a:lumMod val="80000"/>
                      <a:shade val="51000"/>
                      <a:satMod val="130000"/>
                    </a:schemeClr>
                  </a:gs>
                  <a:gs pos="80000">
                    <a:schemeClr val="accent5">
                      <a:lumMod val="80000"/>
                      <a:shade val="93000"/>
                      <a:satMod val="130000"/>
                    </a:schemeClr>
                  </a:gs>
                  <a:gs pos="100000">
                    <a:schemeClr val="accent5">
                      <a:lumMod val="8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Lbls>
            <c:dLbl>
              <c:idx val="0"/>
              <c:layout>
                <c:manualLayout>
                  <c:x val="9.7868847085756938E-2"/>
                  <c:y val="4.49371379597958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6433315695116855E-2"/>
                  <c:y val="4.3523021767389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4906504289772204E-2"/>
                  <c:y val="4.8022388368646371E-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4.7040373555611494E-3"/>
                  <c:y val="-2.59980257569844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0.11667178490296791"/>
                  <c:y val="1.01930626018686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6.259013012422443E-2"/>
                  <c:y val="4.43574145068601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1.4180086278840506E-2"/>
                  <c:y val="0.100604684029880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6.3347830800688829E-2"/>
                  <c:y val="9.50826044703595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6.0238464428257706E-2"/>
                  <c:y val="4.77930564801848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1.3118094440802723E-2"/>
                  <c:y val="1.55016269653990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2.070520723814423E-2"/>
                  <c:y val="-3.30061187146559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0\ _₽" sourceLinked="0"/>
            <c:spPr>
              <a:solidFill>
                <a:schemeClr val="lt1"/>
              </a:solidFill>
              <a:ln w="3175" cap="flat" cmpd="sng" algn="ctr">
                <a:solidFill>
                  <a:sysClr val="windowText" lastClr="000000"/>
                </a:solidFill>
                <a:prstDash val="solid"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shade val="95000"/>
                      <a:satMod val="105000"/>
                    </a:schemeClr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 19 осн виды расх '!$A$1:$A$10</c:f>
              <c:strCache>
                <c:ptCount val="10"/>
                <c:pt idx="0">
                  <c:v>Общегосударственные вопросы </c:v>
                </c:pt>
                <c:pt idx="1">
                  <c:v>Национальная безопасность и правоохранительная деятельность </c:v>
                </c:pt>
                <c:pt idx="2">
                  <c:v>Национальная экономика </c:v>
                </c:pt>
                <c:pt idx="3">
                  <c:v>Жилищно-коммунальное хозяйство </c:v>
                </c:pt>
                <c:pt idx="4">
                  <c:v>Образование </c:v>
                </c:pt>
                <c:pt idx="5">
                  <c:v>Культура, кинематография</c:v>
                </c:pt>
                <c:pt idx="6">
                  <c:v>Социальная политика </c:v>
                </c:pt>
                <c:pt idx="7">
                  <c:v>Физическая культура и спорт </c:v>
                </c:pt>
                <c:pt idx="8">
                  <c:v>Средства массовой информации </c:v>
                </c:pt>
                <c:pt idx="9">
                  <c:v>Межбюджетные трансферты общего характера бюджетам бюджетной системы Российской Федерации </c:v>
                </c:pt>
              </c:strCache>
            </c:strRef>
          </c:cat>
          <c:val>
            <c:numRef>
              <c:f>' 19 осн виды расх '!$B$1:$B$10</c:f>
              <c:numCache>
                <c:formatCode>#,##0.00</c:formatCode>
                <c:ptCount val="10"/>
                <c:pt idx="0">
                  <c:v>85588.14</c:v>
                </c:pt>
                <c:pt idx="1">
                  <c:v>9437.9220000000005</c:v>
                </c:pt>
                <c:pt idx="2">
                  <c:v>18108.12</c:v>
                </c:pt>
                <c:pt idx="3">
                  <c:v>18443.32</c:v>
                </c:pt>
                <c:pt idx="4">
                  <c:v>345129.21</c:v>
                </c:pt>
                <c:pt idx="5">
                  <c:v>35636.639999999999</c:v>
                </c:pt>
                <c:pt idx="6">
                  <c:v>34871</c:v>
                </c:pt>
                <c:pt idx="7">
                  <c:v>9473.4</c:v>
                </c:pt>
                <c:pt idx="8">
                  <c:v>4887.3</c:v>
                </c:pt>
                <c:pt idx="9">
                  <c:v>13511.858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26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4037360669579977"/>
          <c:y val="6.3851793525809275E-2"/>
          <c:w val="0.25194146413588536"/>
          <c:h val="0.9085496062992125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3175" cap="flat" cmpd="sng" algn="ctr">
      <a:noFill/>
      <a:prstDash val="solid"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2"/>
    </mc:Choice>
    <mc:Fallback>
      <c:style val="22"/>
    </mc:Fallback>
  </mc:AlternateContent>
  <c:chart>
    <c:autoTitleDeleted val="1"/>
    <c:plotArea>
      <c:layout/>
      <c:pieChart>
        <c:varyColors val="0"/>
        <c:ser>
          <c:idx val="0"/>
          <c:order val="0"/>
          <c:spPr>
            <a:solidFill>
              <a:schemeClr val="accent2"/>
            </a:solidFill>
          </c:spPr>
          <c:explosion val="25"/>
          <c:dPt>
            <c:idx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</c:spPr>
          </c:dPt>
          <c:dPt>
            <c:idx val="1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dLbls>
            <c:dLbl>
              <c:idx val="0"/>
              <c:layout>
                <c:manualLayout>
                  <c:x val="4.492823893196557E-2"/>
                  <c:y val="8.687721981772145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47448458255695E-2"/>
                  <c:y val="-6.538851517732469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chemeClr val="lt1"/>
              </a:solidFill>
              <a:ln w="3175" cap="flat" cmpd="sng" algn="ctr">
                <a:solidFill>
                  <a:schemeClr val="dk1"/>
                </a:solidFill>
                <a:prstDash val="solid"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'20 доля мероприятий'!$B$2:$B$3</c:f>
              <c:strCache>
                <c:ptCount val="2"/>
                <c:pt idx="0">
                  <c:v> Мероприятия программной направленности (86,6 %)</c:v>
                </c:pt>
                <c:pt idx="1">
                  <c:v>Непрограммные направления деятельности органов местного самоуправления (13,4 %)</c:v>
                </c:pt>
              </c:strCache>
            </c:strRef>
          </c:cat>
          <c:val>
            <c:numRef>
              <c:f>'20 доля мероприятий'!$C$2:$C$3</c:f>
              <c:numCache>
                <c:formatCode>#,##0.00</c:formatCode>
                <c:ptCount val="2"/>
                <c:pt idx="0">
                  <c:v>500657.7</c:v>
                </c:pt>
                <c:pt idx="1">
                  <c:v>74429.210000000006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12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5000"/>
            <a:lumOff val="95000"/>
          </a:schemeClr>
        </a:solidFill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35000"/>
        </a:schemeClr>
      </a:solidFill>
      <a:ln w="9525">
        <a:solidFill>
          <a:schemeClr val="phClr"/>
        </a:solidFill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35000"/>
        </a:schemeClr>
      </a:solidFill>
      <a:ln w="9525">
        <a:solidFill>
          <a:schemeClr val="phClr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  <a:ln>
        <a:solidFill>
          <a:schemeClr val="phClr">
            <a:lumMod val="75000"/>
          </a:schemeClr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5000"/>
            <a:lumOff val="95000"/>
          </a:schemeClr>
        </a:solidFill>
      </a:ln>
    </cs:spPr>
    <cs:defRPr sz="900" kern="1200"/>
  </cs:valueAxis>
  <cs:wall>
    <cs:lnRef idx="0"/>
    <cs:fillRef idx="0"/>
    <cs:effectRef idx="0"/>
    <cs:fontRef idx="minor">
      <a:schemeClr val="tx1"/>
    </cs:fontRef>
    <cs:spPr>
      <a:sp3d/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1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11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3">
      <cs:styleClr val="auto"/>
    </cs:fillRef>
    <cs:effectRef idx="2">
      <a:schemeClr val="dk1"/>
    </cs:effectRef>
    <cs:fontRef idx="minor">
      <a:schemeClr val="tx1"/>
    </cs:fontRef>
  </cs:dataPoint>
  <cs:dataPoint3D>
    <cs:lnRef idx="0"/>
    <cs:fillRef idx="3">
      <cs:styleClr val="auto"/>
    </cs:fillRef>
    <cs:effectRef idx="2">
      <a:schemeClr val="dk1"/>
    </cs:effectRef>
    <cs:fontRef idx="minor">
      <a:schemeClr val="tx1"/>
    </cs:fontRef>
  </cs:dataPoint3D>
  <cs:dataPointLine>
    <cs:lnRef idx="1">
      <cs:styleClr val="auto"/>
    </cs:lnRef>
    <cs:lineWidthScale>5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3">
      <cs:styleClr val="auto"/>
    </cs:fillRef>
    <cs:effectRef idx="2">
      <a:schemeClr val="dk1"/>
    </cs:effectRef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0"/>
    <cs:fillRef idx="3">
      <a:schemeClr val="dk1">
        <a:tint val="95000"/>
      </a:schemeClr>
    </cs:fillRef>
    <cs:effectRef idx="2">
      <a:schemeClr val="dk1"/>
    </cs:effectRef>
    <cs:fontRef idx="minor">
      <a:schemeClr val="tx1"/>
    </cs:fontRef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0"/>
    <cs:fillRef idx="3">
      <a:schemeClr val="dk1">
        <a:tint val="5000"/>
      </a:schemeClr>
    </cs:fillRef>
    <cs:effectRef idx="2">
      <a:schemeClr val="dk1"/>
    </cs:effectRef>
    <cs:fontRef idx="minor">
      <a:schemeClr val="tx1"/>
    </cs:fontRef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8B7220-508E-4CD1-88E4-EF2DAF81FE64}" type="doc">
      <dgm:prSet loTypeId="urn:microsoft.com/office/officeart/2005/8/layout/radial4" loCatId="relationship" qsTypeId="urn:microsoft.com/office/officeart/2005/8/quickstyle/simple2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C3E8DF91-DFF5-41E2-B18C-EF12F2C89CCC}">
      <dgm:prSet phldrT="[Текст]" custT="1"/>
      <dgm:spPr/>
      <dgm:t>
        <a:bodyPr/>
        <a:lstStyle/>
        <a:p>
          <a:r>
            <a:rPr lang="ru-RU" sz="1400" b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Молдавановское</a:t>
          </a:r>
          <a:r>
            <a:rPr lang="ru-RU" sz="14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сельское поселение</a:t>
          </a:r>
          <a:endParaRPr lang="ru-RU" sz="1400" b="0" dirty="0">
            <a:solidFill>
              <a:schemeClr val="tx1"/>
            </a:solidFill>
          </a:endParaRPr>
        </a:p>
      </dgm:t>
    </dgm:pt>
    <dgm:pt modelId="{B95A83D8-28D3-49ED-9148-4E2397B1B508}" type="parTrans" cxnId="{B1CF8ABA-D487-414B-94DB-C4B628C0B2B3}">
      <dgm:prSet custT="1"/>
      <dgm:spPr/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B59B36A6-8AFF-4FD0-901D-672085F2C266}" type="sibTrans" cxnId="{B1CF8ABA-D487-414B-94DB-C4B628C0B2B3}">
      <dgm:prSet/>
      <dgm:spPr/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EB9E35CE-0B2B-4B56-B605-66797232D0EA}">
      <dgm:prSet phldrT="[Текст]" custT="1"/>
      <dgm:spPr/>
      <dgm:t>
        <a:bodyPr/>
        <a:lstStyle/>
        <a:p>
          <a:r>
            <a:rPr lang="ru-RU" sz="1400" b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Милоградовское</a:t>
          </a:r>
          <a:r>
            <a:rPr lang="ru-RU" sz="14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сельское поселение</a:t>
          </a:r>
          <a:endParaRPr lang="ru-RU" sz="1400" b="0" dirty="0">
            <a:solidFill>
              <a:schemeClr val="tx1"/>
            </a:solidFill>
          </a:endParaRPr>
        </a:p>
      </dgm:t>
    </dgm:pt>
    <dgm:pt modelId="{96AD0DE5-D42B-4758-AA96-A5836492B1EB}" type="parTrans" cxnId="{DEA32E59-A050-493C-9238-DDFAC53DC3C0}">
      <dgm:prSet custT="1"/>
      <dgm:spPr/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D3E10EF9-21C6-46B9-84AC-11494853622A}" type="sibTrans" cxnId="{DEA32E59-A050-493C-9238-DDFAC53DC3C0}">
      <dgm:prSet/>
      <dgm:spPr/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67B1CC8A-1363-4CBE-BA6B-725AA9283BCC}">
      <dgm:prSet phldrT="[Текст]" custT="1"/>
      <dgm:spPr/>
      <dgm:t>
        <a:bodyPr/>
        <a:lstStyle/>
        <a:p>
          <a:r>
            <a:rPr lang="ru-RU" sz="1400" b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Моряк-Рыболовское</a:t>
          </a:r>
          <a:r>
            <a:rPr lang="ru-RU" sz="14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сельское поселение</a:t>
          </a:r>
          <a:endParaRPr lang="ru-RU" sz="1400" b="0" dirty="0">
            <a:solidFill>
              <a:schemeClr val="tx1"/>
            </a:solidFill>
          </a:endParaRPr>
        </a:p>
      </dgm:t>
    </dgm:pt>
    <dgm:pt modelId="{73E3031A-8D88-4E78-A7F3-16A3F93D8637}" type="parTrans" cxnId="{4FA1A59A-DDA2-47FD-B4D6-1263452E04D2}">
      <dgm:prSet custT="1"/>
      <dgm:spPr/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B0C0A766-D97C-47D2-BBAB-B51214ECD9B2}" type="sibTrans" cxnId="{4FA1A59A-DDA2-47FD-B4D6-1263452E04D2}">
      <dgm:prSet/>
      <dgm:spPr/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962B2878-3ED3-4F63-93C5-0471A3C0F080}">
      <dgm:prSet phldrT="[Текст]" custT="1"/>
      <dgm:spPr/>
      <dgm:t>
        <a:bodyPr/>
        <a:lstStyle/>
        <a:p>
          <a:r>
            <a:rPr lang="ru-RU" sz="1400" b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Пермское сельское поселение</a:t>
          </a:r>
          <a:endParaRPr lang="ru-RU" sz="1400" b="0" dirty="0">
            <a:solidFill>
              <a:schemeClr val="tx1"/>
            </a:solidFill>
          </a:endParaRPr>
        </a:p>
      </dgm:t>
    </dgm:pt>
    <dgm:pt modelId="{306617CF-A902-4586-9F95-3A0B95386083}" type="parTrans" cxnId="{0A748C63-A332-44EF-8E2B-071430B53977}">
      <dgm:prSet custT="1"/>
      <dgm:spPr/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B412A0C4-5CFD-4268-858C-B048E67ACC33}" type="sibTrans" cxnId="{0A748C63-A332-44EF-8E2B-071430B53977}">
      <dgm:prSet/>
      <dgm:spPr/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F0B6288D-319D-4D37-B062-793A91D78F3B}">
      <dgm:prSet phldrT="[Текст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sz="1400" b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Тимофеевское</a:t>
          </a:r>
          <a:r>
            <a:rPr lang="ru-RU" sz="14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сельское поселение</a:t>
          </a:r>
          <a:endParaRPr lang="ru-RU" sz="1400" b="0" dirty="0">
            <a:solidFill>
              <a:schemeClr val="tx1"/>
            </a:solidFill>
          </a:endParaRPr>
        </a:p>
      </dgm:t>
    </dgm:pt>
    <dgm:pt modelId="{C7B33378-01A6-4EBC-A3F5-A3F252F1C978}" type="parTrans" cxnId="{470DC905-C833-42D0-B2E4-011CC0FD8281}">
      <dgm:prSet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1FF1BEC1-BEAB-4506-AD03-6623EAC34A64}" type="sibTrans" cxnId="{470DC905-C833-42D0-B2E4-011CC0FD8281}">
      <dgm:prSet/>
      <dgm:spPr/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359DF3ED-04E8-4DC6-90B8-30A35E7E25B4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400" b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Весёлояровское</a:t>
          </a:r>
          <a:r>
            <a:rPr lang="ru-RU" sz="14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сельское поселение</a:t>
          </a:r>
          <a:endParaRPr lang="ru-RU" sz="1400" b="0" dirty="0">
            <a:solidFill>
              <a:schemeClr val="tx1"/>
            </a:solidFill>
          </a:endParaRPr>
        </a:p>
      </dgm:t>
    </dgm:pt>
    <dgm:pt modelId="{05802057-CEB1-42D0-A9B8-599D65B9E8BB}" type="parTrans" cxnId="{F1686B8E-1E77-433C-8596-3774BBF2EA7E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65D51591-3C9B-46C3-B81C-159251BA83E9}" type="sibTrans" cxnId="{F1686B8E-1E77-433C-8596-3774BBF2EA7E}">
      <dgm:prSet/>
      <dgm:spPr/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D8D3A862-3956-497A-8029-F78C29085E54}">
      <dgm:prSet phldrT="[Текст]"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ru-RU" sz="1400" b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Ольгинское городское поселение</a:t>
          </a:r>
          <a:endParaRPr lang="ru-RU" sz="1400" b="0" dirty="0">
            <a:solidFill>
              <a:schemeClr val="tx1"/>
            </a:solidFill>
          </a:endParaRPr>
        </a:p>
      </dgm:t>
    </dgm:pt>
    <dgm:pt modelId="{16563846-4543-4A89-8CAF-7B2F057BDA72}" type="parTrans" cxnId="{E0C58FD0-4662-48D1-848B-DB5EBE9FA2C3}">
      <dgm:prSet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endParaRPr lang="ru-RU" sz="700" b="0">
            <a:solidFill>
              <a:schemeClr val="tx1"/>
            </a:solidFill>
          </a:endParaRPr>
        </a:p>
      </dgm:t>
    </dgm:pt>
    <dgm:pt modelId="{A97C70B6-EC3E-496D-86C2-71B5A45F3580}" type="sibTrans" cxnId="{E0C58FD0-4662-48D1-848B-DB5EBE9FA2C3}">
      <dgm:prSet/>
      <dgm:spPr/>
      <dgm:t>
        <a:bodyPr/>
        <a:lstStyle/>
        <a:p>
          <a:endParaRPr lang="ru-RU" sz="2400" b="0">
            <a:solidFill>
              <a:schemeClr val="tx1"/>
            </a:solidFill>
          </a:endParaRPr>
        </a:p>
      </dgm:t>
    </dgm:pt>
    <dgm:pt modelId="{2D96A17C-7775-470C-852A-93F45F0755DE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14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Ольгинский муниципальный район является административно-территориальной единицей Приморского края, в своей структуре имеет следующие поселения</a:t>
          </a:r>
          <a:endParaRPr lang="ru-RU" sz="1400" b="0" dirty="0">
            <a:solidFill>
              <a:schemeClr val="tx1"/>
            </a:solidFill>
          </a:endParaRPr>
        </a:p>
      </dgm:t>
    </dgm:pt>
    <dgm:pt modelId="{CA69DCBD-AB3F-4176-AE8F-1AD47BA45459}" type="sibTrans" cxnId="{C27A5266-5C6A-4D21-A9CA-239D79AFB267}">
      <dgm:prSet/>
      <dgm:spPr/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05904C45-B126-465F-BD44-8AA3292050E8}" type="parTrans" cxnId="{C27A5266-5C6A-4D21-A9CA-239D79AFB267}">
      <dgm:prSet/>
      <dgm:spPr/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9B183B1D-C269-4EAD-BB74-2CDAC181EADC}" type="pres">
      <dgm:prSet presAssocID="{998B7220-508E-4CD1-88E4-EF2DAF81FE64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53C9F2D-3989-4C53-A821-09EE8FC855A3}" type="pres">
      <dgm:prSet presAssocID="{2D96A17C-7775-470C-852A-93F45F0755DE}" presName="centerShape" presStyleLbl="node0" presStyleIdx="0" presStyleCnt="1" custScaleX="154482" custScaleY="108757"/>
      <dgm:spPr/>
      <dgm:t>
        <a:bodyPr/>
        <a:lstStyle/>
        <a:p>
          <a:endParaRPr lang="ru-RU"/>
        </a:p>
      </dgm:t>
    </dgm:pt>
    <dgm:pt modelId="{4C308D2C-1232-45BC-9A64-BC6D4C0E2860}" type="pres">
      <dgm:prSet presAssocID="{B95A83D8-28D3-49ED-9148-4E2397B1B508}" presName="parTrans" presStyleLbl="bgSibTrans2D1" presStyleIdx="0" presStyleCnt="7" custAng="10800000" custScaleX="41936" custLinFactNeighborX="27656" custLinFactNeighborY="6302"/>
      <dgm:spPr/>
      <dgm:t>
        <a:bodyPr/>
        <a:lstStyle/>
        <a:p>
          <a:endParaRPr lang="ru-RU"/>
        </a:p>
      </dgm:t>
    </dgm:pt>
    <dgm:pt modelId="{3EA25CD2-1593-4A4A-8738-96F62172E988}" type="pres">
      <dgm:prSet presAssocID="{C3E8DF91-DFF5-41E2-B18C-EF12F2C89CCC}" presName="node" presStyleLbl="node1" presStyleIdx="0" presStyleCnt="7" custScaleX="1320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71B71C-1EAA-4E37-AC6E-CEFBB566E383}" type="pres">
      <dgm:prSet presAssocID="{96AD0DE5-D42B-4758-AA96-A5836492B1EB}" presName="parTrans" presStyleLbl="bgSibTrans2D1" presStyleIdx="1" presStyleCnt="7" custAng="11370201" custScaleX="40213" custLinFactNeighborX="24733" custLinFactNeighborY="53344"/>
      <dgm:spPr/>
      <dgm:t>
        <a:bodyPr/>
        <a:lstStyle/>
        <a:p>
          <a:endParaRPr lang="ru-RU"/>
        </a:p>
      </dgm:t>
    </dgm:pt>
    <dgm:pt modelId="{FA61549E-67F8-474C-8104-8042FB6E7ACC}" type="pres">
      <dgm:prSet presAssocID="{EB9E35CE-0B2B-4B56-B605-66797232D0EA}" presName="node" presStyleLbl="node1" presStyleIdx="1" presStyleCnt="7" custScaleX="1299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1063E2-617D-4F39-AA89-8AA1AAD1A8AE}" type="pres">
      <dgm:prSet presAssocID="{73E3031A-8D88-4E78-A7F3-16A3F93D8637}" presName="parTrans" presStyleLbl="bgSibTrans2D1" presStyleIdx="2" presStyleCnt="7" custAng="10985100" custScaleX="64444" custLinFactNeighborX="7973" custLinFactNeighborY="60401"/>
      <dgm:spPr/>
      <dgm:t>
        <a:bodyPr/>
        <a:lstStyle/>
        <a:p>
          <a:endParaRPr lang="ru-RU"/>
        </a:p>
      </dgm:t>
    </dgm:pt>
    <dgm:pt modelId="{D9A2F82D-0879-4799-835A-56F449CC0EA4}" type="pres">
      <dgm:prSet presAssocID="{67B1CC8A-1363-4CBE-BA6B-725AA9283BCC}" presName="node" presStyleLbl="node1" presStyleIdx="2" presStyleCnt="7" custScaleX="1049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CEC77A-007A-46FA-92DF-3EFE4223D167}" type="pres">
      <dgm:prSet presAssocID="{306617CF-A902-4586-9F95-3A0B95386083}" presName="parTrans" presStyleLbl="bgSibTrans2D1" presStyleIdx="3" presStyleCnt="7" custAng="10800000" custScaleX="70409" custLinFactNeighborX="1252" custLinFactNeighborY="64869"/>
      <dgm:spPr/>
      <dgm:t>
        <a:bodyPr/>
        <a:lstStyle/>
        <a:p>
          <a:endParaRPr lang="ru-RU"/>
        </a:p>
      </dgm:t>
    </dgm:pt>
    <dgm:pt modelId="{E99ED7BE-D82F-4CCE-A446-CFE98AD92553}" type="pres">
      <dgm:prSet presAssocID="{962B2878-3ED3-4F63-93C5-0471A3C0F080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530B4F-725D-4C50-863D-84722F519295}" type="pres">
      <dgm:prSet presAssocID="{C7B33378-01A6-4EBC-A3F5-A3F252F1C978}" presName="parTrans" presStyleLbl="bgSibTrans2D1" presStyleIdx="4" presStyleCnt="7" custAng="10745035" custScaleX="64679" custLinFactNeighborX="-4586" custLinFactNeighborY="60379"/>
      <dgm:spPr/>
      <dgm:t>
        <a:bodyPr/>
        <a:lstStyle/>
        <a:p>
          <a:endParaRPr lang="ru-RU"/>
        </a:p>
      </dgm:t>
    </dgm:pt>
    <dgm:pt modelId="{1AE58070-EAEB-4638-8B7A-2BF0CD4390DF}" type="pres">
      <dgm:prSet presAssocID="{F0B6288D-319D-4D37-B062-793A91D78F3B}" presName="node" presStyleLbl="node1" presStyleIdx="4" presStyleCnt="7" custScaleX="1169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36A17E-C43E-4991-9A19-50841F00CCED}" type="pres">
      <dgm:prSet presAssocID="{05802057-CEB1-42D0-A9B8-599D65B9E8BB}" presName="parTrans" presStyleLbl="bgSibTrans2D1" presStyleIdx="5" presStyleCnt="7" custAng="10467064" custScaleX="37973" custLinFactNeighborX="-27277" custLinFactNeighborY="64273"/>
      <dgm:spPr/>
      <dgm:t>
        <a:bodyPr/>
        <a:lstStyle/>
        <a:p>
          <a:endParaRPr lang="ru-RU"/>
        </a:p>
      </dgm:t>
    </dgm:pt>
    <dgm:pt modelId="{DF66C7FB-138A-46D0-9F74-3D7413CF45A4}" type="pres">
      <dgm:prSet presAssocID="{359DF3ED-04E8-4DC6-90B8-30A35E7E25B4}" presName="node" presStyleLbl="node1" presStyleIdx="5" presStyleCnt="7" custScaleX="1405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81620B-768E-4319-AF3C-4126D2DA1BF7}" type="pres">
      <dgm:prSet presAssocID="{16563846-4543-4A89-8CAF-7B2F057BDA72}" presName="parTrans" presStyleLbl="bgSibTrans2D1" presStyleIdx="6" presStyleCnt="7" custAng="10800000" custScaleX="48620" custLinFactNeighborX="-22909" custLinFactNeighborY="6302"/>
      <dgm:spPr/>
      <dgm:t>
        <a:bodyPr/>
        <a:lstStyle/>
        <a:p>
          <a:endParaRPr lang="ru-RU"/>
        </a:p>
      </dgm:t>
    </dgm:pt>
    <dgm:pt modelId="{990A6D36-D0F4-4753-92FB-1686F4F761BF}" type="pres">
      <dgm:prSet presAssocID="{D8D3A862-3956-497A-8029-F78C29085E54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EC5B06A-08AE-495E-87EC-FF0019019CDE}" type="presOf" srcId="{67B1CC8A-1363-4CBE-BA6B-725AA9283BCC}" destId="{D9A2F82D-0879-4799-835A-56F449CC0EA4}" srcOrd="0" destOrd="0" presId="urn:microsoft.com/office/officeart/2005/8/layout/radial4"/>
    <dgm:cxn modelId="{45C6D1DD-2628-4E59-9268-7A5584035287}" type="presOf" srcId="{2D96A17C-7775-470C-852A-93F45F0755DE}" destId="{753C9F2D-3989-4C53-A821-09EE8FC855A3}" srcOrd="0" destOrd="0" presId="urn:microsoft.com/office/officeart/2005/8/layout/radial4"/>
    <dgm:cxn modelId="{A4214E30-1B26-4F91-A78D-53FDF434F340}" type="presOf" srcId="{C7B33378-01A6-4EBC-A3F5-A3F252F1C978}" destId="{40530B4F-725D-4C50-863D-84722F519295}" srcOrd="0" destOrd="0" presId="urn:microsoft.com/office/officeart/2005/8/layout/radial4"/>
    <dgm:cxn modelId="{D9E2A9B9-DD42-438A-9BF5-4A4684045AF8}" type="presOf" srcId="{C3E8DF91-DFF5-41E2-B18C-EF12F2C89CCC}" destId="{3EA25CD2-1593-4A4A-8738-96F62172E988}" srcOrd="0" destOrd="0" presId="urn:microsoft.com/office/officeart/2005/8/layout/radial4"/>
    <dgm:cxn modelId="{326AC620-65A9-4EFD-B6B1-ECCBAF1A270C}" type="presOf" srcId="{359DF3ED-04E8-4DC6-90B8-30A35E7E25B4}" destId="{DF66C7FB-138A-46D0-9F74-3D7413CF45A4}" srcOrd="0" destOrd="0" presId="urn:microsoft.com/office/officeart/2005/8/layout/radial4"/>
    <dgm:cxn modelId="{F1686B8E-1E77-433C-8596-3774BBF2EA7E}" srcId="{2D96A17C-7775-470C-852A-93F45F0755DE}" destId="{359DF3ED-04E8-4DC6-90B8-30A35E7E25B4}" srcOrd="5" destOrd="0" parTransId="{05802057-CEB1-42D0-A9B8-599D65B9E8BB}" sibTransId="{65D51591-3C9B-46C3-B81C-159251BA83E9}"/>
    <dgm:cxn modelId="{8B9BBFEC-F905-4D5A-95E7-506A538D4872}" type="presOf" srcId="{05802057-CEB1-42D0-A9B8-599D65B9E8BB}" destId="{D836A17E-C43E-4991-9A19-50841F00CCED}" srcOrd="0" destOrd="0" presId="urn:microsoft.com/office/officeart/2005/8/layout/radial4"/>
    <dgm:cxn modelId="{4FA1A59A-DDA2-47FD-B4D6-1263452E04D2}" srcId="{2D96A17C-7775-470C-852A-93F45F0755DE}" destId="{67B1CC8A-1363-4CBE-BA6B-725AA9283BCC}" srcOrd="2" destOrd="0" parTransId="{73E3031A-8D88-4E78-A7F3-16A3F93D8637}" sibTransId="{B0C0A766-D97C-47D2-BBAB-B51214ECD9B2}"/>
    <dgm:cxn modelId="{B1CF8ABA-D487-414B-94DB-C4B628C0B2B3}" srcId="{2D96A17C-7775-470C-852A-93F45F0755DE}" destId="{C3E8DF91-DFF5-41E2-B18C-EF12F2C89CCC}" srcOrd="0" destOrd="0" parTransId="{B95A83D8-28D3-49ED-9148-4E2397B1B508}" sibTransId="{B59B36A6-8AFF-4FD0-901D-672085F2C266}"/>
    <dgm:cxn modelId="{A739A043-776E-4DE2-856D-434A4D82FE17}" type="presOf" srcId="{962B2878-3ED3-4F63-93C5-0471A3C0F080}" destId="{E99ED7BE-D82F-4CCE-A446-CFE98AD92553}" srcOrd="0" destOrd="0" presId="urn:microsoft.com/office/officeart/2005/8/layout/radial4"/>
    <dgm:cxn modelId="{182520A7-43C8-4B57-92F4-226A2FED49C6}" type="presOf" srcId="{73E3031A-8D88-4E78-A7F3-16A3F93D8637}" destId="{021063E2-617D-4F39-AA89-8AA1AAD1A8AE}" srcOrd="0" destOrd="0" presId="urn:microsoft.com/office/officeart/2005/8/layout/radial4"/>
    <dgm:cxn modelId="{783B44E7-CFE9-45D3-9638-C8E33B4464C0}" type="presOf" srcId="{96AD0DE5-D42B-4758-AA96-A5836492B1EB}" destId="{E371B71C-1EAA-4E37-AC6E-CEFBB566E383}" srcOrd="0" destOrd="0" presId="urn:microsoft.com/office/officeart/2005/8/layout/radial4"/>
    <dgm:cxn modelId="{A212807B-A2E2-4A2D-854A-CD33E4B1E061}" type="presOf" srcId="{F0B6288D-319D-4D37-B062-793A91D78F3B}" destId="{1AE58070-EAEB-4638-8B7A-2BF0CD4390DF}" srcOrd="0" destOrd="0" presId="urn:microsoft.com/office/officeart/2005/8/layout/radial4"/>
    <dgm:cxn modelId="{61B73126-B751-417D-9ABD-086B0C0CEC8D}" type="presOf" srcId="{EB9E35CE-0B2B-4B56-B605-66797232D0EA}" destId="{FA61549E-67F8-474C-8104-8042FB6E7ACC}" srcOrd="0" destOrd="0" presId="urn:microsoft.com/office/officeart/2005/8/layout/radial4"/>
    <dgm:cxn modelId="{AAB33D3D-7478-4142-B2C4-84A334437DA7}" type="presOf" srcId="{998B7220-508E-4CD1-88E4-EF2DAF81FE64}" destId="{9B183B1D-C269-4EAD-BB74-2CDAC181EADC}" srcOrd="0" destOrd="0" presId="urn:microsoft.com/office/officeart/2005/8/layout/radial4"/>
    <dgm:cxn modelId="{09F4B85E-C1AA-4EB1-B770-462A32BF2862}" type="presOf" srcId="{16563846-4543-4A89-8CAF-7B2F057BDA72}" destId="{6D81620B-768E-4319-AF3C-4126D2DA1BF7}" srcOrd="0" destOrd="0" presId="urn:microsoft.com/office/officeart/2005/8/layout/radial4"/>
    <dgm:cxn modelId="{0A748C63-A332-44EF-8E2B-071430B53977}" srcId="{2D96A17C-7775-470C-852A-93F45F0755DE}" destId="{962B2878-3ED3-4F63-93C5-0471A3C0F080}" srcOrd="3" destOrd="0" parTransId="{306617CF-A902-4586-9F95-3A0B95386083}" sibTransId="{B412A0C4-5CFD-4268-858C-B048E67ACC33}"/>
    <dgm:cxn modelId="{470DC905-C833-42D0-B2E4-011CC0FD8281}" srcId="{2D96A17C-7775-470C-852A-93F45F0755DE}" destId="{F0B6288D-319D-4D37-B062-793A91D78F3B}" srcOrd="4" destOrd="0" parTransId="{C7B33378-01A6-4EBC-A3F5-A3F252F1C978}" sibTransId="{1FF1BEC1-BEAB-4506-AD03-6623EAC34A64}"/>
    <dgm:cxn modelId="{DEA32E59-A050-493C-9238-DDFAC53DC3C0}" srcId="{2D96A17C-7775-470C-852A-93F45F0755DE}" destId="{EB9E35CE-0B2B-4B56-B605-66797232D0EA}" srcOrd="1" destOrd="0" parTransId="{96AD0DE5-D42B-4758-AA96-A5836492B1EB}" sibTransId="{D3E10EF9-21C6-46B9-84AC-11494853622A}"/>
    <dgm:cxn modelId="{C27A5266-5C6A-4D21-A9CA-239D79AFB267}" srcId="{998B7220-508E-4CD1-88E4-EF2DAF81FE64}" destId="{2D96A17C-7775-470C-852A-93F45F0755DE}" srcOrd="0" destOrd="0" parTransId="{05904C45-B126-465F-BD44-8AA3292050E8}" sibTransId="{CA69DCBD-AB3F-4176-AE8F-1AD47BA45459}"/>
    <dgm:cxn modelId="{E0C58FD0-4662-48D1-848B-DB5EBE9FA2C3}" srcId="{2D96A17C-7775-470C-852A-93F45F0755DE}" destId="{D8D3A862-3956-497A-8029-F78C29085E54}" srcOrd="6" destOrd="0" parTransId="{16563846-4543-4A89-8CAF-7B2F057BDA72}" sibTransId="{A97C70B6-EC3E-496D-86C2-71B5A45F3580}"/>
    <dgm:cxn modelId="{E6C31A4A-1F89-440E-9F62-0F68E42BB173}" type="presOf" srcId="{306617CF-A902-4586-9F95-3A0B95386083}" destId="{28CEC77A-007A-46FA-92DF-3EFE4223D167}" srcOrd="0" destOrd="0" presId="urn:microsoft.com/office/officeart/2005/8/layout/radial4"/>
    <dgm:cxn modelId="{475B04FB-C538-4DCE-94E7-4ED17274EFA6}" type="presOf" srcId="{D8D3A862-3956-497A-8029-F78C29085E54}" destId="{990A6D36-D0F4-4753-92FB-1686F4F761BF}" srcOrd="0" destOrd="0" presId="urn:microsoft.com/office/officeart/2005/8/layout/radial4"/>
    <dgm:cxn modelId="{F4BAFBA0-2090-4C79-BA46-EB60C8878256}" type="presOf" srcId="{B95A83D8-28D3-49ED-9148-4E2397B1B508}" destId="{4C308D2C-1232-45BC-9A64-BC6D4C0E2860}" srcOrd="0" destOrd="0" presId="urn:microsoft.com/office/officeart/2005/8/layout/radial4"/>
    <dgm:cxn modelId="{E3DF612B-D59A-4067-985F-B836D1AF12B8}" type="presParOf" srcId="{9B183B1D-C269-4EAD-BB74-2CDAC181EADC}" destId="{753C9F2D-3989-4C53-A821-09EE8FC855A3}" srcOrd="0" destOrd="0" presId="urn:microsoft.com/office/officeart/2005/8/layout/radial4"/>
    <dgm:cxn modelId="{587B26E9-8BD5-48CE-8A11-007D0784D879}" type="presParOf" srcId="{9B183B1D-C269-4EAD-BB74-2CDAC181EADC}" destId="{4C308D2C-1232-45BC-9A64-BC6D4C0E2860}" srcOrd="1" destOrd="0" presId="urn:microsoft.com/office/officeart/2005/8/layout/radial4"/>
    <dgm:cxn modelId="{AE134D00-BF53-4CFF-A541-26508A0DA0A1}" type="presParOf" srcId="{9B183B1D-C269-4EAD-BB74-2CDAC181EADC}" destId="{3EA25CD2-1593-4A4A-8738-96F62172E988}" srcOrd="2" destOrd="0" presId="urn:microsoft.com/office/officeart/2005/8/layout/radial4"/>
    <dgm:cxn modelId="{67D9A897-10CD-4CE7-8974-C523685A1723}" type="presParOf" srcId="{9B183B1D-C269-4EAD-BB74-2CDAC181EADC}" destId="{E371B71C-1EAA-4E37-AC6E-CEFBB566E383}" srcOrd="3" destOrd="0" presId="urn:microsoft.com/office/officeart/2005/8/layout/radial4"/>
    <dgm:cxn modelId="{AF8BB0CC-7444-41D0-B73C-032645894C4B}" type="presParOf" srcId="{9B183B1D-C269-4EAD-BB74-2CDAC181EADC}" destId="{FA61549E-67F8-474C-8104-8042FB6E7ACC}" srcOrd="4" destOrd="0" presId="urn:microsoft.com/office/officeart/2005/8/layout/radial4"/>
    <dgm:cxn modelId="{E9831995-6CEA-454F-9A7B-98BC6F087632}" type="presParOf" srcId="{9B183B1D-C269-4EAD-BB74-2CDAC181EADC}" destId="{021063E2-617D-4F39-AA89-8AA1AAD1A8AE}" srcOrd="5" destOrd="0" presId="urn:microsoft.com/office/officeart/2005/8/layout/radial4"/>
    <dgm:cxn modelId="{316AE182-975C-49A1-BEDD-CCDBBA9362CE}" type="presParOf" srcId="{9B183B1D-C269-4EAD-BB74-2CDAC181EADC}" destId="{D9A2F82D-0879-4799-835A-56F449CC0EA4}" srcOrd="6" destOrd="0" presId="urn:microsoft.com/office/officeart/2005/8/layout/radial4"/>
    <dgm:cxn modelId="{FC781658-8DAB-467B-9CDE-E5CE8F46FA87}" type="presParOf" srcId="{9B183B1D-C269-4EAD-BB74-2CDAC181EADC}" destId="{28CEC77A-007A-46FA-92DF-3EFE4223D167}" srcOrd="7" destOrd="0" presId="urn:microsoft.com/office/officeart/2005/8/layout/radial4"/>
    <dgm:cxn modelId="{E11FFC49-F645-458E-BBFA-8507428F8607}" type="presParOf" srcId="{9B183B1D-C269-4EAD-BB74-2CDAC181EADC}" destId="{E99ED7BE-D82F-4CCE-A446-CFE98AD92553}" srcOrd="8" destOrd="0" presId="urn:microsoft.com/office/officeart/2005/8/layout/radial4"/>
    <dgm:cxn modelId="{868D46C5-338C-4654-AD6D-41AE57A6F0A8}" type="presParOf" srcId="{9B183B1D-C269-4EAD-BB74-2CDAC181EADC}" destId="{40530B4F-725D-4C50-863D-84722F519295}" srcOrd="9" destOrd="0" presId="urn:microsoft.com/office/officeart/2005/8/layout/radial4"/>
    <dgm:cxn modelId="{93E9C808-5D18-46D5-94F5-27577824826A}" type="presParOf" srcId="{9B183B1D-C269-4EAD-BB74-2CDAC181EADC}" destId="{1AE58070-EAEB-4638-8B7A-2BF0CD4390DF}" srcOrd="10" destOrd="0" presId="urn:microsoft.com/office/officeart/2005/8/layout/radial4"/>
    <dgm:cxn modelId="{776510C8-EE88-48E6-8E61-909C01CCBA1B}" type="presParOf" srcId="{9B183B1D-C269-4EAD-BB74-2CDAC181EADC}" destId="{D836A17E-C43E-4991-9A19-50841F00CCED}" srcOrd="11" destOrd="0" presId="urn:microsoft.com/office/officeart/2005/8/layout/radial4"/>
    <dgm:cxn modelId="{A7205340-2B64-47FD-BCA8-6F553CDF469F}" type="presParOf" srcId="{9B183B1D-C269-4EAD-BB74-2CDAC181EADC}" destId="{DF66C7FB-138A-46D0-9F74-3D7413CF45A4}" srcOrd="12" destOrd="0" presId="urn:microsoft.com/office/officeart/2005/8/layout/radial4"/>
    <dgm:cxn modelId="{76B46289-7A3E-4ABB-9C34-4C4FB2A37CC4}" type="presParOf" srcId="{9B183B1D-C269-4EAD-BB74-2CDAC181EADC}" destId="{6D81620B-768E-4319-AF3C-4126D2DA1BF7}" srcOrd="13" destOrd="0" presId="urn:microsoft.com/office/officeart/2005/8/layout/radial4"/>
    <dgm:cxn modelId="{24033D30-A59D-4B25-8E75-A2276DB63DE1}" type="presParOf" srcId="{9B183B1D-C269-4EAD-BB74-2CDAC181EADC}" destId="{990A6D36-D0F4-4753-92FB-1686F4F761BF}" srcOrd="1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574160C-713B-4643-BD19-77F55D2B2003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02DC50FA-A49C-428B-AD1B-3A2AAA64AF27}">
      <dgm:prSet phldrT="[Текст]"/>
      <dgm:spPr>
        <a:solidFill>
          <a:schemeClr val="accent2">
            <a:lumMod val="40000"/>
            <a:lumOff val="60000"/>
          </a:schemeClr>
        </a:solidFill>
        <a:ln>
          <a:solidFill>
            <a:schemeClr val="accent2">
              <a:lumMod val="40000"/>
              <a:lumOff val="60000"/>
            </a:schemeClr>
          </a:solidFill>
        </a:ln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НАЛОГОВЫЕ ДОХОДЫ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F73230-B0FD-4A8F-B73D-1A9696BB71B9}" type="parTrans" cxnId="{A04E6F42-881A-4AF6-B51B-FD973070490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8D90E99-3684-469E-9BC3-E235DBFD6D59}" type="sibTrans" cxnId="{A04E6F42-881A-4AF6-B51B-FD973070490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3F5ED30-994E-41E3-A449-C58A6B8F699D}">
      <dgm:prSet phldrT="[Текст]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налог на доходы физических лиц,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FDE7AF2-9C4B-4F22-B349-507235508238}" type="parTrans" cxnId="{E9314723-ECBF-4448-B6CE-322E71215A2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4DA79C3-57AF-4F34-A345-BC731EAF5DAD}" type="sibTrans" cxnId="{E9314723-ECBF-4448-B6CE-322E71215A2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AE813B-1F0F-4E3C-A061-07D4808DA9ED}">
      <dgm:prSet phldrT="[Текст]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акцизы по подакцизным товарам,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EC26F3-D80B-4D02-8014-BCEFD6586DF0}" type="parTrans" cxnId="{74FE938C-D249-4024-9816-BB02DB82DA0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797935-CEBE-427F-B138-5DC0DBEFED3D}" type="sibTrans" cxnId="{74FE938C-D249-4024-9816-BB02DB82DA0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25ECD06-A962-4B79-9F64-5DBB1E825C63}">
      <dgm:prSet phldrT="[Текст]"/>
      <dgm:spPr>
        <a:solidFill>
          <a:schemeClr val="accent1">
            <a:lumMod val="40000"/>
            <a:lumOff val="60000"/>
          </a:schemeClr>
        </a:solidFill>
        <a:ln>
          <a:solidFill>
            <a:schemeClr val="accent1">
              <a:lumMod val="40000"/>
              <a:lumOff val="60000"/>
            </a:schemeClr>
          </a:solidFill>
        </a:ln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НЕНАЛОГОВЫЕ ДОХОДЫ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23C843-2D2E-4D88-A33C-683F612ECEB8}" type="parTrans" cxnId="{5C266AFB-BE29-41C0-9FF2-23DC25B325F5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198407-04F4-45B3-81C5-0BA16B7E5241}" type="sibTrans" cxnId="{5C266AFB-BE29-41C0-9FF2-23DC25B325F5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B005A36-2920-48E6-90B1-0F7D354B79F9}">
      <dgm:prSet phldrT="[Текст]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доходы от использования муниципального имущества,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E9E82C-090E-46A6-AEE8-BF1813BF78DD}" type="parTrans" cxnId="{7178EB02-12B5-4EC6-B862-6DBE51F1E248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BFF15E6-455D-4F62-9E78-F9A46F86FA58}" type="sibTrans" cxnId="{7178EB02-12B5-4EC6-B862-6DBE51F1E248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485E77-853C-4BF4-BDFF-75CFFBCE0C30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БЕЗВОЗМЕЗДНЫЕ ПОСТУПЛЕНИЯ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3FD83F-429F-400E-95B0-A6551757E314}" type="parTrans" cxnId="{1E0AA7A4-38DB-47F2-A059-09D8F86A427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DCA5730-6A06-4EFB-87D0-CA8560E6AB1F}" type="sibTrans" cxnId="{1E0AA7A4-38DB-47F2-A059-09D8F86A427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1F087E9-08CB-4037-A276-72D93DBB6339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дотации,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33B01F5-E892-46D7-A493-8F2D9FA5AED7}" type="parTrans" cxnId="{D1261F52-155C-445E-AEF0-EA47C60FC29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595668C-49F1-480A-9604-1381D5599EC6}" type="sibTrans" cxnId="{D1261F52-155C-445E-AEF0-EA47C60FC29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EDF327-4B96-4590-B9CB-EECAD6C9A31B}">
      <dgm:prSet phldrT="[Текст]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единый налог на вмененный доход,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AD65812-8C85-4BC8-990F-C0FD8A8ECD5E}" type="parTrans" cxnId="{D636B333-7B72-46A6-8E25-5DEAAC34756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D4D561-1D72-4FB4-9968-D2CE246AE5D1}" type="sibTrans" cxnId="{D636B333-7B72-46A6-8E25-5DEAAC34756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96CD1B1-B8A9-4C3B-BBDC-090E35D4EF80}">
      <dgm:prSet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единый сельскохозяйственный налог,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06B0B3A-AFD7-4165-BC31-565220C43D29}" type="parTrans" cxnId="{79B1AB99-ACF4-42B4-9CC0-D625C242940F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EBC0381-457F-4F9B-A747-D2546E66A1F9}" type="sibTrans" cxnId="{79B1AB99-ACF4-42B4-9CC0-D625C242940F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6D99A03-B643-488A-8478-46942EACC1A4}">
      <dgm:prSet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налог, взимаемый в связи с применением патентной системы налогообложения,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86A755-3667-43D4-834D-F55B1ECFCFEE}" type="parTrans" cxnId="{0041F7D8-3D71-4BF5-8A91-C66993ED2DE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1E27152-9F49-4F93-A510-13EB7D261CEE}" type="sibTrans" cxnId="{0041F7D8-3D71-4BF5-8A91-C66993ED2DE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4E9CC7-94D3-4DAC-B387-2B9668C13A54}">
      <dgm:prSet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государственная пошлина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3C27668-356F-4E26-950A-9B58D1C8BCDF}" type="parTrans" cxnId="{921D31E9-CB13-4950-8350-9D6AE953BA7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2DB873-B33F-4919-8412-87C973A91059}" type="sibTrans" cxnId="{921D31E9-CB13-4950-8350-9D6AE953BA7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A4BC40-EE43-4CFB-86F6-8736F5FB0A81}">
      <dgm:prSet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плата за негативное воздействие на окружающую среду,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E095D7-420E-43D9-AD2F-DC332EDF2798}" type="parTrans" cxnId="{C25A4323-5D0C-465F-9F1A-91A9DEB99FA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27DF3D-B447-4274-A72C-CBA26B2AB5BB}" type="sibTrans" cxnId="{C25A4323-5D0C-465F-9F1A-91A9DEB99FA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33E796E-E0B5-4878-B8BE-DA3F6CB27984}">
      <dgm:prSet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доходы от продажи материальных и нематериальных активов,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453E047-8058-49B3-92AF-95CD046A97E6}" type="parTrans" cxnId="{092DE480-E6BB-4928-8957-E8EF96962A6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F9421E-0125-4255-B5C0-CABBED87C709}" type="sibTrans" cxnId="{092DE480-E6BB-4928-8957-E8EF96962A6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E9DBF72-6168-4077-8390-51C6E9EE17A0}">
      <dgm:prSet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прочие неналоговые доходы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DC8482B-74A3-48B0-8AF3-10895CEF8641}" type="parTrans" cxnId="{3E18BE3E-E661-467B-BB0D-251D0A27DFC8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50FC630-4122-4E83-A58C-243F7E3DB568}" type="sibTrans" cxnId="{3E18BE3E-E661-467B-BB0D-251D0A27DFC8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C7FE3A-158D-4AE2-96DB-E4D0FDB1CCA0}">
      <dgm:prSet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штрафы, санкции, возмещение ущерба,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544E31-6C5D-4797-8EC6-64478693839E}" type="parTrans" cxnId="{9BB87453-984C-4679-8006-43C7B482AD3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D11C1B0-31C2-4BFE-8DE3-F347855C3515}" type="sibTrans" cxnId="{9BB87453-984C-4679-8006-43C7B482AD3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5D24DF-B8E8-406B-BD35-3FE5C583B77B}">
      <dgm:prSet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субсидии,</a:t>
          </a:r>
        </a:p>
      </dgm:t>
    </dgm:pt>
    <dgm:pt modelId="{3FF71E99-026F-4929-989E-A101DFA0DA12}" type="parTrans" cxnId="{610C1368-4A47-4944-8877-F996DE0F5CBE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860A96-B7EC-4E6C-9378-B285C5FE8F7A}" type="sibTrans" cxnId="{610C1368-4A47-4944-8877-F996DE0F5CBE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A626B10-B4D5-43AF-AB99-CD09D3CFF636}">
      <dgm:prSet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субвенции,</a:t>
          </a:r>
        </a:p>
      </dgm:t>
    </dgm:pt>
    <dgm:pt modelId="{BD3DB0D3-662E-4252-90FD-1BFD67F9A472}" type="parTrans" cxnId="{ABC6AD68-5427-4556-812E-8382814B1E61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9E37729-9CC3-4D72-B7F2-C03F0FDB54EB}" type="sibTrans" cxnId="{ABC6AD68-5427-4556-812E-8382814B1E61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F535FD4-F58B-4F26-B568-F56E96D1792B}">
      <dgm:prSet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иные межбюджетные трансферты,</a:t>
          </a:r>
        </a:p>
      </dgm:t>
    </dgm:pt>
    <dgm:pt modelId="{F9232040-0997-4D2E-A39F-B98003B992AF}" type="parTrans" cxnId="{BD823D02-F7CB-47BB-8B9F-E538ADAD2C7C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75AD6E-B27F-476E-8B95-89D3FA3DA504}" type="sibTrans" cxnId="{BD823D02-F7CB-47BB-8B9F-E538ADAD2C7C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2CBDBFC-CBAC-465A-9E81-3D113404C64D}">
      <dgm:prSet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прочие безвозмездные поступления</a:t>
          </a:r>
        </a:p>
      </dgm:t>
    </dgm:pt>
    <dgm:pt modelId="{860B49B1-4676-41F4-B3BE-7C3F247B7478}" type="parTrans" cxnId="{3992601B-2407-4D2E-B569-1A4E773D6746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AA804A-B8EB-429D-9D62-DBB9FFB69B25}" type="sibTrans" cxnId="{3992601B-2407-4D2E-B569-1A4E773D6746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8A6F2EF-A31F-4FB1-BEB4-C1BB1E0932F6}" type="pres">
      <dgm:prSet presAssocID="{7574160C-713B-4643-BD19-77F55D2B200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1CDB280-EFAF-4AED-865D-E8DE60BA098C}" type="pres">
      <dgm:prSet presAssocID="{02DC50FA-A49C-428B-AD1B-3A2AAA64AF27}" presName="composite" presStyleCnt="0"/>
      <dgm:spPr/>
      <dgm:t>
        <a:bodyPr/>
        <a:lstStyle/>
        <a:p>
          <a:endParaRPr lang="ru-RU"/>
        </a:p>
      </dgm:t>
    </dgm:pt>
    <dgm:pt modelId="{DF9C6313-ACDE-4F80-9FE0-DE818F784B5B}" type="pres">
      <dgm:prSet presAssocID="{02DC50FA-A49C-428B-AD1B-3A2AAA64AF27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962813-5304-4FA6-A0CC-BAB8B4263E40}" type="pres">
      <dgm:prSet presAssocID="{02DC50FA-A49C-428B-AD1B-3A2AAA64AF27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49D525-A437-42E7-B007-5C85BEB785EB}" type="pres">
      <dgm:prSet presAssocID="{C8D90E99-3684-469E-9BC3-E235DBFD6D59}" presName="space" presStyleCnt="0"/>
      <dgm:spPr/>
      <dgm:t>
        <a:bodyPr/>
        <a:lstStyle/>
        <a:p>
          <a:endParaRPr lang="ru-RU"/>
        </a:p>
      </dgm:t>
    </dgm:pt>
    <dgm:pt modelId="{7E5E26C8-0A77-401F-93D9-485996A00BF2}" type="pres">
      <dgm:prSet presAssocID="{725ECD06-A962-4B79-9F64-5DBB1E825C63}" presName="composite" presStyleCnt="0"/>
      <dgm:spPr/>
      <dgm:t>
        <a:bodyPr/>
        <a:lstStyle/>
        <a:p>
          <a:endParaRPr lang="ru-RU"/>
        </a:p>
      </dgm:t>
    </dgm:pt>
    <dgm:pt modelId="{96CDFE1A-0118-412C-A8A1-06790897D4F7}" type="pres">
      <dgm:prSet presAssocID="{725ECD06-A962-4B79-9F64-5DBB1E825C63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13D89B-7857-42EC-A7A2-ACF3FC4707BE}" type="pres">
      <dgm:prSet presAssocID="{725ECD06-A962-4B79-9F64-5DBB1E825C63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5E8E94-6CE0-408B-B08E-B03C2FBDECC1}" type="pres">
      <dgm:prSet presAssocID="{6E198407-04F4-45B3-81C5-0BA16B7E5241}" presName="space" presStyleCnt="0"/>
      <dgm:spPr/>
      <dgm:t>
        <a:bodyPr/>
        <a:lstStyle/>
        <a:p>
          <a:endParaRPr lang="ru-RU"/>
        </a:p>
      </dgm:t>
    </dgm:pt>
    <dgm:pt modelId="{B473C1F4-3DF5-4EE7-8C57-46677A7582C6}" type="pres">
      <dgm:prSet presAssocID="{F3485E77-853C-4BF4-BDFF-75CFFBCE0C30}" presName="composite" presStyleCnt="0"/>
      <dgm:spPr/>
      <dgm:t>
        <a:bodyPr/>
        <a:lstStyle/>
        <a:p>
          <a:endParaRPr lang="ru-RU"/>
        </a:p>
      </dgm:t>
    </dgm:pt>
    <dgm:pt modelId="{7E251FC0-DD1C-4E19-8A49-A9916BE31DE8}" type="pres">
      <dgm:prSet presAssocID="{F3485E77-853C-4BF4-BDFF-75CFFBCE0C30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910C47-8A8E-4D7C-B3D3-42D3F5508A82}" type="pres">
      <dgm:prSet presAssocID="{F3485E77-853C-4BF4-BDFF-75CFFBCE0C30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25C5734-3CCC-431D-99C2-7D0706E5AB84}" type="presOf" srcId="{26EDF327-4B96-4590-B9CB-EECAD6C9A31B}" destId="{45962813-5304-4FA6-A0CC-BAB8B4263E40}" srcOrd="0" destOrd="2" presId="urn:microsoft.com/office/officeart/2005/8/layout/hList1"/>
    <dgm:cxn modelId="{86095A78-579B-46DB-82B0-09E0E095BCE9}" type="presOf" srcId="{D2CBDBFC-CBAC-465A-9E81-3D113404C64D}" destId="{35910C47-8A8E-4D7C-B3D3-42D3F5508A82}" srcOrd="0" destOrd="4" presId="urn:microsoft.com/office/officeart/2005/8/layout/hList1"/>
    <dgm:cxn modelId="{79B1AB99-ACF4-42B4-9CC0-D625C242940F}" srcId="{02DC50FA-A49C-428B-AD1B-3A2AAA64AF27}" destId="{C96CD1B1-B8A9-4C3B-BBDC-090E35D4EF80}" srcOrd="3" destOrd="0" parTransId="{C06B0B3A-AFD7-4165-BC31-565220C43D29}" sibTransId="{EEBC0381-457F-4F9B-A747-D2546E66A1F9}"/>
    <dgm:cxn modelId="{02711D96-C7E4-41FC-8B74-38171995FD86}" type="presOf" srcId="{B6D99A03-B643-488A-8478-46942EACC1A4}" destId="{45962813-5304-4FA6-A0CC-BAB8B4263E40}" srcOrd="0" destOrd="4" presId="urn:microsoft.com/office/officeart/2005/8/layout/hList1"/>
    <dgm:cxn modelId="{092DE480-E6BB-4928-8957-E8EF96962A60}" srcId="{725ECD06-A962-4B79-9F64-5DBB1E825C63}" destId="{733E796E-E0B5-4878-B8BE-DA3F6CB27984}" srcOrd="2" destOrd="0" parTransId="{9453E047-8058-49B3-92AF-95CD046A97E6}" sibTransId="{9EF9421E-0125-4255-B5C0-CABBED87C709}"/>
    <dgm:cxn modelId="{A04E6F42-881A-4AF6-B51B-FD9730704907}" srcId="{7574160C-713B-4643-BD19-77F55D2B2003}" destId="{02DC50FA-A49C-428B-AD1B-3A2AAA64AF27}" srcOrd="0" destOrd="0" parTransId="{B0F73230-B0FD-4A8F-B73D-1A9696BB71B9}" sibTransId="{C8D90E99-3684-469E-9BC3-E235DBFD6D59}"/>
    <dgm:cxn modelId="{33285B7A-A870-4B35-B4AD-75B8E9642F01}" type="presOf" srcId="{9A626B10-B4D5-43AF-AB99-CD09D3CFF636}" destId="{35910C47-8A8E-4D7C-B3D3-42D3F5508A82}" srcOrd="0" destOrd="2" presId="urn:microsoft.com/office/officeart/2005/8/layout/hList1"/>
    <dgm:cxn modelId="{D636B333-7B72-46A6-8E25-5DEAAC347569}" srcId="{02DC50FA-A49C-428B-AD1B-3A2AAA64AF27}" destId="{26EDF327-4B96-4590-B9CB-EECAD6C9A31B}" srcOrd="2" destOrd="0" parTransId="{CAD65812-8C85-4BC8-990F-C0FD8A8ECD5E}" sibTransId="{12D4D561-1D72-4FB4-9968-D2CE246AE5D1}"/>
    <dgm:cxn modelId="{3992601B-2407-4D2E-B569-1A4E773D6746}" srcId="{F3485E77-853C-4BF4-BDFF-75CFFBCE0C30}" destId="{D2CBDBFC-CBAC-465A-9E81-3D113404C64D}" srcOrd="4" destOrd="0" parTransId="{860B49B1-4676-41F4-B3BE-7C3F247B7478}" sibTransId="{6EAA804A-B8EB-429D-9D62-DBB9FFB69B25}"/>
    <dgm:cxn modelId="{28BC7F7A-2C02-46B2-AFCE-C596CD80A222}" type="presOf" srcId="{733E796E-E0B5-4878-B8BE-DA3F6CB27984}" destId="{DD13D89B-7857-42EC-A7A2-ACF3FC4707BE}" srcOrd="0" destOrd="2" presId="urn:microsoft.com/office/officeart/2005/8/layout/hList1"/>
    <dgm:cxn modelId="{D1261F52-155C-445E-AEF0-EA47C60FC299}" srcId="{F3485E77-853C-4BF4-BDFF-75CFFBCE0C30}" destId="{D1F087E9-08CB-4037-A276-72D93DBB6339}" srcOrd="0" destOrd="0" parTransId="{033B01F5-E892-46D7-A493-8F2D9FA5AED7}" sibTransId="{A595668C-49F1-480A-9604-1381D5599EC6}"/>
    <dgm:cxn modelId="{3EF5C4B8-6F6B-48CF-9188-A29D3FEA8C66}" type="presOf" srcId="{7574160C-713B-4643-BD19-77F55D2B2003}" destId="{E8A6F2EF-A31F-4FB1-BEB4-C1BB1E0932F6}" srcOrd="0" destOrd="0" presId="urn:microsoft.com/office/officeart/2005/8/layout/hList1"/>
    <dgm:cxn modelId="{ABC6AD68-5427-4556-812E-8382814B1E61}" srcId="{F3485E77-853C-4BF4-BDFF-75CFFBCE0C30}" destId="{9A626B10-B4D5-43AF-AB99-CD09D3CFF636}" srcOrd="2" destOrd="0" parTransId="{BD3DB0D3-662E-4252-90FD-1BFD67F9A472}" sibTransId="{29E37729-9CC3-4D72-B7F2-C03F0FDB54EB}"/>
    <dgm:cxn modelId="{C25A4323-5D0C-465F-9F1A-91A9DEB99FA9}" srcId="{725ECD06-A962-4B79-9F64-5DBB1E825C63}" destId="{4AA4BC40-EE43-4CFB-86F6-8736F5FB0A81}" srcOrd="1" destOrd="0" parTransId="{61E095D7-420E-43D9-AD2F-DC332EDF2798}" sibTransId="{8F27DF3D-B447-4274-A72C-CBA26B2AB5BB}"/>
    <dgm:cxn modelId="{1E0AA7A4-38DB-47F2-A059-09D8F86A4279}" srcId="{7574160C-713B-4643-BD19-77F55D2B2003}" destId="{F3485E77-853C-4BF4-BDFF-75CFFBCE0C30}" srcOrd="2" destOrd="0" parTransId="{4F3FD83F-429F-400E-95B0-A6551757E314}" sibTransId="{BDCA5730-6A06-4EFB-87D0-CA8560E6AB1F}"/>
    <dgm:cxn modelId="{0041F7D8-3D71-4BF5-8A91-C66993ED2DEB}" srcId="{02DC50FA-A49C-428B-AD1B-3A2AAA64AF27}" destId="{B6D99A03-B643-488A-8478-46942EACC1A4}" srcOrd="4" destOrd="0" parTransId="{8F86A755-3667-43D4-834D-F55B1ECFCFEE}" sibTransId="{21E27152-9F49-4F93-A510-13EB7D261CEE}"/>
    <dgm:cxn modelId="{7357E051-BFBA-446F-9A85-D4E2C0946714}" type="presOf" srcId="{FF4E9CC7-94D3-4DAC-B387-2B9668C13A54}" destId="{45962813-5304-4FA6-A0CC-BAB8B4263E40}" srcOrd="0" destOrd="5" presId="urn:microsoft.com/office/officeart/2005/8/layout/hList1"/>
    <dgm:cxn modelId="{EC2CB247-7EDD-40D6-A25B-C84BF827CE16}" type="presOf" srcId="{4AA4BC40-EE43-4CFB-86F6-8736F5FB0A81}" destId="{DD13D89B-7857-42EC-A7A2-ACF3FC4707BE}" srcOrd="0" destOrd="1" presId="urn:microsoft.com/office/officeart/2005/8/layout/hList1"/>
    <dgm:cxn modelId="{921D31E9-CB13-4950-8350-9D6AE953BA70}" srcId="{02DC50FA-A49C-428B-AD1B-3A2AAA64AF27}" destId="{FF4E9CC7-94D3-4DAC-B387-2B9668C13A54}" srcOrd="5" destOrd="0" parTransId="{53C27668-356F-4E26-950A-9B58D1C8BCDF}" sibTransId="{172DB873-B33F-4919-8412-87C973A91059}"/>
    <dgm:cxn modelId="{5C266AFB-BE29-41C0-9FF2-23DC25B325F5}" srcId="{7574160C-713B-4643-BD19-77F55D2B2003}" destId="{725ECD06-A962-4B79-9F64-5DBB1E825C63}" srcOrd="1" destOrd="0" parTransId="{1923C843-2D2E-4D88-A33C-683F612ECEB8}" sibTransId="{6E198407-04F4-45B3-81C5-0BA16B7E5241}"/>
    <dgm:cxn modelId="{74FE938C-D249-4024-9816-BB02DB82DA04}" srcId="{02DC50FA-A49C-428B-AD1B-3A2AAA64AF27}" destId="{58AE813B-1F0F-4E3C-A061-07D4808DA9ED}" srcOrd="1" destOrd="0" parTransId="{A0EC26F3-D80B-4D02-8014-BCEFD6586DF0}" sibTransId="{2E797935-CEBE-427F-B138-5DC0DBEFED3D}"/>
    <dgm:cxn modelId="{0476CF41-0016-4E4D-BB5A-1D578436910B}" type="presOf" srcId="{58AE813B-1F0F-4E3C-A061-07D4808DA9ED}" destId="{45962813-5304-4FA6-A0CC-BAB8B4263E40}" srcOrd="0" destOrd="1" presId="urn:microsoft.com/office/officeart/2005/8/layout/hList1"/>
    <dgm:cxn modelId="{96A7B298-86D0-4577-9350-004847A162FE}" type="presOf" srcId="{C96CD1B1-B8A9-4C3B-BBDC-090E35D4EF80}" destId="{45962813-5304-4FA6-A0CC-BAB8B4263E40}" srcOrd="0" destOrd="3" presId="urn:microsoft.com/office/officeart/2005/8/layout/hList1"/>
    <dgm:cxn modelId="{678430C3-CB18-4CCA-A52B-9264F8872D53}" type="presOf" srcId="{F4C7FE3A-158D-4AE2-96DB-E4D0FDB1CCA0}" destId="{DD13D89B-7857-42EC-A7A2-ACF3FC4707BE}" srcOrd="0" destOrd="3" presId="urn:microsoft.com/office/officeart/2005/8/layout/hList1"/>
    <dgm:cxn modelId="{3E18BE3E-E661-467B-BB0D-251D0A27DFC8}" srcId="{725ECD06-A962-4B79-9F64-5DBB1E825C63}" destId="{FE9DBF72-6168-4077-8390-51C6E9EE17A0}" srcOrd="4" destOrd="0" parTransId="{0DC8482B-74A3-48B0-8AF3-10895CEF8641}" sibTransId="{F50FC630-4122-4E83-A58C-243F7E3DB568}"/>
    <dgm:cxn modelId="{90D1FE60-C97B-48AC-B597-C16D5A49BC19}" type="presOf" srcId="{5B005A36-2920-48E6-90B1-0F7D354B79F9}" destId="{DD13D89B-7857-42EC-A7A2-ACF3FC4707BE}" srcOrd="0" destOrd="0" presId="urn:microsoft.com/office/officeart/2005/8/layout/hList1"/>
    <dgm:cxn modelId="{28A9C37F-2552-42DE-9D6C-ECC4CEE240CA}" type="presOf" srcId="{02DC50FA-A49C-428B-AD1B-3A2AAA64AF27}" destId="{DF9C6313-ACDE-4F80-9FE0-DE818F784B5B}" srcOrd="0" destOrd="0" presId="urn:microsoft.com/office/officeart/2005/8/layout/hList1"/>
    <dgm:cxn modelId="{9BD5BDBA-33F6-4420-A086-782B28107E97}" type="presOf" srcId="{FE9DBF72-6168-4077-8390-51C6E9EE17A0}" destId="{DD13D89B-7857-42EC-A7A2-ACF3FC4707BE}" srcOrd="0" destOrd="4" presId="urn:microsoft.com/office/officeart/2005/8/layout/hList1"/>
    <dgm:cxn modelId="{610C1368-4A47-4944-8877-F996DE0F5CBE}" srcId="{F3485E77-853C-4BF4-BDFF-75CFFBCE0C30}" destId="{3A5D24DF-B8E8-406B-BD35-3FE5C583B77B}" srcOrd="1" destOrd="0" parTransId="{3FF71E99-026F-4929-989E-A101DFA0DA12}" sibTransId="{91860A96-B7EC-4E6C-9378-B285C5FE8F7A}"/>
    <dgm:cxn modelId="{7178EB02-12B5-4EC6-B862-6DBE51F1E248}" srcId="{725ECD06-A962-4B79-9F64-5DBB1E825C63}" destId="{5B005A36-2920-48E6-90B1-0F7D354B79F9}" srcOrd="0" destOrd="0" parTransId="{4DE9E82C-090E-46A6-AEE8-BF1813BF78DD}" sibTransId="{8BFF15E6-455D-4F62-9E78-F9A46F86FA58}"/>
    <dgm:cxn modelId="{F19404E3-B857-4654-A5D3-E0FD09617D2A}" type="presOf" srcId="{F3485E77-853C-4BF4-BDFF-75CFFBCE0C30}" destId="{7E251FC0-DD1C-4E19-8A49-A9916BE31DE8}" srcOrd="0" destOrd="0" presId="urn:microsoft.com/office/officeart/2005/8/layout/hList1"/>
    <dgm:cxn modelId="{0F9CF9DF-4985-4D32-B070-EB5AE0C2F572}" type="presOf" srcId="{D1F087E9-08CB-4037-A276-72D93DBB6339}" destId="{35910C47-8A8E-4D7C-B3D3-42D3F5508A82}" srcOrd="0" destOrd="0" presId="urn:microsoft.com/office/officeart/2005/8/layout/hList1"/>
    <dgm:cxn modelId="{6758D27D-D6B1-486E-A9F2-848F31698968}" type="presOf" srcId="{A3F5ED30-994E-41E3-A449-C58A6B8F699D}" destId="{45962813-5304-4FA6-A0CC-BAB8B4263E40}" srcOrd="0" destOrd="0" presId="urn:microsoft.com/office/officeart/2005/8/layout/hList1"/>
    <dgm:cxn modelId="{43BB45F0-90AD-4173-8A39-FEDCC9ED2559}" type="presOf" srcId="{3A5D24DF-B8E8-406B-BD35-3FE5C583B77B}" destId="{35910C47-8A8E-4D7C-B3D3-42D3F5508A82}" srcOrd="0" destOrd="1" presId="urn:microsoft.com/office/officeart/2005/8/layout/hList1"/>
    <dgm:cxn modelId="{9BB87453-984C-4679-8006-43C7B482AD37}" srcId="{725ECD06-A962-4B79-9F64-5DBB1E825C63}" destId="{F4C7FE3A-158D-4AE2-96DB-E4D0FDB1CCA0}" srcOrd="3" destOrd="0" parTransId="{19544E31-6C5D-4797-8EC6-64478693839E}" sibTransId="{1D11C1B0-31C2-4BFE-8DE3-F347855C3515}"/>
    <dgm:cxn modelId="{15050C54-39D7-4ED1-8985-F6EE30375524}" type="presOf" srcId="{725ECD06-A962-4B79-9F64-5DBB1E825C63}" destId="{96CDFE1A-0118-412C-A8A1-06790897D4F7}" srcOrd="0" destOrd="0" presId="urn:microsoft.com/office/officeart/2005/8/layout/hList1"/>
    <dgm:cxn modelId="{BD823D02-F7CB-47BB-8B9F-E538ADAD2C7C}" srcId="{F3485E77-853C-4BF4-BDFF-75CFFBCE0C30}" destId="{6F535FD4-F58B-4F26-B568-F56E96D1792B}" srcOrd="3" destOrd="0" parTransId="{F9232040-0997-4D2E-A39F-B98003B992AF}" sibTransId="{5775AD6E-B27F-476E-8B95-89D3FA3DA504}"/>
    <dgm:cxn modelId="{E9314723-ECBF-4448-B6CE-322E71215A2B}" srcId="{02DC50FA-A49C-428B-AD1B-3A2AAA64AF27}" destId="{A3F5ED30-994E-41E3-A449-C58A6B8F699D}" srcOrd="0" destOrd="0" parTransId="{CFDE7AF2-9C4B-4F22-B349-507235508238}" sibTransId="{94DA79C3-57AF-4F34-A345-BC731EAF5DAD}"/>
    <dgm:cxn modelId="{CED44893-5756-4C83-8EF8-9E57B4657BAE}" type="presOf" srcId="{6F535FD4-F58B-4F26-B568-F56E96D1792B}" destId="{35910C47-8A8E-4D7C-B3D3-42D3F5508A82}" srcOrd="0" destOrd="3" presId="urn:microsoft.com/office/officeart/2005/8/layout/hList1"/>
    <dgm:cxn modelId="{BC90EC61-44D3-4009-8CFB-086473988BB8}" type="presParOf" srcId="{E8A6F2EF-A31F-4FB1-BEB4-C1BB1E0932F6}" destId="{E1CDB280-EFAF-4AED-865D-E8DE60BA098C}" srcOrd="0" destOrd="0" presId="urn:microsoft.com/office/officeart/2005/8/layout/hList1"/>
    <dgm:cxn modelId="{27F49D74-E2F1-45C3-9E2A-C1496908FBAD}" type="presParOf" srcId="{E1CDB280-EFAF-4AED-865D-E8DE60BA098C}" destId="{DF9C6313-ACDE-4F80-9FE0-DE818F784B5B}" srcOrd="0" destOrd="0" presId="urn:microsoft.com/office/officeart/2005/8/layout/hList1"/>
    <dgm:cxn modelId="{4570BEA7-DC15-4450-B135-C14420B456D9}" type="presParOf" srcId="{E1CDB280-EFAF-4AED-865D-E8DE60BA098C}" destId="{45962813-5304-4FA6-A0CC-BAB8B4263E40}" srcOrd="1" destOrd="0" presId="urn:microsoft.com/office/officeart/2005/8/layout/hList1"/>
    <dgm:cxn modelId="{B8FAB985-C483-452F-A0D9-A9BEB00994A3}" type="presParOf" srcId="{E8A6F2EF-A31F-4FB1-BEB4-C1BB1E0932F6}" destId="{3D49D525-A437-42E7-B007-5C85BEB785EB}" srcOrd="1" destOrd="0" presId="urn:microsoft.com/office/officeart/2005/8/layout/hList1"/>
    <dgm:cxn modelId="{DD547844-FAE3-4048-A4FB-EAD4D82529EA}" type="presParOf" srcId="{E8A6F2EF-A31F-4FB1-BEB4-C1BB1E0932F6}" destId="{7E5E26C8-0A77-401F-93D9-485996A00BF2}" srcOrd="2" destOrd="0" presId="urn:microsoft.com/office/officeart/2005/8/layout/hList1"/>
    <dgm:cxn modelId="{4484EB31-8D32-4B96-8EE4-45FD39411B75}" type="presParOf" srcId="{7E5E26C8-0A77-401F-93D9-485996A00BF2}" destId="{96CDFE1A-0118-412C-A8A1-06790897D4F7}" srcOrd="0" destOrd="0" presId="urn:microsoft.com/office/officeart/2005/8/layout/hList1"/>
    <dgm:cxn modelId="{39DC0B71-104B-49DA-A901-9AE1DF224E46}" type="presParOf" srcId="{7E5E26C8-0A77-401F-93D9-485996A00BF2}" destId="{DD13D89B-7857-42EC-A7A2-ACF3FC4707BE}" srcOrd="1" destOrd="0" presId="urn:microsoft.com/office/officeart/2005/8/layout/hList1"/>
    <dgm:cxn modelId="{9AC30771-AF3C-4C97-9DE4-DAAD973B9729}" type="presParOf" srcId="{E8A6F2EF-A31F-4FB1-BEB4-C1BB1E0932F6}" destId="{AB5E8E94-6CE0-408B-B08E-B03C2FBDECC1}" srcOrd="3" destOrd="0" presId="urn:microsoft.com/office/officeart/2005/8/layout/hList1"/>
    <dgm:cxn modelId="{4B439888-5C9F-44C7-9B66-203F2EADD8D9}" type="presParOf" srcId="{E8A6F2EF-A31F-4FB1-BEB4-C1BB1E0932F6}" destId="{B473C1F4-3DF5-4EE7-8C57-46677A7582C6}" srcOrd="4" destOrd="0" presId="urn:microsoft.com/office/officeart/2005/8/layout/hList1"/>
    <dgm:cxn modelId="{DA6DEB05-50B9-4BD9-B409-5D9B3850FA06}" type="presParOf" srcId="{B473C1F4-3DF5-4EE7-8C57-46677A7582C6}" destId="{7E251FC0-DD1C-4E19-8A49-A9916BE31DE8}" srcOrd="0" destOrd="0" presId="urn:microsoft.com/office/officeart/2005/8/layout/hList1"/>
    <dgm:cxn modelId="{2DC029E9-8092-440F-B1D4-6149DF23DFB0}" type="presParOf" srcId="{B473C1F4-3DF5-4EE7-8C57-46677A7582C6}" destId="{35910C47-8A8E-4D7C-B3D3-42D3F5508A8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F50FB53-A2A3-4418-AAD8-0C9C640511F8}" type="doc">
      <dgm:prSet loTypeId="urn:microsoft.com/office/officeart/2005/8/layout/orgChart1" loCatId="hierarchy" qsTypeId="urn:microsoft.com/office/officeart/2005/8/quickstyle/simple4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9F5CE615-94C0-41E1-AB00-62CF43EB6802}">
      <dgm:prSet phldrT="[Текст]" custT="1"/>
      <dgm:spPr>
        <a:solidFill>
          <a:schemeClr val="accent4">
            <a:lumMod val="20000"/>
            <a:lumOff val="8000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ru-RU" sz="1800" b="0" cap="none" spc="0" dirty="0" smtClean="0">
              <a:ln w="0"/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Составление проекта местного бюджета основывается на: </a:t>
          </a:r>
          <a:endParaRPr lang="ru-RU" sz="1800" b="0" cap="none" spc="0" dirty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6C1B29-CD88-4EEE-BB26-5F992CBB8382}" type="parTrans" cxnId="{F2DABC1B-F567-48B7-8FBA-4A17E9F6318A}">
      <dgm:prSet/>
      <dgm:spPr/>
      <dgm:t>
        <a:bodyPr/>
        <a:lstStyle/>
        <a:p>
          <a:endParaRPr lang="ru-RU" sz="1800" b="0" cap="none" spc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A3ECBB-9120-4633-A22E-9407FE7BEB40}" type="sibTrans" cxnId="{F2DABC1B-F567-48B7-8FBA-4A17E9F6318A}">
      <dgm:prSet/>
      <dgm:spPr/>
      <dgm:t>
        <a:bodyPr/>
        <a:lstStyle/>
        <a:p>
          <a:endParaRPr lang="ru-RU" sz="1800" b="0" cap="none" spc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8963587-B322-4A5F-A63D-627DF3CDA577}">
      <dgm:prSet phldrT="[Текст]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ru-RU" sz="1800" b="0" cap="none" spc="0" smtClean="0">
              <a:ln w="0"/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Бюджетном послании Президента Российской Федерации </a:t>
          </a:r>
          <a:endParaRPr lang="ru-RU" sz="1800" b="0" cap="none" spc="0" dirty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4BF42FD-6BD7-4E83-AAC9-8BE0ECCFE97C}" type="parTrans" cxnId="{2E745243-AF8B-4706-AA48-A53A74D76419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ru-RU" sz="1800" b="0" cap="none" spc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F7F49DD-6B97-4CC5-9430-6077FF1AD88B}" type="sibTrans" cxnId="{2E745243-AF8B-4706-AA48-A53A74D76419}">
      <dgm:prSet/>
      <dgm:spPr/>
      <dgm:t>
        <a:bodyPr/>
        <a:lstStyle/>
        <a:p>
          <a:endParaRPr lang="ru-RU" sz="1800" b="0" cap="none" spc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1C7FC8-FC09-45EF-AF99-1E4F3DB1DDD4}">
      <dgm:prSet phldrT="[Текст]"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ru-RU" sz="1800" b="0" cap="none" spc="0" smtClean="0">
              <a:ln w="0"/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Прогнозе социально-экономического развития Ольгинского района </a:t>
          </a:r>
          <a:endParaRPr lang="ru-RU" sz="1800" b="0" cap="none" spc="0" dirty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BB9A0D1-CECD-45F2-A056-E9C694D6A17B}" type="parTrans" cxnId="{EB4D8FF5-380E-4FE0-8611-7A2F15801158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ru-RU" sz="1800" b="0" cap="none" spc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C66C22-D66A-4CFD-B192-262EF8B12BA7}" type="sibTrans" cxnId="{EB4D8FF5-380E-4FE0-8611-7A2F15801158}">
      <dgm:prSet/>
      <dgm:spPr/>
      <dgm:t>
        <a:bodyPr/>
        <a:lstStyle/>
        <a:p>
          <a:endParaRPr lang="ru-RU" sz="1800" b="0" cap="none" spc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68917E-D2C6-47CA-B77F-DF8C16205BD4}">
      <dgm:prSet phldrT="[Текст]" custT="1"/>
      <dgm:spPr>
        <a:solidFill>
          <a:schemeClr val="accent3">
            <a:lumMod val="20000"/>
            <a:lumOff val="8000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ru-RU" sz="1800" b="0" cap="none" spc="0" smtClean="0">
              <a:ln w="0"/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Государственных и муниципальных программах Ольгинского муниципального района</a:t>
          </a:r>
          <a:endParaRPr lang="ru-RU" sz="1800" b="0" cap="none" spc="0" dirty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10EE7BF-FED6-40F4-9220-C518F00EC0FE}" type="parTrans" cxnId="{D2B85667-529A-48D5-94D1-BC313589467C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ru-RU" sz="1800" b="0" cap="none" spc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586FDC-6543-4A48-B47B-DF389AF7FF22}" type="sibTrans" cxnId="{D2B85667-529A-48D5-94D1-BC313589467C}">
      <dgm:prSet/>
      <dgm:spPr/>
      <dgm:t>
        <a:bodyPr/>
        <a:lstStyle/>
        <a:p>
          <a:endParaRPr lang="ru-RU" sz="1800" b="0" cap="none" spc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A3EDE6-74B0-4F41-9EC7-B632B3F010B4}" type="pres">
      <dgm:prSet presAssocID="{8F50FB53-A2A3-4418-AAD8-0C9C640511F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AEC1618-AA86-4454-A573-02705E432D13}" type="pres">
      <dgm:prSet presAssocID="{9F5CE615-94C0-41E1-AB00-62CF43EB6802}" presName="hierRoot1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F134803C-E040-403F-ACD6-EB7E9E40B6C2}" type="pres">
      <dgm:prSet presAssocID="{9F5CE615-94C0-41E1-AB00-62CF43EB6802}" presName="rootComposite1" presStyleCnt="0"/>
      <dgm:spPr/>
      <dgm:t>
        <a:bodyPr/>
        <a:lstStyle/>
        <a:p>
          <a:endParaRPr lang="ru-RU"/>
        </a:p>
      </dgm:t>
    </dgm:pt>
    <dgm:pt modelId="{BD94BEF8-8DD2-45C9-91B0-C91AC485112B}" type="pres">
      <dgm:prSet presAssocID="{9F5CE615-94C0-41E1-AB00-62CF43EB6802}" presName="rootText1" presStyleLbl="node0" presStyleIdx="0" presStyleCnt="1" custScaleX="15962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7BC817A-6EA8-4900-98B6-F699EBDFA25D}" type="pres">
      <dgm:prSet presAssocID="{9F5CE615-94C0-41E1-AB00-62CF43EB6802}" presName="rootConnector1" presStyleLbl="node1" presStyleIdx="0" presStyleCnt="0"/>
      <dgm:spPr/>
      <dgm:t>
        <a:bodyPr/>
        <a:lstStyle/>
        <a:p>
          <a:endParaRPr lang="ru-RU"/>
        </a:p>
      </dgm:t>
    </dgm:pt>
    <dgm:pt modelId="{A1EB8F50-E177-4E85-8A99-434992D872E2}" type="pres">
      <dgm:prSet presAssocID="{9F5CE615-94C0-41E1-AB00-62CF43EB6802}" presName="hierChild2" presStyleCnt="0"/>
      <dgm:spPr/>
      <dgm:t>
        <a:bodyPr/>
        <a:lstStyle/>
        <a:p>
          <a:endParaRPr lang="ru-RU"/>
        </a:p>
      </dgm:t>
    </dgm:pt>
    <dgm:pt modelId="{B9F82A86-9EDC-4169-86FE-21AD340DB660}" type="pres">
      <dgm:prSet presAssocID="{34BF42FD-6BD7-4E83-AAC9-8BE0ECCFE97C}" presName="Name37" presStyleLbl="parChTrans1D2" presStyleIdx="0" presStyleCnt="3"/>
      <dgm:spPr/>
      <dgm:t>
        <a:bodyPr/>
        <a:lstStyle/>
        <a:p>
          <a:endParaRPr lang="ru-RU"/>
        </a:p>
      </dgm:t>
    </dgm:pt>
    <dgm:pt modelId="{882B4FB2-AC3D-4F9B-AD3B-4CB6E416B1B9}" type="pres">
      <dgm:prSet presAssocID="{38963587-B322-4A5F-A63D-627DF3CDA577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5A348D8C-F95D-4F43-AABB-F1B611F2DB71}" type="pres">
      <dgm:prSet presAssocID="{38963587-B322-4A5F-A63D-627DF3CDA577}" presName="rootComposite" presStyleCnt="0"/>
      <dgm:spPr/>
      <dgm:t>
        <a:bodyPr/>
        <a:lstStyle/>
        <a:p>
          <a:endParaRPr lang="ru-RU"/>
        </a:p>
      </dgm:t>
    </dgm:pt>
    <dgm:pt modelId="{9D0FDCB1-DABF-4193-A8D0-37C1235CBB1C}" type="pres">
      <dgm:prSet presAssocID="{38963587-B322-4A5F-A63D-627DF3CDA577}" presName="rootText" presStyleLbl="node2" presStyleIdx="0" presStyleCnt="3" custScaleY="16964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6A15C6D-CCE5-4DAF-BA09-A6F90FA4A04A}" type="pres">
      <dgm:prSet presAssocID="{38963587-B322-4A5F-A63D-627DF3CDA577}" presName="rootConnector" presStyleLbl="node2" presStyleIdx="0" presStyleCnt="3"/>
      <dgm:spPr/>
      <dgm:t>
        <a:bodyPr/>
        <a:lstStyle/>
        <a:p>
          <a:endParaRPr lang="ru-RU"/>
        </a:p>
      </dgm:t>
    </dgm:pt>
    <dgm:pt modelId="{89419414-A44E-4E58-897F-330F837F5647}" type="pres">
      <dgm:prSet presAssocID="{38963587-B322-4A5F-A63D-627DF3CDA577}" presName="hierChild4" presStyleCnt="0"/>
      <dgm:spPr/>
      <dgm:t>
        <a:bodyPr/>
        <a:lstStyle/>
        <a:p>
          <a:endParaRPr lang="ru-RU"/>
        </a:p>
      </dgm:t>
    </dgm:pt>
    <dgm:pt modelId="{CA8C9270-31EB-4EC5-927A-45F5009F5D87}" type="pres">
      <dgm:prSet presAssocID="{38963587-B322-4A5F-A63D-627DF3CDA577}" presName="hierChild5" presStyleCnt="0"/>
      <dgm:spPr/>
      <dgm:t>
        <a:bodyPr/>
        <a:lstStyle/>
        <a:p>
          <a:endParaRPr lang="ru-RU"/>
        </a:p>
      </dgm:t>
    </dgm:pt>
    <dgm:pt modelId="{CB717C23-3EA8-496B-BDA4-F409BC1BA187}" type="pres">
      <dgm:prSet presAssocID="{BBB9A0D1-CECD-45F2-A056-E9C694D6A17B}" presName="Name37" presStyleLbl="parChTrans1D2" presStyleIdx="1" presStyleCnt="3"/>
      <dgm:spPr/>
      <dgm:t>
        <a:bodyPr/>
        <a:lstStyle/>
        <a:p>
          <a:endParaRPr lang="ru-RU"/>
        </a:p>
      </dgm:t>
    </dgm:pt>
    <dgm:pt modelId="{DEDA2284-B8D3-4A2D-A6F5-C13F8DD2B1CE}" type="pres">
      <dgm:prSet presAssocID="{491C7FC8-FC09-45EF-AF99-1E4F3DB1DDD4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2A2D6E1C-D287-4A0A-A4A1-67E160412AC0}" type="pres">
      <dgm:prSet presAssocID="{491C7FC8-FC09-45EF-AF99-1E4F3DB1DDD4}" presName="rootComposite" presStyleCnt="0"/>
      <dgm:spPr/>
      <dgm:t>
        <a:bodyPr/>
        <a:lstStyle/>
        <a:p>
          <a:endParaRPr lang="ru-RU"/>
        </a:p>
      </dgm:t>
    </dgm:pt>
    <dgm:pt modelId="{C0945CF6-1850-4D9D-A3B8-14092EC0EB78}" type="pres">
      <dgm:prSet presAssocID="{491C7FC8-FC09-45EF-AF99-1E4F3DB1DDD4}" presName="rootText" presStyleLbl="node2" presStyleIdx="1" presStyleCnt="3" custScaleY="16964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910CA4-7D4A-4930-9081-F648E90148BE}" type="pres">
      <dgm:prSet presAssocID="{491C7FC8-FC09-45EF-AF99-1E4F3DB1DDD4}" presName="rootConnector" presStyleLbl="node2" presStyleIdx="1" presStyleCnt="3"/>
      <dgm:spPr/>
      <dgm:t>
        <a:bodyPr/>
        <a:lstStyle/>
        <a:p>
          <a:endParaRPr lang="ru-RU"/>
        </a:p>
      </dgm:t>
    </dgm:pt>
    <dgm:pt modelId="{EF42E3D1-FD86-4620-B3CA-AFE27B780308}" type="pres">
      <dgm:prSet presAssocID="{491C7FC8-FC09-45EF-AF99-1E4F3DB1DDD4}" presName="hierChild4" presStyleCnt="0"/>
      <dgm:spPr/>
      <dgm:t>
        <a:bodyPr/>
        <a:lstStyle/>
        <a:p>
          <a:endParaRPr lang="ru-RU"/>
        </a:p>
      </dgm:t>
    </dgm:pt>
    <dgm:pt modelId="{0C0FDA56-70CF-4172-994F-B52E42C5E67C}" type="pres">
      <dgm:prSet presAssocID="{491C7FC8-FC09-45EF-AF99-1E4F3DB1DDD4}" presName="hierChild5" presStyleCnt="0"/>
      <dgm:spPr/>
      <dgm:t>
        <a:bodyPr/>
        <a:lstStyle/>
        <a:p>
          <a:endParaRPr lang="ru-RU"/>
        </a:p>
      </dgm:t>
    </dgm:pt>
    <dgm:pt modelId="{413325C0-B7FA-4DFC-B3CC-50CDE24775F0}" type="pres">
      <dgm:prSet presAssocID="{510EE7BF-FED6-40F4-9220-C518F00EC0FE}" presName="Name37" presStyleLbl="parChTrans1D2" presStyleIdx="2" presStyleCnt="3"/>
      <dgm:spPr/>
      <dgm:t>
        <a:bodyPr/>
        <a:lstStyle/>
        <a:p>
          <a:endParaRPr lang="ru-RU"/>
        </a:p>
      </dgm:t>
    </dgm:pt>
    <dgm:pt modelId="{7B597B06-2733-443F-BE22-82A02B3F3465}" type="pres">
      <dgm:prSet presAssocID="{9B68917E-D2C6-47CA-B77F-DF8C16205BD4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3AABA1C2-71D3-4C22-9F5E-41E01C539E46}" type="pres">
      <dgm:prSet presAssocID="{9B68917E-D2C6-47CA-B77F-DF8C16205BD4}" presName="rootComposite" presStyleCnt="0"/>
      <dgm:spPr/>
      <dgm:t>
        <a:bodyPr/>
        <a:lstStyle/>
        <a:p>
          <a:endParaRPr lang="ru-RU"/>
        </a:p>
      </dgm:t>
    </dgm:pt>
    <dgm:pt modelId="{CC7076CD-F9D5-4080-AD5C-046739C9C80D}" type="pres">
      <dgm:prSet presAssocID="{9B68917E-D2C6-47CA-B77F-DF8C16205BD4}" presName="rootText" presStyleLbl="node2" presStyleIdx="2" presStyleCnt="3" custScaleY="16964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3ADD68-475E-4C34-BC3E-DD0E0731E433}" type="pres">
      <dgm:prSet presAssocID="{9B68917E-D2C6-47CA-B77F-DF8C16205BD4}" presName="rootConnector" presStyleLbl="node2" presStyleIdx="2" presStyleCnt="3"/>
      <dgm:spPr/>
      <dgm:t>
        <a:bodyPr/>
        <a:lstStyle/>
        <a:p>
          <a:endParaRPr lang="ru-RU"/>
        </a:p>
      </dgm:t>
    </dgm:pt>
    <dgm:pt modelId="{9C2191E0-33FA-4623-91AC-F8D6C153197B}" type="pres">
      <dgm:prSet presAssocID="{9B68917E-D2C6-47CA-B77F-DF8C16205BD4}" presName="hierChild4" presStyleCnt="0"/>
      <dgm:spPr/>
      <dgm:t>
        <a:bodyPr/>
        <a:lstStyle/>
        <a:p>
          <a:endParaRPr lang="ru-RU"/>
        </a:p>
      </dgm:t>
    </dgm:pt>
    <dgm:pt modelId="{BBFC229D-80E5-435A-8A1A-B5FA142B0491}" type="pres">
      <dgm:prSet presAssocID="{9B68917E-D2C6-47CA-B77F-DF8C16205BD4}" presName="hierChild5" presStyleCnt="0"/>
      <dgm:spPr/>
      <dgm:t>
        <a:bodyPr/>
        <a:lstStyle/>
        <a:p>
          <a:endParaRPr lang="ru-RU"/>
        </a:p>
      </dgm:t>
    </dgm:pt>
    <dgm:pt modelId="{C03F761F-5710-4173-9BB3-73544B01481A}" type="pres">
      <dgm:prSet presAssocID="{9F5CE615-94C0-41E1-AB00-62CF43EB6802}" presName="hierChild3" presStyleCnt="0"/>
      <dgm:spPr/>
      <dgm:t>
        <a:bodyPr/>
        <a:lstStyle/>
        <a:p>
          <a:endParaRPr lang="ru-RU"/>
        </a:p>
      </dgm:t>
    </dgm:pt>
  </dgm:ptLst>
  <dgm:cxnLst>
    <dgm:cxn modelId="{07897356-4E77-4784-BB35-86E770C21FE6}" type="presOf" srcId="{38963587-B322-4A5F-A63D-627DF3CDA577}" destId="{06A15C6D-CCE5-4DAF-BA09-A6F90FA4A04A}" srcOrd="1" destOrd="0" presId="urn:microsoft.com/office/officeart/2005/8/layout/orgChart1"/>
    <dgm:cxn modelId="{2F5626C6-976D-423F-912A-0FD7334486BE}" type="presOf" srcId="{9B68917E-D2C6-47CA-B77F-DF8C16205BD4}" destId="{CC7076CD-F9D5-4080-AD5C-046739C9C80D}" srcOrd="0" destOrd="0" presId="urn:microsoft.com/office/officeart/2005/8/layout/orgChart1"/>
    <dgm:cxn modelId="{F2DABC1B-F567-48B7-8FBA-4A17E9F6318A}" srcId="{8F50FB53-A2A3-4418-AAD8-0C9C640511F8}" destId="{9F5CE615-94C0-41E1-AB00-62CF43EB6802}" srcOrd="0" destOrd="0" parTransId="{006C1B29-CD88-4EEE-BB26-5F992CBB8382}" sibTransId="{44A3ECBB-9120-4633-A22E-9407FE7BEB40}"/>
    <dgm:cxn modelId="{2107E96C-C682-46D5-AC6B-4CF150E6C824}" type="presOf" srcId="{34BF42FD-6BD7-4E83-AAC9-8BE0ECCFE97C}" destId="{B9F82A86-9EDC-4169-86FE-21AD340DB660}" srcOrd="0" destOrd="0" presId="urn:microsoft.com/office/officeart/2005/8/layout/orgChart1"/>
    <dgm:cxn modelId="{681DF86E-B785-4E3F-980A-6DC797217AB8}" type="presOf" srcId="{8F50FB53-A2A3-4418-AAD8-0C9C640511F8}" destId="{0CA3EDE6-74B0-4F41-9EC7-B632B3F010B4}" srcOrd="0" destOrd="0" presId="urn:microsoft.com/office/officeart/2005/8/layout/orgChart1"/>
    <dgm:cxn modelId="{D2B85667-529A-48D5-94D1-BC313589467C}" srcId="{9F5CE615-94C0-41E1-AB00-62CF43EB6802}" destId="{9B68917E-D2C6-47CA-B77F-DF8C16205BD4}" srcOrd="2" destOrd="0" parTransId="{510EE7BF-FED6-40F4-9220-C518F00EC0FE}" sibTransId="{4D586FDC-6543-4A48-B47B-DF389AF7FF22}"/>
    <dgm:cxn modelId="{DD8973DE-9272-4FBD-B066-87887BE0CA94}" type="presOf" srcId="{BBB9A0D1-CECD-45F2-A056-E9C694D6A17B}" destId="{CB717C23-3EA8-496B-BDA4-F409BC1BA187}" srcOrd="0" destOrd="0" presId="urn:microsoft.com/office/officeart/2005/8/layout/orgChart1"/>
    <dgm:cxn modelId="{5ED2E707-6EFB-4154-AD52-E2D0AF4FBFEB}" type="presOf" srcId="{9F5CE615-94C0-41E1-AB00-62CF43EB6802}" destId="{97BC817A-6EA8-4900-98B6-F699EBDFA25D}" srcOrd="1" destOrd="0" presId="urn:microsoft.com/office/officeart/2005/8/layout/orgChart1"/>
    <dgm:cxn modelId="{EB4D8FF5-380E-4FE0-8611-7A2F15801158}" srcId="{9F5CE615-94C0-41E1-AB00-62CF43EB6802}" destId="{491C7FC8-FC09-45EF-AF99-1E4F3DB1DDD4}" srcOrd="1" destOrd="0" parTransId="{BBB9A0D1-CECD-45F2-A056-E9C694D6A17B}" sibTransId="{91C66C22-D66A-4CFD-B192-262EF8B12BA7}"/>
    <dgm:cxn modelId="{C4FAE565-6768-4E06-9366-D0024D493ACF}" type="presOf" srcId="{491C7FC8-FC09-45EF-AF99-1E4F3DB1DDD4}" destId="{A4910CA4-7D4A-4930-9081-F648E90148BE}" srcOrd="1" destOrd="0" presId="urn:microsoft.com/office/officeart/2005/8/layout/orgChart1"/>
    <dgm:cxn modelId="{186297D5-CCF3-4FCC-BB5D-BE8FEDFCA3D9}" type="presOf" srcId="{38963587-B322-4A5F-A63D-627DF3CDA577}" destId="{9D0FDCB1-DABF-4193-A8D0-37C1235CBB1C}" srcOrd="0" destOrd="0" presId="urn:microsoft.com/office/officeart/2005/8/layout/orgChart1"/>
    <dgm:cxn modelId="{049A183A-1AAB-4B2C-87B4-0CD4B3D26A2D}" type="presOf" srcId="{491C7FC8-FC09-45EF-AF99-1E4F3DB1DDD4}" destId="{C0945CF6-1850-4D9D-A3B8-14092EC0EB78}" srcOrd="0" destOrd="0" presId="urn:microsoft.com/office/officeart/2005/8/layout/orgChart1"/>
    <dgm:cxn modelId="{6AB426C7-26DE-461D-A9C7-CCD0D524D15E}" type="presOf" srcId="{9B68917E-D2C6-47CA-B77F-DF8C16205BD4}" destId="{1E3ADD68-475E-4C34-BC3E-DD0E0731E433}" srcOrd="1" destOrd="0" presId="urn:microsoft.com/office/officeart/2005/8/layout/orgChart1"/>
    <dgm:cxn modelId="{BFBCAB7D-0FCA-4985-9D36-F539982B3931}" type="presOf" srcId="{510EE7BF-FED6-40F4-9220-C518F00EC0FE}" destId="{413325C0-B7FA-4DFC-B3CC-50CDE24775F0}" srcOrd="0" destOrd="0" presId="urn:microsoft.com/office/officeart/2005/8/layout/orgChart1"/>
    <dgm:cxn modelId="{2CFFE9E1-A5B8-4D65-BA1A-45FF48781E9B}" type="presOf" srcId="{9F5CE615-94C0-41E1-AB00-62CF43EB6802}" destId="{BD94BEF8-8DD2-45C9-91B0-C91AC485112B}" srcOrd="0" destOrd="0" presId="urn:microsoft.com/office/officeart/2005/8/layout/orgChart1"/>
    <dgm:cxn modelId="{2E745243-AF8B-4706-AA48-A53A74D76419}" srcId="{9F5CE615-94C0-41E1-AB00-62CF43EB6802}" destId="{38963587-B322-4A5F-A63D-627DF3CDA577}" srcOrd="0" destOrd="0" parTransId="{34BF42FD-6BD7-4E83-AAC9-8BE0ECCFE97C}" sibTransId="{7F7F49DD-6B97-4CC5-9430-6077FF1AD88B}"/>
    <dgm:cxn modelId="{DF3E0E93-9F47-4BFF-9EA9-B0D3B9C8CE23}" type="presParOf" srcId="{0CA3EDE6-74B0-4F41-9EC7-B632B3F010B4}" destId="{FAEC1618-AA86-4454-A573-02705E432D13}" srcOrd="0" destOrd="0" presId="urn:microsoft.com/office/officeart/2005/8/layout/orgChart1"/>
    <dgm:cxn modelId="{7B325AF6-F7FD-454A-BC6F-880E14A6C069}" type="presParOf" srcId="{FAEC1618-AA86-4454-A573-02705E432D13}" destId="{F134803C-E040-403F-ACD6-EB7E9E40B6C2}" srcOrd="0" destOrd="0" presId="urn:microsoft.com/office/officeart/2005/8/layout/orgChart1"/>
    <dgm:cxn modelId="{DEF4695B-77E1-4DE1-AF28-2F0CB6464989}" type="presParOf" srcId="{F134803C-E040-403F-ACD6-EB7E9E40B6C2}" destId="{BD94BEF8-8DD2-45C9-91B0-C91AC485112B}" srcOrd="0" destOrd="0" presId="urn:microsoft.com/office/officeart/2005/8/layout/orgChart1"/>
    <dgm:cxn modelId="{935D553F-7E93-4E51-BB78-BDA21F0DF55E}" type="presParOf" srcId="{F134803C-E040-403F-ACD6-EB7E9E40B6C2}" destId="{97BC817A-6EA8-4900-98B6-F699EBDFA25D}" srcOrd="1" destOrd="0" presId="urn:microsoft.com/office/officeart/2005/8/layout/orgChart1"/>
    <dgm:cxn modelId="{72718963-9B48-46AC-9F01-BB57AD7F4E41}" type="presParOf" srcId="{FAEC1618-AA86-4454-A573-02705E432D13}" destId="{A1EB8F50-E177-4E85-8A99-434992D872E2}" srcOrd="1" destOrd="0" presId="urn:microsoft.com/office/officeart/2005/8/layout/orgChart1"/>
    <dgm:cxn modelId="{C9664D88-2AA8-49B6-87CF-7347CE69EAD8}" type="presParOf" srcId="{A1EB8F50-E177-4E85-8A99-434992D872E2}" destId="{B9F82A86-9EDC-4169-86FE-21AD340DB660}" srcOrd="0" destOrd="0" presId="urn:microsoft.com/office/officeart/2005/8/layout/orgChart1"/>
    <dgm:cxn modelId="{A95D8C4E-566A-4B62-ACE8-E9DD4511501C}" type="presParOf" srcId="{A1EB8F50-E177-4E85-8A99-434992D872E2}" destId="{882B4FB2-AC3D-4F9B-AD3B-4CB6E416B1B9}" srcOrd="1" destOrd="0" presId="urn:microsoft.com/office/officeart/2005/8/layout/orgChart1"/>
    <dgm:cxn modelId="{617D9719-144B-44D8-9E48-5D2F75163664}" type="presParOf" srcId="{882B4FB2-AC3D-4F9B-AD3B-4CB6E416B1B9}" destId="{5A348D8C-F95D-4F43-AABB-F1B611F2DB71}" srcOrd="0" destOrd="0" presId="urn:microsoft.com/office/officeart/2005/8/layout/orgChart1"/>
    <dgm:cxn modelId="{F1AF2A64-1A98-44BF-8CBA-82DE61E1F8D6}" type="presParOf" srcId="{5A348D8C-F95D-4F43-AABB-F1B611F2DB71}" destId="{9D0FDCB1-DABF-4193-A8D0-37C1235CBB1C}" srcOrd="0" destOrd="0" presId="urn:microsoft.com/office/officeart/2005/8/layout/orgChart1"/>
    <dgm:cxn modelId="{19C08AD4-0F7E-489F-BEFD-3642F53AE8E5}" type="presParOf" srcId="{5A348D8C-F95D-4F43-AABB-F1B611F2DB71}" destId="{06A15C6D-CCE5-4DAF-BA09-A6F90FA4A04A}" srcOrd="1" destOrd="0" presId="urn:microsoft.com/office/officeart/2005/8/layout/orgChart1"/>
    <dgm:cxn modelId="{0C498D23-BB91-4581-9C27-0A25BCF87738}" type="presParOf" srcId="{882B4FB2-AC3D-4F9B-AD3B-4CB6E416B1B9}" destId="{89419414-A44E-4E58-897F-330F837F5647}" srcOrd="1" destOrd="0" presId="urn:microsoft.com/office/officeart/2005/8/layout/orgChart1"/>
    <dgm:cxn modelId="{8696B48A-315D-47C3-82CA-1FF6538B4601}" type="presParOf" srcId="{882B4FB2-AC3D-4F9B-AD3B-4CB6E416B1B9}" destId="{CA8C9270-31EB-4EC5-927A-45F5009F5D87}" srcOrd="2" destOrd="0" presId="urn:microsoft.com/office/officeart/2005/8/layout/orgChart1"/>
    <dgm:cxn modelId="{063BC04B-A2D6-487A-A828-F132FA5BF209}" type="presParOf" srcId="{A1EB8F50-E177-4E85-8A99-434992D872E2}" destId="{CB717C23-3EA8-496B-BDA4-F409BC1BA187}" srcOrd="2" destOrd="0" presId="urn:microsoft.com/office/officeart/2005/8/layout/orgChart1"/>
    <dgm:cxn modelId="{D64D3D52-4E1F-4976-B1BC-1F338EA0675B}" type="presParOf" srcId="{A1EB8F50-E177-4E85-8A99-434992D872E2}" destId="{DEDA2284-B8D3-4A2D-A6F5-C13F8DD2B1CE}" srcOrd="3" destOrd="0" presId="urn:microsoft.com/office/officeart/2005/8/layout/orgChart1"/>
    <dgm:cxn modelId="{D9B9A492-6056-4345-A6B0-3A2D8A4C9022}" type="presParOf" srcId="{DEDA2284-B8D3-4A2D-A6F5-C13F8DD2B1CE}" destId="{2A2D6E1C-D287-4A0A-A4A1-67E160412AC0}" srcOrd="0" destOrd="0" presId="urn:microsoft.com/office/officeart/2005/8/layout/orgChart1"/>
    <dgm:cxn modelId="{E830A1FF-997E-4DA6-B239-8D5A240519D8}" type="presParOf" srcId="{2A2D6E1C-D287-4A0A-A4A1-67E160412AC0}" destId="{C0945CF6-1850-4D9D-A3B8-14092EC0EB78}" srcOrd="0" destOrd="0" presId="urn:microsoft.com/office/officeart/2005/8/layout/orgChart1"/>
    <dgm:cxn modelId="{2EFF8C54-CE4A-48E4-8C56-A8078C8CC833}" type="presParOf" srcId="{2A2D6E1C-D287-4A0A-A4A1-67E160412AC0}" destId="{A4910CA4-7D4A-4930-9081-F648E90148BE}" srcOrd="1" destOrd="0" presId="urn:microsoft.com/office/officeart/2005/8/layout/orgChart1"/>
    <dgm:cxn modelId="{C1A460E8-57E7-479E-8C29-8A8175B0B40D}" type="presParOf" srcId="{DEDA2284-B8D3-4A2D-A6F5-C13F8DD2B1CE}" destId="{EF42E3D1-FD86-4620-B3CA-AFE27B780308}" srcOrd="1" destOrd="0" presId="urn:microsoft.com/office/officeart/2005/8/layout/orgChart1"/>
    <dgm:cxn modelId="{29C631BE-F04C-416A-A6D0-13BA7BA200C0}" type="presParOf" srcId="{DEDA2284-B8D3-4A2D-A6F5-C13F8DD2B1CE}" destId="{0C0FDA56-70CF-4172-994F-B52E42C5E67C}" srcOrd="2" destOrd="0" presId="urn:microsoft.com/office/officeart/2005/8/layout/orgChart1"/>
    <dgm:cxn modelId="{69397C1C-35D1-41F6-AE43-DBDB9BF2E5D7}" type="presParOf" srcId="{A1EB8F50-E177-4E85-8A99-434992D872E2}" destId="{413325C0-B7FA-4DFC-B3CC-50CDE24775F0}" srcOrd="4" destOrd="0" presId="urn:microsoft.com/office/officeart/2005/8/layout/orgChart1"/>
    <dgm:cxn modelId="{BADB447F-4419-4958-8462-1F9524154C1F}" type="presParOf" srcId="{A1EB8F50-E177-4E85-8A99-434992D872E2}" destId="{7B597B06-2733-443F-BE22-82A02B3F3465}" srcOrd="5" destOrd="0" presId="urn:microsoft.com/office/officeart/2005/8/layout/orgChart1"/>
    <dgm:cxn modelId="{8725C16E-1217-4D7B-A7E5-4DCC58621D27}" type="presParOf" srcId="{7B597B06-2733-443F-BE22-82A02B3F3465}" destId="{3AABA1C2-71D3-4C22-9F5E-41E01C539E46}" srcOrd="0" destOrd="0" presId="urn:microsoft.com/office/officeart/2005/8/layout/orgChart1"/>
    <dgm:cxn modelId="{7E9C8C24-AB5D-4C24-9BC2-51CCA339D916}" type="presParOf" srcId="{3AABA1C2-71D3-4C22-9F5E-41E01C539E46}" destId="{CC7076CD-F9D5-4080-AD5C-046739C9C80D}" srcOrd="0" destOrd="0" presId="urn:microsoft.com/office/officeart/2005/8/layout/orgChart1"/>
    <dgm:cxn modelId="{1132E33F-0918-4AF3-9C26-8B61EDFB321F}" type="presParOf" srcId="{3AABA1C2-71D3-4C22-9F5E-41E01C539E46}" destId="{1E3ADD68-475E-4C34-BC3E-DD0E0731E433}" srcOrd="1" destOrd="0" presId="urn:microsoft.com/office/officeart/2005/8/layout/orgChart1"/>
    <dgm:cxn modelId="{D4C9D25C-7824-46D7-A86A-A5BFA24C2C2A}" type="presParOf" srcId="{7B597B06-2733-443F-BE22-82A02B3F3465}" destId="{9C2191E0-33FA-4623-91AC-F8D6C153197B}" srcOrd="1" destOrd="0" presId="urn:microsoft.com/office/officeart/2005/8/layout/orgChart1"/>
    <dgm:cxn modelId="{D32B944A-7256-4A6B-8C60-2FE66757C29C}" type="presParOf" srcId="{7B597B06-2733-443F-BE22-82A02B3F3465}" destId="{BBFC229D-80E5-435A-8A1A-B5FA142B0491}" srcOrd="2" destOrd="0" presId="urn:microsoft.com/office/officeart/2005/8/layout/orgChart1"/>
    <dgm:cxn modelId="{81A7274A-0477-4656-9DD3-2CEC21D2FB43}" type="presParOf" srcId="{FAEC1618-AA86-4454-A573-02705E432D13}" destId="{C03F761F-5710-4173-9BB3-73544B01481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FBECB1A-242F-4AC4-9943-92830CD13235}" type="doc">
      <dgm:prSet loTypeId="urn:microsoft.com/office/officeart/2005/8/layout/default" loCatId="list" qsTypeId="urn:microsoft.com/office/officeart/2005/8/quickstyle/3d4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8C0F5DBF-118C-46B5-BB3D-6BF6DB58FB30}">
      <dgm:prSet phldrT="[Текст]"/>
      <dgm:spPr/>
      <dgm:t>
        <a:bodyPr/>
        <a:lstStyle/>
        <a:p>
          <a:r>
            <a:rPr lang="ru-RU" dirty="0" err="1" smtClean="0">
              <a:solidFill>
                <a:schemeClr val="tx1"/>
              </a:solidFill>
            </a:rPr>
            <a:t>приоритизация</a:t>
          </a:r>
          <a:r>
            <a:rPr lang="ru-RU" dirty="0" smtClean="0">
              <a:solidFill>
                <a:schemeClr val="tx1"/>
              </a:solidFill>
            </a:rPr>
            <a:t> бюджетных расходов с учетом обеспечения достижения поставленных целей в рамках национальных проектов достигнутых в соответствии с Указами Президента Российской Федерации от 07.05.2018 № 204 «О национальных целях и стратегических задачах развития Российской Федерации на период до 2024 года» и от 21.07.2020 № 474 «О национальных целях развития Российской Федерации на период до 2030 года»</a:t>
          </a:r>
          <a:endParaRPr lang="ru-RU" dirty="0">
            <a:solidFill>
              <a:schemeClr val="tx1"/>
            </a:solidFill>
          </a:endParaRPr>
        </a:p>
      </dgm:t>
    </dgm:pt>
    <dgm:pt modelId="{62458997-421D-480D-8B18-FDA826A86CD9}" type="parTrans" cxnId="{73153AF3-AC95-4C6E-8AAE-E0514581A688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D011673C-01D5-40FF-892F-ECC7134B5BE6}" type="sibTrans" cxnId="{73153AF3-AC95-4C6E-8AAE-E0514581A688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314941BC-DD8C-4C8F-8FFB-823212D924CA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совершенствование инструментов программно-целевого планирования и управления с учетом приоритетов социально-экономического развития и реальных финансовых возможностей бюджета </a:t>
          </a:r>
          <a:r>
            <a:rPr lang="ru-RU" dirty="0" err="1" smtClean="0">
              <a:solidFill>
                <a:schemeClr val="tx1"/>
              </a:solidFill>
            </a:rPr>
            <a:t>Ольгинского</a:t>
          </a:r>
          <a:r>
            <a:rPr lang="ru-RU" dirty="0" smtClean="0">
              <a:solidFill>
                <a:schemeClr val="tx1"/>
              </a:solidFill>
            </a:rPr>
            <a:t> муниципального района, развития механизма проектного управления, дальнейшего совершенствования системы оценки эффективности реализации муниципальных программ</a:t>
          </a:r>
          <a:endParaRPr lang="ru-RU" dirty="0">
            <a:solidFill>
              <a:schemeClr val="tx1"/>
            </a:solidFill>
          </a:endParaRPr>
        </a:p>
      </dgm:t>
    </dgm:pt>
    <dgm:pt modelId="{8D3D33F6-D930-4DD4-AAED-0A4248B3E672}" type="parTrans" cxnId="{D83B2C10-69C9-4F5A-9769-643205E8C05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D0D298CC-9DBE-49FC-AE70-6B3799FD8A2B}" type="sibTrans" cxnId="{D83B2C10-69C9-4F5A-9769-643205E8C05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C5A8FAB1-61A6-4A1C-B8DE-570D2ED1A330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Arial" pitchFamily="34" charset="0"/>
            </a:rPr>
            <a:t>повышение эффективности бюджетных расходов, формирование бюджетных параметров исходя из необходимости безусловного исполнения действующих расходных обязательств, в том числе с учетом их оптимизации и эффективности исполнения</a:t>
          </a:r>
          <a:endParaRPr lang="ru-RU" dirty="0">
            <a:solidFill>
              <a:schemeClr val="tx1"/>
            </a:solidFill>
          </a:endParaRPr>
        </a:p>
      </dgm:t>
    </dgm:pt>
    <dgm:pt modelId="{36A18211-F7CC-49BC-A848-ADDD1F6FF7B8}" type="parTrans" cxnId="{DFF81ACA-D84E-46D7-A2B1-316A8935E680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5520A08-0511-4748-B95D-AA9684DB31AD}" type="sibTrans" cxnId="{DFF81ACA-D84E-46D7-A2B1-316A8935E680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C3E739E-63E1-4DCA-AE23-B16AC10D81A6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Arial" pitchFamily="34" charset="0"/>
            </a:rPr>
            <a:t>в сфере социальной политики будет обеспечено предоставление мер социальной поддержки граждан в полном объеме с учетом скорректированной численности получателей</a:t>
          </a:r>
          <a:endParaRPr lang="ru-RU" dirty="0">
            <a:solidFill>
              <a:schemeClr val="tx1"/>
            </a:solidFill>
          </a:endParaRPr>
        </a:p>
      </dgm:t>
    </dgm:pt>
    <dgm:pt modelId="{5969EC19-DDF3-42BE-B75E-1B5D4DD3DAC4}" type="parTrans" cxnId="{8712420D-100D-4B27-9A52-4CAC1C3B56F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245E7512-F6DC-4644-AFA8-0F7C803A9898}" type="sibTrans" cxnId="{8712420D-100D-4B27-9A52-4CAC1C3B56F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34DAFBA-47A2-43F2-8552-BC53BAA14680}">
      <dgm:prSet phldrT="[Текст]"/>
      <dgm:spPr/>
      <dgm:t>
        <a:bodyPr/>
        <a:lstStyle/>
        <a:p>
          <a:r>
            <a: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повышение прозрачности и открытости бюджета и бюджетного процесса для понимания гражданами реализуемой в </a:t>
          </a:r>
          <a:r>
            <a:rPr kumimoji="0" lang="ru-RU" b="0" i="0" u="none" strike="noStrike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Ольгинском</a:t>
          </a:r>
          <a:r>
            <a: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 муниципальном районе бюджетной и налоговой политики</a:t>
          </a:r>
          <a:endParaRPr lang="ru-RU" dirty="0">
            <a:solidFill>
              <a:schemeClr val="tx1"/>
            </a:solidFill>
          </a:endParaRPr>
        </a:p>
      </dgm:t>
    </dgm:pt>
    <dgm:pt modelId="{C1326C93-8E76-45FA-B593-35C940D8C6EB}" type="parTrans" cxnId="{BF062FE7-FF97-4727-AC48-12345E5F5CEC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4E636B6E-74D7-4CA7-9EF7-C8D92CF44756}" type="sibTrans" cxnId="{BF062FE7-FF97-4727-AC48-12345E5F5CEC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D35A87E4-247B-427B-87B7-A3C77C768F07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Arial" pitchFamily="34" charset="0"/>
            </a:rPr>
            <a:t>Совершенствование политики межбюджетных отношений;</a:t>
          </a:r>
          <a:endParaRPr lang="ru-RU" dirty="0" smtClean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80C77177-7AD6-4EFC-A834-CA94C3214229}" type="parTrans" cxnId="{116CAB78-A8D5-4662-B3AA-BDD72DED9066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C82F9DB9-2FEF-4938-872B-DB9DE4D9666F}" type="sibTrans" cxnId="{116CAB78-A8D5-4662-B3AA-BDD72DED9066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35159E35-69D9-4409-AC36-C9A30AA432C4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Arial" pitchFamily="34" charset="0"/>
            </a:rPr>
            <a:t>развитие инвестиционного климата района</a:t>
          </a:r>
          <a:endParaRPr lang="ru-RU" dirty="0">
            <a:solidFill>
              <a:schemeClr val="tx1"/>
            </a:solidFill>
          </a:endParaRPr>
        </a:p>
      </dgm:t>
    </dgm:pt>
    <dgm:pt modelId="{762D56FC-F4B5-46A7-B182-97DBF2EEEF6F}" type="parTrans" cxnId="{B617861D-AFE4-4035-B1C0-D8824F43AC50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78124019-C768-44A5-BE63-E35E1AD35FE6}" type="sibTrans" cxnId="{B617861D-AFE4-4035-B1C0-D8824F43AC50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379A02FE-79D7-4B69-9F24-15280AE8C7B0}" type="pres">
      <dgm:prSet presAssocID="{CFBECB1A-242F-4AC4-9943-92830CD1323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54C9A2E-14FB-4C1B-880F-A99091969D52}" type="pres">
      <dgm:prSet presAssocID="{8C0F5DBF-118C-46B5-BB3D-6BF6DB58FB30}" presName="node" presStyleLbl="node1" presStyleIdx="0" presStyleCnt="7" custScaleY="1366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E0C856-71E3-4F70-8B67-97DDD7066BE1}" type="pres">
      <dgm:prSet presAssocID="{D011673C-01D5-40FF-892F-ECC7134B5BE6}" presName="sibTrans" presStyleCnt="0"/>
      <dgm:spPr/>
    </dgm:pt>
    <dgm:pt modelId="{27BE4602-82B6-408D-89A5-A9F9611631DD}" type="pres">
      <dgm:prSet presAssocID="{314941BC-DD8C-4C8F-8FFB-823212D924CA}" presName="node" presStyleLbl="node1" presStyleIdx="1" presStyleCnt="7" custScaleY="1366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8CF52A-B393-4FF0-80D0-2DFDF447B147}" type="pres">
      <dgm:prSet presAssocID="{D0D298CC-9DBE-49FC-AE70-6B3799FD8A2B}" presName="sibTrans" presStyleCnt="0"/>
      <dgm:spPr/>
    </dgm:pt>
    <dgm:pt modelId="{6763DE6B-4316-42D5-822A-79D5B349BA8C}" type="pres">
      <dgm:prSet presAssocID="{C5A8FAB1-61A6-4A1C-B8DE-570D2ED1A330}" presName="node" presStyleLbl="node1" presStyleIdx="2" presStyleCnt="7" custScaleY="1366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E99C54-E618-40C2-B012-22E27A9E4A3D}" type="pres">
      <dgm:prSet presAssocID="{15520A08-0511-4748-B95D-AA9684DB31AD}" presName="sibTrans" presStyleCnt="0"/>
      <dgm:spPr/>
    </dgm:pt>
    <dgm:pt modelId="{21E8AA1C-C59B-4A0E-99C0-881678CCA7C1}" type="pres">
      <dgm:prSet presAssocID="{BC3E739E-63E1-4DCA-AE23-B16AC10D81A6}" presName="node" presStyleLbl="node1" presStyleIdx="3" presStyleCnt="7" custScaleX="104055" custScaleY="73745" custLinFactNeighborX="-4626" custLinFactNeighborY="-120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2B9C9F-BAFC-4FC1-9EA1-D693CF7BB3A5}" type="pres">
      <dgm:prSet presAssocID="{245E7512-F6DC-4644-AFA8-0F7C803A9898}" presName="sibTrans" presStyleCnt="0"/>
      <dgm:spPr/>
    </dgm:pt>
    <dgm:pt modelId="{9141DBB0-3EF4-4682-8B09-CF10F8DCC5D0}" type="pres">
      <dgm:prSet presAssocID="{634DAFBA-47A2-43F2-8552-BC53BAA14680}" presName="node" presStyleLbl="node1" presStyleIdx="4" presStyleCnt="7" custScaleX="106026" custScaleY="73787" custLinFactNeighborX="9319" custLinFactNeighborY="-119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481CDA-DD01-4E58-AB3A-139A7B9DBCC2}" type="pres">
      <dgm:prSet presAssocID="{4E636B6E-74D7-4CA7-9EF7-C8D92CF44756}" presName="sibTrans" presStyleCnt="0"/>
      <dgm:spPr/>
    </dgm:pt>
    <dgm:pt modelId="{DBC22962-BDBA-4208-AD1C-9C064EEE3C8F}" type="pres">
      <dgm:prSet presAssocID="{D35A87E4-247B-427B-87B7-A3C77C768F07}" presName="node" presStyleLbl="node1" presStyleIdx="5" presStyleCnt="7" custScaleX="102667" custScaleY="43327" custLinFactNeighborX="1005" custLinFactNeighborY="-180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B9B7B9-CE14-4EF7-855B-730CF53637D5}" type="pres">
      <dgm:prSet presAssocID="{C82F9DB9-2FEF-4938-872B-DB9DE4D9666F}" presName="sibTrans" presStyleCnt="0"/>
      <dgm:spPr/>
    </dgm:pt>
    <dgm:pt modelId="{F8477F38-BC21-4F3F-96B4-E87FA6497D63}" type="pres">
      <dgm:prSet presAssocID="{35159E35-69D9-4409-AC36-C9A30AA432C4}" presName="node" presStyleLbl="node1" presStyleIdx="6" presStyleCnt="7" custScaleX="102677" custScaleY="43255" custLinFactNeighborX="338" custLinFactNeighborY="-180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FF81ACA-D84E-46D7-A2B1-316A8935E680}" srcId="{CFBECB1A-242F-4AC4-9943-92830CD13235}" destId="{C5A8FAB1-61A6-4A1C-B8DE-570D2ED1A330}" srcOrd="2" destOrd="0" parTransId="{36A18211-F7CC-49BC-A848-ADDD1F6FF7B8}" sibTransId="{15520A08-0511-4748-B95D-AA9684DB31AD}"/>
    <dgm:cxn modelId="{9D2D8ECB-1BF3-496C-8C89-4D20D6E21791}" type="presOf" srcId="{314941BC-DD8C-4C8F-8FFB-823212D924CA}" destId="{27BE4602-82B6-408D-89A5-A9F9611631DD}" srcOrd="0" destOrd="0" presId="urn:microsoft.com/office/officeart/2005/8/layout/default"/>
    <dgm:cxn modelId="{BF062FE7-FF97-4727-AC48-12345E5F5CEC}" srcId="{CFBECB1A-242F-4AC4-9943-92830CD13235}" destId="{634DAFBA-47A2-43F2-8552-BC53BAA14680}" srcOrd="4" destOrd="0" parTransId="{C1326C93-8E76-45FA-B593-35C940D8C6EB}" sibTransId="{4E636B6E-74D7-4CA7-9EF7-C8D92CF44756}"/>
    <dgm:cxn modelId="{3486DA71-17F9-49DF-A8E5-CA5CF3A609CC}" type="presOf" srcId="{D35A87E4-247B-427B-87B7-A3C77C768F07}" destId="{DBC22962-BDBA-4208-AD1C-9C064EEE3C8F}" srcOrd="0" destOrd="0" presId="urn:microsoft.com/office/officeart/2005/8/layout/default"/>
    <dgm:cxn modelId="{DE49B666-F0EB-4814-BC1B-2A292FF0BA4C}" type="presOf" srcId="{BC3E739E-63E1-4DCA-AE23-B16AC10D81A6}" destId="{21E8AA1C-C59B-4A0E-99C0-881678CCA7C1}" srcOrd="0" destOrd="0" presId="urn:microsoft.com/office/officeart/2005/8/layout/default"/>
    <dgm:cxn modelId="{90D89B63-8AC4-493E-9DEF-A8B744C03FC8}" type="presOf" srcId="{C5A8FAB1-61A6-4A1C-B8DE-570D2ED1A330}" destId="{6763DE6B-4316-42D5-822A-79D5B349BA8C}" srcOrd="0" destOrd="0" presId="urn:microsoft.com/office/officeart/2005/8/layout/default"/>
    <dgm:cxn modelId="{73153AF3-AC95-4C6E-8AAE-E0514581A688}" srcId="{CFBECB1A-242F-4AC4-9943-92830CD13235}" destId="{8C0F5DBF-118C-46B5-BB3D-6BF6DB58FB30}" srcOrd="0" destOrd="0" parTransId="{62458997-421D-480D-8B18-FDA826A86CD9}" sibTransId="{D011673C-01D5-40FF-892F-ECC7134B5BE6}"/>
    <dgm:cxn modelId="{D83B2C10-69C9-4F5A-9769-643205E8C05F}" srcId="{CFBECB1A-242F-4AC4-9943-92830CD13235}" destId="{314941BC-DD8C-4C8F-8FFB-823212D924CA}" srcOrd="1" destOrd="0" parTransId="{8D3D33F6-D930-4DD4-AAED-0A4248B3E672}" sibTransId="{D0D298CC-9DBE-49FC-AE70-6B3799FD8A2B}"/>
    <dgm:cxn modelId="{642A45EF-EDDC-4C45-B711-7E0E6B4CAD95}" type="presOf" srcId="{35159E35-69D9-4409-AC36-C9A30AA432C4}" destId="{F8477F38-BC21-4F3F-96B4-E87FA6497D63}" srcOrd="0" destOrd="0" presId="urn:microsoft.com/office/officeart/2005/8/layout/default"/>
    <dgm:cxn modelId="{45FAEEBB-5E1E-41D0-92D7-C8C6FD9708DD}" type="presOf" srcId="{CFBECB1A-242F-4AC4-9943-92830CD13235}" destId="{379A02FE-79D7-4B69-9F24-15280AE8C7B0}" srcOrd="0" destOrd="0" presId="urn:microsoft.com/office/officeart/2005/8/layout/default"/>
    <dgm:cxn modelId="{B617861D-AFE4-4035-B1C0-D8824F43AC50}" srcId="{CFBECB1A-242F-4AC4-9943-92830CD13235}" destId="{35159E35-69D9-4409-AC36-C9A30AA432C4}" srcOrd="6" destOrd="0" parTransId="{762D56FC-F4B5-46A7-B182-97DBF2EEEF6F}" sibTransId="{78124019-C768-44A5-BE63-E35E1AD35FE6}"/>
    <dgm:cxn modelId="{116CAB78-A8D5-4662-B3AA-BDD72DED9066}" srcId="{CFBECB1A-242F-4AC4-9943-92830CD13235}" destId="{D35A87E4-247B-427B-87B7-A3C77C768F07}" srcOrd="5" destOrd="0" parTransId="{80C77177-7AD6-4EFC-A834-CA94C3214229}" sibTransId="{C82F9DB9-2FEF-4938-872B-DB9DE4D9666F}"/>
    <dgm:cxn modelId="{BD6CAC25-1E4B-4832-8776-C6F805D898C1}" type="presOf" srcId="{634DAFBA-47A2-43F2-8552-BC53BAA14680}" destId="{9141DBB0-3EF4-4682-8B09-CF10F8DCC5D0}" srcOrd="0" destOrd="0" presId="urn:microsoft.com/office/officeart/2005/8/layout/default"/>
    <dgm:cxn modelId="{8712420D-100D-4B27-9A52-4CAC1C3B56FB}" srcId="{CFBECB1A-242F-4AC4-9943-92830CD13235}" destId="{BC3E739E-63E1-4DCA-AE23-B16AC10D81A6}" srcOrd="3" destOrd="0" parTransId="{5969EC19-DDF3-42BE-B75E-1B5D4DD3DAC4}" sibTransId="{245E7512-F6DC-4644-AFA8-0F7C803A9898}"/>
    <dgm:cxn modelId="{E3490D00-6206-4087-8ED8-FC95C5E1275D}" type="presOf" srcId="{8C0F5DBF-118C-46B5-BB3D-6BF6DB58FB30}" destId="{654C9A2E-14FB-4C1B-880F-A99091969D52}" srcOrd="0" destOrd="0" presId="urn:microsoft.com/office/officeart/2005/8/layout/default"/>
    <dgm:cxn modelId="{AE4398BD-5632-43CC-9811-3E72FCE4EF36}" type="presParOf" srcId="{379A02FE-79D7-4B69-9F24-15280AE8C7B0}" destId="{654C9A2E-14FB-4C1B-880F-A99091969D52}" srcOrd="0" destOrd="0" presId="urn:microsoft.com/office/officeart/2005/8/layout/default"/>
    <dgm:cxn modelId="{A81BCDB5-F922-4025-A24A-EB5DBFB0F6DE}" type="presParOf" srcId="{379A02FE-79D7-4B69-9F24-15280AE8C7B0}" destId="{B7E0C856-71E3-4F70-8B67-97DDD7066BE1}" srcOrd="1" destOrd="0" presId="urn:microsoft.com/office/officeart/2005/8/layout/default"/>
    <dgm:cxn modelId="{F22D7978-009B-4022-9A26-B2DF020E0AF3}" type="presParOf" srcId="{379A02FE-79D7-4B69-9F24-15280AE8C7B0}" destId="{27BE4602-82B6-408D-89A5-A9F9611631DD}" srcOrd="2" destOrd="0" presId="urn:microsoft.com/office/officeart/2005/8/layout/default"/>
    <dgm:cxn modelId="{E663E0D5-B9E5-4C6A-A1CE-547B24F3D25C}" type="presParOf" srcId="{379A02FE-79D7-4B69-9F24-15280AE8C7B0}" destId="{CD8CF52A-B393-4FF0-80D0-2DFDF447B147}" srcOrd="3" destOrd="0" presId="urn:microsoft.com/office/officeart/2005/8/layout/default"/>
    <dgm:cxn modelId="{35FA85BB-6060-4BE0-98AC-D6F63EF6A87A}" type="presParOf" srcId="{379A02FE-79D7-4B69-9F24-15280AE8C7B0}" destId="{6763DE6B-4316-42D5-822A-79D5B349BA8C}" srcOrd="4" destOrd="0" presId="urn:microsoft.com/office/officeart/2005/8/layout/default"/>
    <dgm:cxn modelId="{97C7EEF5-0813-42C6-9F43-005A4531EFE6}" type="presParOf" srcId="{379A02FE-79D7-4B69-9F24-15280AE8C7B0}" destId="{EBE99C54-E618-40C2-B012-22E27A9E4A3D}" srcOrd="5" destOrd="0" presId="urn:microsoft.com/office/officeart/2005/8/layout/default"/>
    <dgm:cxn modelId="{F27C4BEB-D500-41A7-8A6D-DF4B6CF430B4}" type="presParOf" srcId="{379A02FE-79D7-4B69-9F24-15280AE8C7B0}" destId="{21E8AA1C-C59B-4A0E-99C0-881678CCA7C1}" srcOrd="6" destOrd="0" presId="urn:microsoft.com/office/officeart/2005/8/layout/default"/>
    <dgm:cxn modelId="{C9369761-9AD2-436B-B370-33311D87B691}" type="presParOf" srcId="{379A02FE-79D7-4B69-9F24-15280AE8C7B0}" destId="{EC2B9C9F-BAFC-4FC1-9EA1-D693CF7BB3A5}" srcOrd="7" destOrd="0" presId="urn:microsoft.com/office/officeart/2005/8/layout/default"/>
    <dgm:cxn modelId="{29AA98A0-4175-4EFC-BE8C-82700F42984B}" type="presParOf" srcId="{379A02FE-79D7-4B69-9F24-15280AE8C7B0}" destId="{9141DBB0-3EF4-4682-8B09-CF10F8DCC5D0}" srcOrd="8" destOrd="0" presId="urn:microsoft.com/office/officeart/2005/8/layout/default"/>
    <dgm:cxn modelId="{21A7B655-9B4E-4AF4-A096-6C4BB3794888}" type="presParOf" srcId="{379A02FE-79D7-4B69-9F24-15280AE8C7B0}" destId="{AA481CDA-DD01-4E58-AB3A-139A7B9DBCC2}" srcOrd="9" destOrd="0" presId="urn:microsoft.com/office/officeart/2005/8/layout/default"/>
    <dgm:cxn modelId="{FD6C3030-A659-4609-A3F9-635BFFC16593}" type="presParOf" srcId="{379A02FE-79D7-4B69-9F24-15280AE8C7B0}" destId="{DBC22962-BDBA-4208-AD1C-9C064EEE3C8F}" srcOrd="10" destOrd="0" presId="urn:microsoft.com/office/officeart/2005/8/layout/default"/>
    <dgm:cxn modelId="{E9508A49-EFBD-4C5E-AFAC-96EAF1B1A31C}" type="presParOf" srcId="{379A02FE-79D7-4B69-9F24-15280AE8C7B0}" destId="{53B9B7B9-CE14-4EF7-855B-730CF53637D5}" srcOrd="11" destOrd="0" presId="urn:microsoft.com/office/officeart/2005/8/layout/default"/>
    <dgm:cxn modelId="{A54ACD28-86ED-4FA3-931A-AF342398529C}" type="presParOf" srcId="{379A02FE-79D7-4B69-9F24-15280AE8C7B0}" destId="{F8477F38-BC21-4F3F-96B4-E87FA6497D63}" srcOrd="12" destOrd="0" presId="urn:microsoft.com/office/officeart/2005/8/layout/default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FBECB1A-242F-4AC4-9943-92830CD13235}" type="doc">
      <dgm:prSet loTypeId="urn:microsoft.com/office/officeart/2005/8/layout/default" loCatId="list" qsTypeId="urn:microsoft.com/office/officeart/2005/8/quickstyle/3d4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8C0F5DBF-118C-46B5-BB3D-6BF6DB58FB30}">
      <dgm:prSet phldrT="[Текст]" custT="1"/>
      <dgm:spPr/>
      <dgm:t>
        <a:bodyPr/>
        <a:lstStyle/>
        <a:p>
          <a:r>
            <a:rPr lang="ru-RU" sz="1400" dirty="0" smtClean="0">
              <a:solidFill>
                <a:sysClr val="windowText" lastClr="000000"/>
              </a:solidFill>
            </a:rPr>
            <a:t>строгое соблюдение бюджетов поселений в соответствии со статьями Бюджетного кодекса</a:t>
          </a:r>
          <a:endParaRPr lang="ru-RU" sz="1400" dirty="0">
            <a:solidFill>
              <a:sysClr val="windowText" lastClr="000000"/>
            </a:solidFill>
          </a:endParaRPr>
        </a:p>
      </dgm:t>
    </dgm:pt>
    <dgm:pt modelId="{62458997-421D-480D-8B18-FDA826A86CD9}" type="parTrans" cxnId="{73153AF3-AC95-4C6E-8AAE-E0514581A688}">
      <dgm:prSet/>
      <dgm:spPr/>
      <dgm:t>
        <a:bodyPr/>
        <a:lstStyle/>
        <a:p>
          <a:endParaRPr lang="ru-RU" sz="1400">
            <a:solidFill>
              <a:sysClr val="windowText" lastClr="000000"/>
            </a:solidFill>
          </a:endParaRPr>
        </a:p>
      </dgm:t>
    </dgm:pt>
    <dgm:pt modelId="{D011673C-01D5-40FF-892F-ECC7134B5BE6}" type="sibTrans" cxnId="{73153AF3-AC95-4C6E-8AAE-E0514581A688}">
      <dgm:prSet/>
      <dgm:spPr/>
      <dgm:t>
        <a:bodyPr/>
        <a:lstStyle/>
        <a:p>
          <a:endParaRPr lang="ru-RU" sz="1400">
            <a:solidFill>
              <a:sysClr val="windowText" lastClr="000000"/>
            </a:solidFill>
          </a:endParaRPr>
        </a:p>
      </dgm:t>
    </dgm:pt>
    <dgm:pt modelId="{314941BC-DD8C-4C8F-8FFB-823212D924CA}">
      <dgm:prSet phldrT="[Текст]" custT="1"/>
      <dgm:spPr/>
      <dgm:t>
        <a:bodyPr/>
        <a:lstStyle/>
        <a:p>
          <a:r>
            <a:rPr lang="ru-RU" sz="1400" dirty="0" smtClean="0">
              <a:solidFill>
                <a:sysClr val="windowText" lastClr="000000"/>
              </a:solidFill>
            </a:rPr>
            <a:t>закрепление положительных результатов, достигнутых в рамка повышения эффективности предоставления межбюджетных трансфертов</a:t>
          </a:r>
          <a:endParaRPr lang="ru-RU" sz="1400" dirty="0">
            <a:solidFill>
              <a:sysClr val="windowText" lastClr="000000"/>
            </a:solidFill>
          </a:endParaRPr>
        </a:p>
      </dgm:t>
    </dgm:pt>
    <dgm:pt modelId="{8D3D33F6-D930-4DD4-AAED-0A4248B3E672}" type="parTrans" cxnId="{D83B2C10-69C9-4F5A-9769-643205E8C05F}">
      <dgm:prSet/>
      <dgm:spPr/>
      <dgm:t>
        <a:bodyPr/>
        <a:lstStyle/>
        <a:p>
          <a:endParaRPr lang="ru-RU" sz="1400">
            <a:solidFill>
              <a:sysClr val="windowText" lastClr="000000"/>
            </a:solidFill>
          </a:endParaRPr>
        </a:p>
      </dgm:t>
    </dgm:pt>
    <dgm:pt modelId="{D0D298CC-9DBE-49FC-AE70-6B3799FD8A2B}" type="sibTrans" cxnId="{D83B2C10-69C9-4F5A-9769-643205E8C05F}">
      <dgm:prSet/>
      <dgm:spPr/>
      <dgm:t>
        <a:bodyPr/>
        <a:lstStyle/>
        <a:p>
          <a:endParaRPr lang="ru-RU" sz="1400">
            <a:solidFill>
              <a:sysClr val="windowText" lastClr="000000"/>
            </a:solidFill>
          </a:endParaRPr>
        </a:p>
      </dgm:t>
    </dgm:pt>
    <dgm:pt modelId="{C5A8FAB1-61A6-4A1C-B8DE-570D2ED1A330}">
      <dgm:prSet phldrT="[Текст]" custT="1"/>
      <dgm:spPr/>
      <dgm:t>
        <a:bodyPr/>
        <a:lstStyle/>
        <a:p>
          <a:r>
            <a:rPr lang="ru-RU" sz="1400" smtClean="0">
              <a:solidFill>
                <a:sysClr val="windowText" lastClr="000000"/>
              </a:solidFill>
            </a:rPr>
            <a:t>работа над снижением (ликвидацией) и недопущением просроченной кредиторской задолженности на поселениях</a:t>
          </a:r>
          <a:endParaRPr lang="ru-RU" sz="1400" dirty="0">
            <a:solidFill>
              <a:sysClr val="windowText" lastClr="000000"/>
            </a:solidFill>
          </a:endParaRPr>
        </a:p>
      </dgm:t>
    </dgm:pt>
    <dgm:pt modelId="{36A18211-F7CC-49BC-A848-ADDD1F6FF7B8}" type="parTrans" cxnId="{DFF81ACA-D84E-46D7-A2B1-316A8935E680}">
      <dgm:prSet/>
      <dgm:spPr/>
      <dgm:t>
        <a:bodyPr/>
        <a:lstStyle/>
        <a:p>
          <a:endParaRPr lang="ru-RU" sz="1400">
            <a:solidFill>
              <a:sysClr val="windowText" lastClr="000000"/>
            </a:solidFill>
          </a:endParaRPr>
        </a:p>
      </dgm:t>
    </dgm:pt>
    <dgm:pt modelId="{15520A08-0511-4748-B95D-AA9684DB31AD}" type="sibTrans" cxnId="{DFF81ACA-D84E-46D7-A2B1-316A8935E680}">
      <dgm:prSet/>
      <dgm:spPr/>
      <dgm:t>
        <a:bodyPr/>
        <a:lstStyle/>
        <a:p>
          <a:endParaRPr lang="ru-RU" sz="1400">
            <a:solidFill>
              <a:sysClr val="windowText" lastClr="000000"/>
            </a:solidFill>
          </a:endParaRPr>
        </a:p>
      </dgm:t>
    </dgm:pt>
    <dgm:pt modelId="{BC3E739E-63E1-4DCA-AE23-B16AC10D81A6}">
      <dgm:prSet phldrT="[Текст]" custT="1"/>
      <dgm:spPr/>
      <dgm:t>
        <a:bodyPr/>
        <a:lstStyle/>
        <a:p>
          <a:r>
            <a:rPr lang="ru-RU" sz="1400" smtClean="0">
              <a:solidFill>
                <a:sysClr val="windowText" lastClr="000000"/>
              </a:solidFill>
            </a:rPr>
            <a:t>повышение финансовой дисциплины муниципальных учреждений района</a:t>
          </a:r>
          <a:endParaRPr lang="ru-RU" sz="1400" dirty="0">
            <a:solidFill>
              <a:sysClr val="windowText" lastClr="000000"/>
            </a:solidFill>
          </a:endParaRPr>
        </a:p>
      </dgm:t>
    </dgm:pt>
    <dgm:pt modelId="{5969EC19-DDF3-42BE-B75E-1B5D4DD3DAC4}" type="parTrans" cxnId="{8712420D-100D-4B27-9A52-4CAC1C3B56FB}">
      <dgm:prSet/>
      <dgm:spPr/>
      <dgm:t>
        <a:bodyPr/>
        <a:lstStyle/>
        <a:p>
          <a:endParaRPr lang="ru-RU" sz="1400">
            <a:solidFill>
              <a:sysClr val="windowText" lastClr="000000"/>
            </a:solidFill>
          </a:endParaRPr>
        </a:p>
      </dgm:t>
    </dgm:pt>
    <dgm:pt modelId="{245E7512-F6DC-4644-AFA8-0F7C803A9898}" type="sibTrans" cxnId="{8712420D-100D-4B27-9A52-4CAC1C3B56FB}">
      <dgm:prSet/>
      <dgm:spPr/>
      <dgm:t>
        <a:bodyPr/>
        <a:lstStyle/>
        <a:p>
          <a:endParaRPr lang="ru-RU" sz="1400">
            <a:solidFill>
              <a:sysClr val="windowText" lastClr="000000"/>
            </a:solidFill>
          </a:endParaRPr>
        </a:p>
      </dgm:t>
    </dgm:pt>
    <dgm:pt modelId="{379A02FE-79D7-4B69-9F24-15280AE8C7B0}" type="pres">
      <dgm:prSet presAssocID="{CFBECB1A-242F-4AC4-9943-92830CD1323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54C9A2E-14FB-4C1B-880F-A99091969D52}" type="pres">
      <dgm:prSet presAssocID="{8C0F5DBF-118C-46B5-BB3D-6BF6DB58FB30}" presName="node" presStyleLbl="node1" presStyleIdx="0" presStyleCnt="4" custScaleY="1366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E0C856-71E3-4F70-8B67-97DDD7066BE1}" type="pres">
      <dgm:prSet presAssocID="{D011673C-01D5-40FF-892F-ECC7134B5BE6}" presName="sibTrans" presStyleCnt="0"/>
      <dgm:spPr/>
      <dgm:t>
        <a:bodyPr/>
        <a:lstStyle/>
        <a:p>
          <a:endParaRPr lang="ru-RU"/>
        </a:p>
      </dgm:t>
    </dgm:pt>
    <dgm:pt modelId="{27BE4602-82B6-408D-89A5-A9F9611631DD}" type="pres">
      <dgm:prSet presAssocID="{314941BC-DD8C-4C8F-8FFB-823212D924CA}" presName="node" presStyleLbl="node1" presStyleIdx="1" presStyleCnt="4" custScaleY="1366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8CF52A-B393-4FF0-80D0-2DFDF447B147}" type="pres">
      <dgm:prSet presAssocID="{D0D298CC-9DBE-49FC-AE70-6B3799FD8A2B}" presName="sibTrans" presStyleCnt="0"/>
      <dgm:spPr/>
      <dgm:t>
        <a:bodyPr/>
        <a:lstStyle/>
        <a:p>
          <a:endParaRPr lang="ru-RU"/>
        </a:p>
      </dgm:t>
    </dgm:pt>
    <dgm:pt modelId="{6763DE6B-4316-42D5-822A-79D5B349BA8C}" type="pres">
      <dgm:prSet presAssocID="{C5A8FAB1-61A6-4A1C-B8DE-570D2ED1A330}" presName="node" presStyleLbl="node1" presStyleIdx="2" presStyleCnt="4" custScaleY="1366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E99C54-E618-40C2-B012-22E27A9E4A3D}" type="pres">
      <dgm:prSet presAssocID="{15520A08-0511-4748-B95D-AA9684DB31AD}" presName="sibTrans" presStyleCnt="0"/>
      <dgm:spPr/>
      <dgm:t>
        <a:bodyPr/>
        <a:lstStyle/>
        <a:p>
          <a:endParaRPr lang="ru-RU"/>
        </a:p>
      </dgm:t>
    </dgm:pt>
    <dgm:pt modelId="{21E8AA1C-C59B-4A0E-99C0-881678CCA7C1}" type="pres">
      <dgm:prSet presAssocID="{BC3E739E-63E1-4DCA-AE23-B16AC10D81A6}" presName="node" presStyleLbl="node1" presStyleIdx="3" presStyleCnt="4" custScaleX="100533" custScaleY="135857" custLinFactNeighborX="86" custLinFactNeighborY="9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FF81ACA-D84E-46D7-A2B1-316A8935E680}" srcId="{CFBECB1A-242F-4AC4-9943-92830CD13235}" destId="{C5A8FAB1-61A6-4A1C-B8DE-570D2ED1A330}" srcOrd="2" destOrd="0" parTransId="{36A18211-F7CC-49BC-A848-ADDD1F6FF7B8}" sibTransId="{15520A08-0511-4748-B95D-AA9684DB31AD}"/>
    <dgm:cxn modelId="{23BFCEFF-2088-44A2-9307-CA2AEE37810B}" type="presOf" srcId="{314941BC-DD8C-4C8F-8FFB-823212D924CA}" destId="{27BE4602-82B6-408D-89A5-A9F9611631DD}" srcOrd="0" destOrd="0" presId="urn:microsoft.com/office/officeart/2005/8/layout/default"/>
    <dgm:cxn modelId="{9E2A766B-6BB7-4513-9CB9-A42409BE8E83}" type="presOf" srcId="{BC3E739E-63E1-4DCA-AE23-B16AC10D81A6}" destId="{21E8AA1C-C59B-4A0E-99C0-881678CCA7C1}" srcOrd="0" destOrd="0" presId="urn:microsoft.com/office/officeart/2005/8/layout/default"/>
    <dgm:cxn modelId="{8712420D-100D-4B27-9A52-4CAC1C3B56FB}" srcId="{CFBECB1A-242F-4AC4-9943-92830CD13235}" destId="{BC3E739E-63E1-4DCA-AE23-B16AC10D81A6}" srcOrd="3" destOrd="0" parTransId="{5969EC19-DDF3-42BE-B75E-1B5D4DD3DAC4}" sibTransId="{245E7512-F6DC-4644-AFA8-0F7C803A9898}"/>
    <dgm:cxn modelId="{0C91D1F6-2919-4EB2-833F-C06CA97E6DB9}" type="presOf" srcId="{C5A8FAB1-61A6-4A1C-B8DE-570D2ED1A330}" destId="{6763DE6B-4316-42D5-822A-79D5B349BA8C}" srcOrd="0" destOrd="0" presId="urn:microsoft.com/office/officeart/2005/8/layout/default"/>
    <dgm:cxn modelId="{D83B2C10-69C9-4F5A-9769-643205E8C05F}" srcId="{CFBECB1A-242F-4AC4-9943-92830CD13235}" destId="{314941BC-DD8C-4C8F-8FFB-823212D924CA}" srcOrd="1" destOrd="0" parTransId="{8D3D33F6-D930-4DD4-AAED-0A4248B3E672}" sibTransId="{D0D298CC-9DBE-49FC-AE70-6B3799FD8A2B}"/>
    <dgm:cxn modelId="{73153AF3-AC95-4C6E-8AAE-E0514581A688}" srcId="{CFBECB1A-242F-4AC4-9943-92830CD13235}" destId="{8C0F5DBF-118C-46B5-BB3D-6BF6DB58FB30}" srcOrd="0" destOrd="0" parTransId="{62458997-421D-480D-8B18-FDA826A86CD9}" sibTransId="{D011673C-01D5-40FF-892F-ECC7134B5BE6}"/>
    <dgm:cxn modelId="{14D99D91-B597-4AA2-80E6-1FA9C1A63C88}" type="presOf" srcId="{8C0F5DBF-118C-46B5-BB3D-6BF6DB58FB30}" destId="{654C9A2E-14FB-4C1B-880F-A99091969D52}" srcOrd="0" destOrd="0" presId="urn:microsoft.com/office/officeart/2005/8/layout/default"/>
    <dgm:cxn modelId="{36772117-D721-4DB5-8A16-EC5291886942}" type="presOf" srcId="{CFBECB1A-242F-4AC4-9943-92830CD13235}" destId="{379A02FE-79D7-4B69-9F24-15280AE8C7B0}" srcOrd="0" destOrd="0" presId="urn:microsoft.com/office/officeart/2005/8/layout/default"/>
    <dgm:cxn modelId="{AF20E554-FB86-445F-A00E-944078DE5712}" type="presParOf" srcId="{379A02FE-79D7-4B69-9F24-15280AE8C7B0}" destId="{654C9A2E-14FB-4C1B-880F-A99091969D52}" srcOrd="0" destOrd="0" presId="urn:microsoft.com/office/officeart/2005/8/layout/default"/>
    <dgm:cxn modelId="{DBB6B7A1-CBBA-45AF-B187-D7B148C1F463}" type="presParOf" srcId="{379A02FE-79D7-4B69-9F24-15280AE8C7B0}" destId="{B7E0C856-71E3-4F70-8B67-97DDD7066BE1}" srcOrd="1" destOrd="0" presId="urn:microsoft.com/office/officeart/2005/8/layout/default"/>
    <dgm:cxn modelId="{9DD4191E-F76E-4AF0-BBFA-9517B820AAEA}" type="presParOf" srcId="{379A02FE-79D7-4B69-9F24-15280AE8C7B0}" destId="{27BE4602-82B6-408D-89A5-A9F9611631DD}" srcOrd="2" destOrd="0" presId="urn:microsoft.com/office/officeart/2005/8/layout/default"/>
    <dgm:cxn modelId="{E9D72655-47D4-4F82-9858-46A2C509D830}" type="presParOf" srcId="{379A02FE-79D7-4B69-9F24-15280AE8C7B0}" destId="{CD8CF52A-B393-4FF0-80D0-2DFDF447B147}" srcOrd="3" destOrd="0" presId="urn:microsoft.com/office/officeart/2005/8/layout/default"/>
    <dgm:cxn modelId="{D8ABEDFB-BAE4-4A1B-903A-21CE2F5E6426}" type="presParOf" srcId="{379A02FE-79D7-4B69-9F24-15280AE8C7B0}" destId="{6763DE6B-4316-42D5-822A-79D5B349BA8C}" srcOrd="4" destOrd="0" presId="urn:microsoft.com/office/officeart/2005/8/layout/default"/>
    <dgm:cxn modelId="{79472E54-3DB7-4702-8D00-9AC8F28CE0FF}" type="presParOf" srcId="{379A02FE-79D7-4B69-9F24-15280AE8C7B0}" destId="{EBE99C54-E618-40C2-B012-22E27A9E4A3D}" srcOrd="5" destOrd="0" presId="urn:microsoft.com/office/officeart/2005/8/layout/default"/>
    <dgm:cxn modelId="{C3A6D028-5D5A-4EEB-89C6-C370784DC32C}" type="presParOf" srcId="{379A02FE-79D7-4B69-9F24-15280AE8C7B0}" destId="{21E8AA1C-C59B-4A0E-99C0-881678CCA7C1}" srcOrd="6" destOrd="0" presId="urn:microsoft.com/office/officeart/2005/8/layout/default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413E722-A730-4B12-8773-3850847BFAD6}" type="doc">
      <dgm:prSet loTypeId="urn:microsoft.com/office/officeart/2005/8/layout/target3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FFFD187D-4385-41C3-BE75-61A0730FD3A5}">
      <dgm:prSet phldrT="[Текст]"/>
      <dgm:spPr/>
      <dgm:t>
        <a:bodyPr/>
        <a:lstStyle/>
        <a:p>
          <a:r>
            <a:rPr lang="ru-RU" dirty="0" smtClean="0"/>
            <a:t>продолжится работа по обеспечению контроля за своевременным и полным перечислением налогов, сборов и иных обязательных платежей в бюджеты бюджетной системы Российской Федерации</a:t>
          </a:r>
          <a:endParaRPr lang="ru-RU" dirty="0"/>
        </a:p>
      </dgm:t>
    </dgm:pt>
    <dgm:pt modelId="{7A37EABA-B654-4D07-83D2-CC0EB6463C9C}" type="parTrans" cxnId="{ACBF1B3A-92C4-4A88-810E-FFB089440F8E}">
      <dgm:prSet/>
      <dgm:spPr/>
      <dgm:t>
        <a:bodyPr/>
        <a:lstStyle/>
        <a:p>
          <a:endParaRPr lang="ru-RU"/>
        </a:p>
      </dgm:t>
    </dgm:pt>
    <dgm:pt modelId="{244C5077-0EB7-42C3-952E-DBD6C537CB74}" type="sibTrans" cxnId="{ACBF1B3A-92C4-4A88-810E-FFB089440F8E}">
      <dgm:prSet/>
      <dgm:spPr/>
      <dgm:t>
        <a:bodyPr/>
        <a:lstStyle/>
        <a:p>
          <a:endParaRPr lang="ru-RU"/>
        </a:p>
      </dgm:t>
    </dgm:pt>
    <dgm:pt modelId="{7956D07B-E067-468D-B67F-6B646AC75596}">
      <dgm:prSet phldrT="[Текст]"/>
      <dgm:spPr/>
      <dgm:t>
        <a:bodyPr/>
        <a:lstStyle/>
        <a:p>
          <a:r>
            <a:rPr lang="ru-RU" dirty="0" smtClean="0"/>
            <a:t>остается актуальным повышение уровня ответственности главных администраторов доходов местного бюджета за качественное прогнозирование доходов бюджета </a:t>
          </a:r>
          <a:r>
            <a:rPr lang="ru-RU" dirty="0" err="1" smtClean="0"/>
            <a:t>Ольгинского</a:t>
          </a:r>
          <a:r>
            <a:rPr lang="ru-RU" dirty="0" smtClean="0"/>
            <a:t> муниципального района и выполнение в полном объеме утвержденных годовых назначений по доходам местного бюджета, активизация </a:t>
          </a:r>
          <a:r>
            <a:rPr lang="ru-RU" dirty="0" err="1" smtClean="0"/>
            <a:t>претензионно</a:t>
          </a:r>
          <a:r>
            <a:rPr lang="ru-RU" dirty="0" smtClean="0"/>
            <a:t>-исковой деятельности</a:t>
          </a:r>
          <a:endParaRPr lang="ru-RU" dirty="0"/>
        </a:p>
      </dgm:t>
    </dgm:pt>
    <dgm:pt modelId="{3B99F05D-A78D-4E7A-89A0-88A58A26A458}" type="parTrans" cxnId="{43C8541D-7F15-40B1-B215-59076AA8E7DD}">
      <dgm:prSet/>
      <dgm:spPr/>
      <dgm:t>
        <a:bodyPr/>
        <a:lstStyle/>
        <a:p>
          <a:endParaRPr lang="ru-RU"/>
        </a:p>
      </dgm:t>
    </dgm:pt>
    <dgm:pt modelId="{6A48F47D-3BC5-4AC1-AF15-5FE157FC4298}" type="sibTrans" cxnId="{43C8541D-7F15-40B1-B215-59076AA8E7DD}">
      <dgm:prSet/>
      <dgm:spPr/>
      <dgm:t>
        <a:bodyPr/>
        <a:lstStyle/>
        <a:p>
          <a:endParaRPr lang="ru-RU"/>
        </a:p>
      </dgm:t>
    </dgm:pt>
    <dgm:pt modelId="{69D4BA56-1855-4612-B9FA-085347D00A4B}">
      <dgm:prSet phldrT="[Текст]"/>
      <dgm:spPr/>
      <dgm:t>
        <a:bodyPr/>
        <a:lstStyle/>
        <a:p>
          <a:r>
            <a:rPr lang="ru-RU" dirty="0" smtClean="0"/>
            <a:t>будет продолжена работа, направленная на повышение эффективности предоставляемых налоговых льгот</a:t>
          </a:r>
          <a:endParaRPr lang="ru-RU" dirty="0"/>
        </a:p>
      </dgm:t>
    </dgm:pt>
    <dgm:pt modelId="{D38970E3-727D-4F68-AB25-56778BD08D5D}" type="parTrans" cxnId="{E3B8508D-7BD2-4301-830D-1EB89374A8C0}">
      <dgm:prSet/>
      <dgm:spPr/>
      <dgm:t>
        <a:bodyPr/>
        <a:lstStyle/>
        <a:p>
          <a:endParaRPr lang="ru-RU"/>
        </a:p>
      </dgm:t>
    </dgm:pt>
    <dgm:pt modelId="{0D84EB07-8438-4D73-8B52-7096E1773EBD}" type="sibTrans" cxnId="{E3B8508D-7BD2-4301-830D-1EB89374A8C0}">
      <dgm:prSet/>
      <dgm:spPr/>
      <dgm:t>
        <a:bodyPr/>
        <a:lstStyle/>
        <a:p>
          <a:endParaRPr lang="ru-RU"/>
        </a:p>
      </dgm:t>
    </dgm:pt>
    <dgm:pt modelId="{98F71E15-92B3-4FB1-B930-439CB832E9E6}">
      <dgm:prSet phldrT="[Текст]"/>
      <dgm:spPr/>
      <dgm:t>
        <a:bodyPr/>
        <a:lstStyle/>
        <a:p>
          <a:r>
            <a:rPr lang="ru-RU" dirty="0" smtClean="0"/>
            <a:t>будет продолжена работа по сохранению, укреплению и развитию налогового потенциала путем совершенствования механизма взаимодействия с администраторами доходов в части качественного администрирования доходных источников бюджета муниципального района и повышения уровня их собираемости, легализации налоговой базы, включая легализацию «теневой» заработной платы</a:t>
          </a:r>
          <a:endParaRPr lang="ru-RU" dirty="0"/>
        </a:p>
      </dgm:t>
    </dgm:pt>
    <dgm:pt modelId="{D5E598FA-EE25-4EDF-969E-B54FF6EA15BD}" type="parTrans" cxnId="{19D03F53-776D-4951-BB61-74BE9722B5FA}">
      <dgm:prSet/>
      <dgm:spPr/>
      <dgm:t>
        <a:bodyPr/>
        <a:lstStyle/>
        <a:p>
          <a:endParaRPr lang="ru-RU"/>
        </a:p>
      </dgm:t>
    </dgm:pt>
    <dgm:pt modelId="{18C52441-C7B3-444A-A4E3-106D173AEF43}" type="sibTrans" cxnId="{19D03F53-776D-4951-BB61-74BE9722B5FA}">
      <dgm:prSet/>
      <dgm:spPr/>
      <dgm:t>
        <a:bodyPr/>
        <a:lstStyle/>
        <a:p>
          <a:endParaRPr lang="ru-RU"/>
        </a:p>
      </dgm:t>
    </dgm:pt>
    <dgm:pt modelId="{3EEAD4BA-FF9D-405E-B36A-D5FFF309DC8C}" type="pres">
      <dgm:prSet presAssocID="{E413E722-A730-4B12-8773-3850847BFAD6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B81D551-1E90-4494-B77C-29256C34F300}" type="pres">
      <dgm:prSet presAssocID="{FFFD187D-4385-41C3-BE75-61A0730FD3A5}" presName="circle1" presStyleLbl="node1" presStyleIdx="0" presStyleCnt="4"/>
      <dgm:spPr/>
    </dgm:pt>
    <dgm:pt modelId="{7A252457-4626-4BD4-92E5-436748ADB3CB}" type="pres">
      <dgm:prSet presAssocID="{FFFD187D-4385-41C3-BE75-61A0730FD3A5}" presName="space" presStyleCnt="0"/>
      <dgm:spPr/>
    </dgm:pt>
    <dgm:pt modelId="{EDC801E8-84B1-4682-94AE-7186C0D8C3C0}" type="pres">
      <dgm:prSet presAssocID="{FFFD187D-4385-41C3-BE75-61A0730FD3A5}" presName="rect1" presStyleLbl="alignAcc1" presStyleIdx="0" presStyleCnt="4"/>
      <dgm:spPr/>
      <dgm:t>
        <a:bodyPr/>
        <a:lstStyle/>
        <a:p>
          <a:endParaRPr lang="ru-RU"/>
        </a:p>
      </dgm:t>
    </dgm:pt>
    <dgm:pt modelId="{C3DBAF99-EDB5-4000-99DF-68F31695F2FF}" type="pres">
      <dgm:prSet presAssocID="{7956D07B-E067-468D-B67F-6B646AC75596}" presName="vertSpace2" presStyleLbl="node1" presStyleIdx="0" presStyleCnt="4"/>
      <dgm:spPr/>
    </dgm:pt>
    <dgm:pt modelId="{54D7C6B0-6970-49EB-A451-765187B3C698}" type="pres">
      <dgm:prSet presAssocID="{7956D07B-E067-468D-B67F-6B646AC75596}" presName="circle2" presStyleLbl="node1" presStyleIdx="1" presStyleCnt="4"/>
      <dgm:spPr/>
    </dgm:pt>
    <dgm:pt modelId="{F414CFCB-0852-42BE-9385-C5F523D9CB6B}" type="pres">
      <dgm:prSet presAssocID="{7956D07B-E067-468D-B67F-6B646AC75596}" presName="rect2" presStyleLbl="alignAcc1" presStyleIdx="1" presStyleCnt="4"/>
      <dgm:spPr/>
      <dgm:t>
        <a:bodyPr/>
        <a:lstStyle/>
        <a:p>
          <a:endParaRPr lang="ru-RU"/>
        </a:p>
      </dgm:t>
    </dgm:pt>
    <dgm:pt modelId="{B74B4871-13EA-41C0-895C-951BACFCA7AF}" type="pres">
      <dgm:prSet presAssocID="{69D4BA56-1855-4612-B9FA-085347D00A4B}" presName="vertSpace3" presStyleLbl="node1" presStyleIdx="1" presStyleCnt="4"/>
      <dgm:spPr/>
    </dgm:pt>
    <dgm:pt modelId="{4B0A2CD5-1929-4B39-9277-024F2D7E04F0}" type="pres">
      <dgm:prSet presAssocID="{69D4BA56-1855-4612-B9FA-085347D00A4B}" presName="circle3" presStyleLbl="node1" presStyleIdx="2" presStyleCnt="4"/>
      <dgm:spPr/>
    </dgm:pt>
    <dgm:pt modelId="{44186F5C-FC68-48FF-80CF-CFF704B4810E}" type="pres">
      <dgm:prSet presAssocID="{69D4BA56-1855-4612-B9FA-085347D00A4B}" presName="rect3" presStyleLbl="alignAcc1" presStyleIdx="2" presStyleCnt="4"/>
      <dgm:spPr/>
      <dgm:t>
        <a:bodyPr/>
        <a:lstStyle/>
        <a:p>
          <a:endParaRPr lang="ru-RU"/>
        </a:p>
      </dgm:t>
    </dgm:pt>
    <dgm:pt modelId="{E2F25181-C6D1-41DE-B189-181BBA310367}" type="pres">
      <dgm:prSet presAssocID="{98F71E15-92B3-4FB1-B930-439CB832E9E6}" presName="vertSpace4" presStyleLbl="node1" presStyleIdx="2" presStyleCnt="4"/>
      <dgm:spPr/>
    </dgm:pt>
    <dgm:pt modelId="{11ABFA16-5C67-4551-8E48-2FF990A80A50}" type="pres">
      <dgm:prSet presAssocID="{98F71E15-92B3-4FB1-B930-439CB832E9E6}" presName="circle4" presStyleLbl="node1" presStyleIdx="3" presStyleCnt="4"/>
      <dgm:spPr/>
    </dgm:pt>
    <dgm:pt modelId="{40BA88B9-5B08-4D22-8E53-6D60D233CBF5}" type="pres">
      <dgm:prSet presAssocID="{98F71E15-92B3-4FB1-B930-439CB832E9E6}" presName="rect4" presStyleLbl="alignAcc1" presStyleIdx="3" presStyleCnt="4"/>
      <dgm:spPr/>
      <dgm:t>
        <a:bodyPr/>
        <a:lstStyle/>
        <a:p>
          <a:endParaRPr lang="ru-RU"/>
        </a:p>
      </dgm:t>
    </dgm:pt>
    <dgm:pt modelId="{59F112FC-F5D1-4D93-ACC8-05548ECD99E4}" type="pres">
      <dgm:prSet presAssocID="{FFFD187D-4385-41C3-BE75-61A0730FD3A5}" presName="rect1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20F9BB-3B99-4229-B856-D5E29B2BBEA7}" type="pres">
      <dgm:prSet presAssocID="{7956D07B-E067-468D-B67F-6B646AC75596}" presName="rect2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B24A45-4D4F-441A-84E3-1FF957C75C74}" type="pres">
      <dgm:prSet presAssocID="{69D4BA56-1855-4612-B9FA-085347D00A4B}" presName="rect3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B8EDB7-016D-4A4A-B342-0EA851AE3862}" type="pres">
      <dgm:prSet presAssocID="{98F71E15-92B3-4FB1-B930-439CB832E9E6}" presName="rect4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5F38FA2-275E-4F9A-9AA2-33308F728758}" type="presOf" srcId="{98F71E15-92B3-4FB1-B930-439CB832E9E6}" destId="{41B8EDB7-016D-4A4A-B342-0EA851AE3862}" srcOrd="1" destOrd="0" presId="urn:microsoft.com/office/officeart/2005/8/layout/target3"/>
    <dgm:cxn modelId="{02D5075B-A050-4492-8C1D-986DC803591B}" type="presOf" srcId="{FFFD187D-4385-41C3-BE75-61A0730FD3A5}" destId="{EDC801E8-84B1-4682-94AE-7186C0D8C3C0}" srcOrd="0" destOrd="0" presId="urn:microsoft.com/office/officeart/2005/8/layout/target3"/>
    <dgm:cxn modelId="{14B88F6E-A15C-4F5C-B2A2-41388908BD36}" type="presOf" srcId="{7956D07B-E067-468D-B67F-6B646AC75596}" destId="{A120F9BB-3B99-4229-B856-D5E29B2BBEA7}" srcOrd="1" destOrd="0" presId="urn:microsoft.com/office/officeart/2005/8/layout/target3"/>
    <dgm:cxn modelId="{E3B8508D-7BD2-4301-830D-1EB89374A8C0}" srcId="{E413E722-A730-4B12-8773-3850847BFAD6}" destId="{69D4BA56-1855-4612-B9FA-085347D00A4B}" srcOrd="2" destOrd="0" parTransId="{D38970E3-727D-4F68-AB25-56778BD08D5D}" sibTransId="{0D84EB07-8438-4D73-8B52-7096E1773EBD}"/>
    <dgm:cxn modelId="{6BB13265-80B6-49C7-8266-C0B329B96CEA}" type="presOf" srcId="{98F71E15-92B3-4FB1-B930-439CB832E9E6}" destId="{40BA88B9-5B08-4D22-8E53-6D60D233CBF5}" srcOrd="0" destOrd="0" presId="urn:microsoft.com/office/officeart/2005/8/layout/target3"/>
    <dgm:cxn modelId="{0AEC7D66-358B-471D-A5A0-98B745BDCA05}" type="presOf" srcId="{69D4BA56-1855-4612-B9FA-085347D00A4B}" destId="{ABB24A45-4D4F-441A-84E3-1FF957C75C74}" srcOrd="1" destOrd="0" presId="urn:microsoft.com/office/officeart/2005/8/layout/target3"/>
    <dgm:cxn modelId="{19D03F53-776D-4951-BB61-74BE9722B5FA}" srcId="{E413E722-A730-4B12-8773-3850847BFAD6}" destId="{98F71E15-92B3-4FB1-B930-439CB832E9E6}" srcOrd="3" destOrd="0" parTransId="{D5E598FA-EE25-4EDF-969E-B54FF6EA15BD}" sibTransId="{18C52441-C7B3-444A-A4E3-106D173AEF43}"/>
    <dgm:cxn modelId="{1F844DFC-7643-4F29-8743-2730A09BB77C}" type="presOf" srcId="{E413E722-A730-4B12-8773-3850847BFAD6}" destId="{3EEAD4BA-FF9D-405E-B36A-D5FFF309DC8C}" srcOrd="0" destOrd="0" presId="urn:microsoft.com/office/officeart/2005/8/layout/target3"/>
    <dgm:cxn modelId="{ADAB1254-4420-4B63-8D82-529CA85D7AEF}" type="presOf" srcId="{69D4BA56-1855-4612-B9FA-085347D00A4B}" destId="{44186F5C-FC68-48FF-80CF-CFF704B4810E}" srcOrd="0" destOrd="0" presId="urn:microsoft.com/office/officeart/2005/8/layout/target3"/>
    <dgm:cxn modelId="{ACBF1B3A-92C4-4A88-810E-FFB089440F8E}" srcId="{E413E722-A730-4B12-8773-3850847BFAD6}" destId="{FFFD187D-4385-41C3-BE75-61A0730FD3A5}" srcOrd="0" destOrd="0" parTransId="{7A37EABA-B654-4D07-83D2-CC0EB6463C9C}" sibTransId="{244C5077-0EB7-42C3-952E-DBD6C537CB74}"/>
    <dgm:cxn modelId="{43C8541D-7F15-40B1-B215-59076AA8E7DD}" srcId="{E413E722-A730-4B12-8773-3850847BFAD6}" destId="{7956D07B-E067-468D-B67F-6B646AC75596}" srcOrd="1" destOrd="0" parTransId="{3B99F05D-A78D-4E7A-89A0-88A58A26A458}" sibTransId="{6A48F47D-3BC5-4AC1-AF15-5FE157FC4298}"/>
    <dgm:cxn modelId="{D93D0D35-636B-4145-8077-7E14A8C09419}" type="presOf" srcId="{FFFD187D-4385-41C3-BE75-61A0730FD3A5}" destId="{59F112FC-F5D1-4D93-ACC8-05548ECD99E4}" srcOrd="1" destOrd="0" presId="urn:microsoft.com/office/officeart/2005/8/layout/target3"/>
    <dgm:cxn modelId="{FD25E50A-9FDD-4D8C-9B12-50AA2D50B364}" type="presOf" srcId="{7956D07B-E067-468D-B67F-6B646AC75596}" destId="{F414CFCB-0852-42BE-9385-C5F523D9CB6B}" srcOrd="0" destOrd="0" presId="urn:microsoft.com/office/officeart/2005/8/layout/target3"/>
    <dgm:cxn modelId="{E7254AAE-F578-4271-B7E7-41A70AA67B32}" type="presParOf" srcId="{3EEAD4BA-FF9D-405E-B36A-D5FFF309DC8C}" destId="{FB81D551-1E90-4494-B77C-29256C34F300}" srcOrd="0" destOrd="0" presId="urn:microsoft.com/office/officeart/2005/8/layout/target3"/>
    <dgm:cxn modelId="{D8269C81-4396-46F6-B661-701B116ADCA7}" type="presParOf" srcId="{3EEAD4BA-FF9D-405E-B36A-D5FFF309DC8C}" destId="{7A252457-4626-4BD4-92E5-436748ADB3CB}" srcOrd="1" destOrd="0" presId="urn:microsoft.com/office/officeart/2005/8/layout/target3"/>
    <dgm:cxn modelId="{9D70B46E-D6BC-4FC7-850C-57161626F5D5}" type="presParOf" srcId="{3EEAD4BA-FF9D-405E-B36A-D5FFF309DC8C}" destId="{EDC801E8-84B1-4682-94AE-7186C0D8C3C0}" srcOrd="2" destOrd="0" presId="urn:microsoft.com/office/officeart/2005/8/layout/target3"/>
    <dgm:cxn modelId="{F5F7208B-3D8F-42EA-9B9C-C1E62165EB68}" type="presParOf" srcId="{3EEAD4BA-FF9D-405E-B36A-D5FFF309DC8C}" destId="{C3DBAF99-EDB5-4000-99DF-68F31695F2FF}" srcOrd="3" destOrd="0" presId="urn:microsoft.com/office/officeart/2005/8/layout/target3"/>
    <dgm:cxn modelId="{FD377AAE-20DA-42AC-948A-DFAF48EE7C01}" type="presParOf" srcId="{3EEAD4BA-FF9D-405E-B36A-D5FFF309DC8C}" destId="{54D7C6B0-6970-49EB-A451-765187B3C698}" srcOrd="4" destOrd="0" presId="urn:microsoft.com/office/officeart/2005/8/layout/target3"/>
    <dgm:cxn modelId="{7D33DE18-4E3A-46B9-99AC-E38C17D7A6CD}" type="presParOf" srcId="{3EEAD4BA-FF9D-405E-B36A-D5FFF309DC8C}" destId="{F414CFCB-0852-42BE-9385-C5F523D9CB6B}" srcOrd="5" destOrd="0" presId="urn:microsoft.com/office/officeart/2005/8/layout/target3"/>
    <dgm:cxn modelId="{21FAB004-4C9F-4C2F-A945-15F30FB12D76}" type="presParOf" srcId="{3EEAD4BA-FF9D-405E-B36A-D5FFF309DC8C}" destId="{B74B4871-13EA-41C0-895C-951BACFCA7AF}" srcOrd="6" destOrd="0" presId="urn:microsoft.com/office/officeart/2005/8/layout/target3"/>
    <dgm:cxn modelId="{EE80E03C-8B1D-4AEE-BBEB-F01A00D09F72}" type="presParOf" srcId="{3EEAD4BA-FF9D-405E-B36A-D5FFF309DC8C}" destId="{4B0A2CD5-1929-4B39-9277-024F2D7E04F0}" srcOrd="7" destOrd="0" presId="urn:microsoft.com/office/officeart/2005/8/layout/target3"/>
    <dgm:cxn modelId="{C5D001A3-00E7-4E42-A4BD-F004384DEAEC}" type="presParOf" srcId="{3EEAD4BA-FF9D-405E-B36A-D5FFF309DC8C}" destId="{44186F5C-FC68-48FF-80CF-CFF704B4810E}" srcOrd="8" destOrd="0" presId="urn:microsoft.com/office/officeart/2005/8/layout/target3"/>
    <dgm:cxn modelId="{500CA379-77C4-4D32-B69B-88325182A255}" type="presParOf" srcId="{3EEAD4BA-FF9D-405E-B36A-D5FFF309DC8C}" destId="{E2F25181-C6D1-41DE-B189-181BBA310367}" srcOrd="9" destOrd="0" presId="urn:microsoft.com/office/officeart/2005/8/layout/target3"/>
    <dgm:cxn modelId="{4141289D-ACA2-44EF-A492-325EBB554218}" type="presParOf" srcId="{3EEAD4BA-FF9D-405E-B36A-D5FFF309DC8C}" destId="{11ABFA16-5C67-4551-8E48-2FF990A80A50}" srcOrd="10" destOrd="0" presId="urn:microsoft.com/office/officeart/2005/8/layout/target3"/>
    <dgm:cxn modelId="{6E01656D-862F-4A85-B69F-88098726C6CF}" type="presParOf" srcId="{3EEAD4BA-FF9D-405E-B36A-D5FFF309DC8C}" destId="{40BA88B9-5B08-4D22-8E53-6D60D233CBF5}" srcOrd="11" destOrd="0" presId="urn:microsoft.com/office/officeart/2005/8/layout/target3"/>
    <dgm:cxn modelId="{D9F70EAE-2675-4D3B-9FB4-84A2A5CF1467}" type="presParOf" srcId="{3EEAD4BA-FF9D-405E-B36A-D5FFF309DC8C}" destId="{59F112FC-F5D1-4D93-ACC8-05548ECD99E4}" srcOrd="12" destOrd="0" presId="urn:microsoft.com/office/officeart/2005/8/layout/target3"/>
    <dgm:cxn modelId="{A499AF3D-B6F3-4FA9-8495-58F18859D88F}" type="presParOf" srcId="{3EEAD4BA-FF9D-405E-B36A-D5FFF309DC8C}" destId="{A120F9BB-3B99-4229-B856-D5E29B2BBEA7}" srcOrd="13" destOrd="0" presId="urn:microsoft.com/office/officeart/2005/8/layout/target3"/>
    <dgm:cxn modelId="{2F04006E-9019-4961-BA4F-FFF326F29740}" type="presParOf" srcId="{3EEAD4BA-FF9D-405E-B36A-D5FFF309DC8C}" destId="{ABB24A45-4D4F-441A-84E3-1FF957C75C74}" srcOrd="14" destOrd="0" presId="urn:microsoft.com/office/officeart/2005/8/layout/target3"/>
    <dgm:cxn modelId="{5E3367F3-3871-4FDB-A0E0-40C4A518D135}" type="presParOf" srcId="{3EEAD4BA-FF9D-405E-B36A-D5FFF309DC8C}" destId="{41B8EDB7-016D-4A4A-B342-0EA851AE3862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B58391C-4EFF-4B4E-9987-349176C812E2}" type="doc">
      <dgm:prSet loTypeId="urn:microsoft.com/office/officeart/2005/8/layout/hierarchy2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1B1C617A-F26B-49F3-8CB7-1E0A4BF7E1AA}">
      <dgm:prSet phldrT="[Текст]" custT="1"/>
      <dgm:spPr/>
      <dgm:t>
        <a:bodyPr/>
        <a:lstStyle/>
        <a:p>
          <a:r>
            <a:rPr lang="ru-RU" sz="1800" dirty="0" smtClean="0">
              <a:solidFill>
                <a:sysClr val="windowText" lastClr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rPr>
            <a:t>Основными факторами, определяющими характер и направления долговой политики являются: </a:t>
          </a:r>
          <a:endParaRPr lang="ru-RU" sz="1800" dirty="0">
            <a:solidFill>
              <a:sysClr val="windowText" lastClr="000000"/>
            </a:solidFill>
          </a:endParaRPr>
        </a:p>
      </dgm:t>
    </dgm:pt>
    <dgm:pt modelId="{4AD5A842-B1FD-404D-B0AD-E7D71A2E914C}" type="parTrans" cxnId="{CBC45142-4877-425A-B7BC-544F00E1B63E}">
      <dgm:prSet/>
      <dgm:spPr/>
      <dgm:t>
        <a:bodyPr/>
        <a:lstStyle/>
        <a:p>
          <a:endParaRPr lang="ru-RU">
            <a:solidFill>
              <a:sysClr val="windowText" lastClr="000000"/>
            </a:solidFill>
          </a:endParaRPr>
        </a:p>
      </dgm:t>
    </dgm:pt>
    <dgm:pt modelId="{CA8FDC88-EC6A-41A9-86FA-89AF266C7430}" type="sibTrans" cxnId="{CBC45142-4877-425A-B7BC-544F00E1B63E}">
      <dgm:prSet/>
      <dgm:spPr/>
      <dgm:t>
        <a:bodyPr/>
        <a:lstStyle/>
        <a:p>
          <a:endParaRPr lang="ru-RU">
            <a:solidFill>
              <a:sysClr val="windowText" lastClr="000000"/>
            </a:solidFill>
          </a:endParaRPr>
        </a:p>
      </dgm:t>
    </dgm:pt>
    <dgm:pt modelId="{D2770DAC-31D8-4B97-A168-2AEC333D7212}">
      <dgm:prSet phldrT="[Текст]" custT="1"/>
      <dgm:spPr/>
      <dgm:t>
        <a:bodyPr/>
        <a:lstStyle/>
        <a:p>
          <a:pPr rtl="0"/>
          <a:r>
            <a:rPr kumimoji="0" lang="ru-RU" sz="1800" b="0" i="0" u="none" strike="noStrike" cap="none" normalizeH="0" baseline="0" dirty="0" smtClean="0">
              <a:ln/>
              <a:solidFill>
                <a:sysClr val="windowText" lastClr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необходимость финансового обеспечения расходных обязательств, принимаемых с учетом реализации Указа Президента Российской Федерации от 07.05.2018 года №204 «О национальных целях и стратегических задачах Российской Федерации на период до 2024 года»; </a:t>
          </a:r>
          <a:endParaRPr lang="ru-RU" sz="1800" dirty="0">
            <a:solidFill>
              <a:sysClr val="windowText" lastClr="000000"/>
            </a:solidFill>
          </a:endParaRPr>
        </a:p>
      </dgm:t>
    </dgm:pt>
    <dgm:pt modelId="{AC31FA7A-BCBF-4563-A88B-CDE5E1789165}" type="parTrans" cxnId="{16528F46-8596-4308-9878-BF652D46AC22}">
      <dgm:prSet/>
      <dgm:spPr/>
      <dgm:t>
        <a:bodyPr/>
        <a:lstStyle/>
        <a:p>
          <a:endParaRPr lang="ru-RU">
            <a:solidFill>
              <a:sysClr val="windowText" lastClr="000000"/>
            </a:solidFill>
          </a:endParaRPr>
        </a:p>
      </dgm:t>
    </dgm:pt>
    <dgm:pt modelId="{0EAE24E0-6E6D-42AC-88BC-2D04174CC8A0}" type="sibTrans" cxnId="{16528F46-8596-4308-9878-BF652D46AC22}">
      <dgm:prSet/>
      <dgm:spPr/>
      <dgm:t>
        <a:bodyPr/>
        <a:lstStyle/>
        <a:p>
          <a:endParaRPr lang="ru-RU">
            <a:solidFill>
              <a:sysClr val="windowText" lastClr="000000"/>
            </a:solidFill>
          </a:endParaRPr>
        </a:p>
      </dgm:t>
    </dgm:pt>
    <dgm:pt modelId="{5B58C1A0-FDD5-47E8-BB07-FB9A2999924B}">
      <dgm:prSet phldrT="[Текст]" custT="1"/>
      <dgm:spPr/>
      <dgm:t>
        <a:bodyPr/>
        <a:lstStyle/>
        <a:p>
          <a:r>
            <a:rPr lang="ru-RU" sz="1800" dirty="0" smtClean="0">
              <a:solidFill>
                <a:sysClr val="windowText" lastClr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rPr>
            <a:t> ухудшение экономической ситуации, связанной с распространением новой </a:t>
          </a:r>
          <a:r>
            <a:rPr lang="ru-RU" sz="1800" dirty="0" err="1" smtClean="0">
              <a:solidFill>
                <a:sysClr val="windowText" lastClr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rPr>
            <a:t>коронавирусной</a:t>
          </a:r>
          <a:r>
            <a:rPr lang="ru-RU" sz="1800" dirty="0" smtClean="0">
              <a:solidFill>
                <a:sysClr val="windowText" lastClr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rPr>
            <a:t> инфекции, замедление темпов экономического роста и, как следствие, риск снижения доходной базы бюджета; </a:t>
          </a:r>
          <a:endParaRPr lang="ru-RU" sz="1800" dirty="0">
            <a:solidFill>
              <a:sysClr val="windowText" lastClr="000000"/>
            </a:solidFill>
          </a:endParaRPr>
        </a:p>
      </dgm:t>
    </dgm:pt>
    <dgm:pt modelId="{3B5CD015-AC02-4E1A-939D-FBE3BDE1D6E5}" type="sibTrans" cxnId="{B67A3D5D-BAE6-4358-A037-7091B81EE3E8}">
      <dgm:prSet/>
      <dgm:spPr/>
      <dgm:t>
        <a:bodyPr/>
        <a:lstStyle/>
        <a:p>
          <a:endParaRPr lang="ru-RU">
            <a:solidFill>
              <a:sysClr val="windowText" lastClr="000000"/>
            </a:solidFill>
          </a:endParaRPr>
        </a:p>
      </dgm:t>
    </dgm:pt>
    <dgm:pt modelId="{78410451-B07A-48F4-A437-1396FC35999D}" type="parTrans" cxnId="{B67A3D5D-BAE6-4358-A037-7091B81EE3E8}">
      <dgm:prSet/>
      <dgm:spPr/>
      <dgm:t>
        <a:bodyPr/>
        <a:lstStyle/>
        <a:p>
          <a:endParaRPr lang="ru-RU">
            <a:solidFill>
              <a:sysClr val="windowText" lastClr="000000"/>
            </a:solidFill>
          </a:endParaRPr>
        </a:p>
      </dgm:t>
    </dgm:pt>
    <dgm:pt modelId="{855644D3-CD94-4D79-862D-628FAEE5AE43}" type="pres">
      <dgm:prSet presAssocID="{2B58391C-4EFF-4B4E-9987-349176C812E2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A11E17D-848A-436E-ADF8-03495CD35561}" type="pres">
      <dgm:prSet presAssocID="{1B1C617A-F26B-49F3-8CB7-1E0A4BF7E1AA}" presName="root1" presStyleCnt="0"/>
      <dgm:spPr/>
    </dgm:pt>
    <dgm:pt modelId="{E9337700-7483-4CBF-A76A-94930F5552EC}" type="pres">
      <dgm:prSet presAssocID="{1B1C617A-F26B-49F3-8CB7-1E0A4BF7E1AA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7485BE5-5FD0-40E6-9F82-81211B06E2C2}" type="pres">
      <dgm:prSet presAssocID="{1B1C617A-F26B-49F3-8CB7-1E0A4BF7E1AA}" presName="level2hierChild" presStyleCnt="0"/>
      <dgm:spPr/>
    </dgm:pt>
    <dgm:pt modelId="{40766137-151B-46A2-98E0-914058DC04A8}" type="pres">
      <dgm:prSet presAssocID="{78410451-B07A-48F4-A437-1396FC35999D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283FB8DC-86E4-497D-8811-D750E32F0249}" type="pres">
      <dgm:prSet presAssocID="{78410451-B07A-48F4-A437-1396FC35999D}" presName="connTx" presStyleLbl="parChTrans1D2" presStyleIdx="0" presStyleCnt="2"/>
      <dgm:spPr/>
      <dgm:t>
        <a:bodyPr/>
        <a:lstStyle/>
        <a:p>
          <a:endParaRPr lang="ru-RU"/>
        </a:p>
      </dgm:t>
    </dgm:pt>
    <dgm:pt modelId="{487E2A8C-FC19-4DFA-AA25-6E6759987181}" type="pres">
      <dgm:prSet presAssocID="{5B58C1A0-FDD5-47E8-BB07-FB9A2999924B}" presName="root2" presStyleCnt="0"/>
      <dgm:spPr/>
    </dgm:pt>
    <dgm:pt modelId="{7EA87D99-DE00-4D6E-8CA6-627DA67A2F4A}" type="pres">
      <dgm:prSet presAssocID="{5B58C1A0-FDD5-47E8-BB07-FB9A2999924B}" presName="LevelTwoTextNode" presStyleLbl="node2" presStyleIdx="0" presStyleCnt="2" custScaleY="1233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C7522EF-13D0-4B87-8ADB-55CC9D7D3FC0}" type="pres">
      <dgm:prSet presAssocID="{5B58C1A0-FDD5-47E8-BB07-FB9A2999924B}" presName="level3hierChild" presStyleCnt="0"/>
      <dgm:spPr/>
    </dgm:pt>
    <dgm:pt modelId="{4C5E0B23-481E-4E86-B05C-C7180A441466}" type="pres">
      <dgm:prSet presAssocID="{AC31FA7A-BCBF-4563-A88B-CDE5E1789165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A52FEA8A-A90B-451D-B19D-C611389D5186}" type="pres">
      <dgm:prSet presAssocID="{AC31FA7A-BCBF-4563-A88B-CDE5E1789165}" presName="connTx" presStyleLbl="parChTrans1D2" presStyleIdx="1" presStyleCnt="2"/>
      <dgm:spPr/>
      <dgm:t>
        <a:bodyPr/>
        <a:lstStyle/>
        <a:p>
          <a:endParaRPr lang="ru-RU"/>
        </a:p>
      </dgm:t>
    </dgm:pt>
    <dgm:pt modelId="{3934ECA7-B5E5-44A7-BECF-82297B42F460}" type="pres">
      <dgm:prSet presAssocID="{D2770DAC-31D8-4B97-A168-2AEC333D7212}" presName="root2" presStyleCnt="0"/>
      <dgm:spPr/>
    </dgm:pt>
    <dgm:pt modelId="{DB827561-1E9F-46F7-919A-D830D020D151}" type="pres">
      <dgm:prSet presAssocID="{D2770DAC-31D8-4B97-A168-2AEC333D7212}" presName="LevelTwoTextNode" presStyleLbl="node2" presStyleIdx="1" presStyleCnt="2" custScaleY="13486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109F61-71AC-4138-A8EF-CFD8D6B188BF}" type="pres">
      <dgm:prSet presAssocID="{D2770DAC-31D8-4B97-A168-2AEC333D7212}" presName="level3hierChild" presStyleCnt="0"/>
      <dgm:spPr/>
    </dgm:pt>
  </dgm:ptLst>
  <dgm:cxnLst>
    <dgm:cxn modelId="{5D757785-4CDF-413E-ABDF-76F9DF9A981E}" type="presOf" srcId="{78410451-B07A-48F4-A437-1396FC35999D}" destId="{40766137-151B-46A2-98E0-914058DC04A8}" srcOrd="0" destOrd="0" presId="urn:microsoft.com/office/officeart/2005/8/layout/hierarchy2"/>
    <dgm:cxn modelId="{CBC45142-4877-425A-B7BC-544F00E1B63E}" srcId="{2B58391C-4EFF-4B4E-9987-349176C812E2}" destId="{1B1C617A-F26B-49F3-8CB7-1E0A4BF7E1AA}" srcOrd="0" destOrd="0" parTransId="{4AD5A842-B1FD-404D-B0AD-E7D71A2E914C}" sibTransId="{CA8FDC88-EC6A-41A9-86FA-89AF266C7430}"/>
    <dgm:cxn modelId="{678CB809-615E-4906-9BC6-B2368AB9043A}" type="presOf" srcId="{1B1C617A-F26B-49F3-8CB7-1E0A4BF7E1AA}" destId="{E9337700-7483-4CBF-A76A-94930F5552EC}" srcOrd="0" destOrd="0" presId="urn:microsoft.com/office/officeart/2005/8/layout/hierarchy2"/>
    <dgm:cxn modelId="{7C496064-F089-4F6B-B6F5-C532769DF4B4}" type="presOf" srcId="{2B58391C-4EFF-4B4E-9987-349176C812E2}" destId="{855644D3-CD94-4D79-862D-628FAEE5AE43}" srcOrd="0" destOrd="0" presId="urn:microsoft.com/office/officeart/2005/8/layout/hierarchy2"/>
    <dgm:cxn modelId="{07E2FBAD-DCCD-4697-8BB8-F8F94DC265F7}" type="presOf" srcId="{78410451-B07A-48F4-A437-1396FC35999D}" destId="{283FB8DC-86E4-497D-8811-D750E32F0249}" srcOrd="1" destOrd="0" presId="urn:microsoft.com/office/officeart/2005/8/layout/hierarchy2"/>
    <dgm:cxn modelId="{B67A3D5D-BAE6-4358-A037-7091B81EE3E8}" srcId="{1B1C617A-F26B-49F3-8CB7-1E0A4BF7E1AA}" destId="{5B58C1A0-FDD5-47E8-BB07-FB9A2999924B}" srcOrd="0" destOrd="0" parTransId="{78410451-B07A-48F4-A437-1396FC35999D}" sibTransId="{3B5CD015-AC02-4E1A-939D-FBE3BDE1D6E5}"/>
    <dgm:cxn modelId="{6A9B3413-2ED7-4D99-B2BA-4267846CEF06}" type="presOf" srcId="{AC31FA7A-BCBF-4563-A88B-CDE5E1789165}" destId="{A52FEA8A-A90B-451D-B19D-C611389D5186}" srcOrd="1" destOrd="0" presId="urn:microsoft.com/office/officeart/2005/8/layout/hierarchy2"/>
    <dgm:cxn modelId="{8D8ADAC7-A808-4061-BDC4-E6B1A14909A4}" type="presOf" srcId="{D2770DAC-31D8-4B97-A168-2AEC333D7212}" destId="{DB827561-1E9F-46F7-919A-D830D020D151}" srcOrd="0" destOrd="0" presId="urn:microsoft.com/office/officeart/2005/8/layout/hierarchy2"/>
    <dgm:cxn modelId="{16528F46-8596-4308-9878-BF652D46AC22}" srcId="{1B1C617A-F26B-49F3-8CB7-1E0A4BF7E1AA}" destId="{D2770DAC-31D8-4B97-A168-2AEC333D7212}" srcOrd="1" destOrd="0" parTransId="{AC31FA7A-BCBF-4563-A88B-CDE5E1789165}" sibTransId="{0EAE24E0-6E6D-42AC-88BC-2D04174CC8A0}"/>
    <dgm:cxn modelId="{163AEC43-D35D-4DF7-B59C-EEAA27F83714}" type="presOf" srcId="{AC31FA7A-BCBF-4563-A88B-CDE5E1789165}" destId="{4C5E0B23-481E-4E86-B05C-C7180A441466}" srcOrd="0" destOrd="0" presId="urn:microsoft.com/office/officeart/2005/8/layout/hierarchy2"/>
    <dgm:cxn modelId="{3567478C-183E-447E-A644-A1F5BF08CDE8}" type="presOf" srcId="{5B58C1A0-FDD5-47E8-BB07-FB9A2999924B}" destId="{7EA87D99-DE00-4D6E-8CA6-627DA67A2F4A}" srcOrd="0" destOrd="0" presId="urn:microsoft.com/office/officeart/2005/8/layout/hierarchy2"/>
    <dgm:cxn modelId="{3FADD00E-E7D2-4F7E-8A2B-7CEA397AB8AB}" type="presParOf" srcId="{855644D3-CD94-4D79-862D-628FAEE5AE43}" destId="{0A11E17D-848A-436E-ADF8-03495CD35561}" srcOrd="0" destOrd="0" presId="urn:microsoft.com/office/officeart/2005/8/layout/hierarchy2"/>
    <dgm:cxn modelId="{BCEEDC57-2E6E-4BA7-8461-EBB327CE2084}" type="presParOf" srcId="{0A11E17D-848A-436E-ADF8-03495CD35561}" destId="{E9337700-7483-4CBF-A76A-94930F5552EC}" srcOrd="0" destOrd="0" presId="urn:microsoft.com/office/officeart/2005/8/layout/hierarchy2"/>
    <dgm:cxn modelId="{659A3C8A-13E7-4222-A5AE-42BCAF4F37BB}" type="presParOf" srcId="{0A11E17D-848A-436E-ADF8-03495CD35561}" destId="{B7485BE5-5FD0-40E6-9F82-81211B06E2C2}" srcOrd="1" destOrd="0" presId="urn:microsoft.com/office/officeart/2005/8/layout/hierarchy2"/>
    <dgm:cxn modelId="{7845E85D-3121-4285-B046-216F437BD76E}" type="presParOf" srcId="{B7485BE5-5FD0-40E6-9F82-81211B06E2C2}" destId="{40766137-151B-46A2-98E0-914058DC04A8}" srcOrd="0" destOrd="0" presId="urn:microsoft.com/office/officeart/2005/8/layout/hierarchy2"/>
    <dgm:cxn modelId="{FE46DD8E-39AC-48C6-A4AE-C329172A52EC}" type="presParOf" srcId="{40766137-151B-46A2-98E0-914058DC04A8}" destId="{283FB8DC-86E4-497D-8811-D750E32F0249}" srcOrd="0" destOrd="0" presId="urn:microsoft.com/office/officeart/2005/8/layout/hierarchy2"/>
    <dgm:cxn modelId="{3AF2B205-0DAC-4C07-AF86-613E0349EFA3}" type="presParOf" srcId="{B7485BE5-5FD0-40E6-9F82-81211B06E2C2}" destId="{487E2A8C-FC19-4DFA-AA25-6E6759987181}" srcOrd="1" destOrd="0" presId="urn:microsoft.com/office/officeart/2005/8/layout/hierarchy2"/>
    <dgm:cxn modelId="{2A3E42B4-877E-465B-AE56-F125AB88AC6C}" type="presParOf" srcId="{487E2A8C-FC19-4DFA-AA25-6E6759987181}" destId="{7EA87D99-DE00-4D6E-8CA6-627DA67A2F4A}" srcOrd="0" destOrd="0" presId="urn:microsoft.com/office/officeart/2005/8/layout/hierarchy2"/>
    <dgm:cxn modelId="{DCDC5F58-3D19-40C7-A584-735B67AA91CF}" type="presParOf" srcId="{487E2A8C-FC19-4DFA-AA25-6E6759987181}" destId="{5C7522EF-13D0-4B87-8ADB-55CC9D7D3FC0}" srcOrd="1" destOrd="0" presId="urn:microsoft.com/office/officeart/2005/8/layout/hierarchy2"/>
    <dgm:cxn modelId="{10045B67-6402-4FBB-AAB2-02FD8B963763}" type="presParOf" srcId="{B7485BE5-5FD0-40E6-9F82-81211B06E2C2}" destId="{4C5E0B23-481E-4E86-B05C-C7180A441466}" srcOrd="2" destOrd="0" presId="urn:microsoft.com/office/officeart/2005/8/layout/hierarchy2"/>
    <dgm:cxn modelId="{F7021ACB-852F-4CC5-AC25-D8AED3680BE0}" type="presParOf" srcId="{4C5E0B23-481E-4E86-B05C-C7180A441466}" destId="{A52FEA8A-A90B-451D-B19D-C611389D5186}" srcOrd="0" destOrd="0" presId="urn:microsoft.com/office/officeart/2005/8/layout/hierarchy2"/>
    <dgm:cxn modelId="{F59B367F-0158-48BE-9707-6EB70B800089}" type="presParOf" srcId="{B7485BE5-5FD0-40E6-9F82-81211B06E2C2}" destId="{3934ECA7-B5E5-44A7-BECF-82297B42F460}" srcOrd="3" destOrd="0" presId="urn:microsoft.com/office/officeart/2005/8/layout/hierarchy2"/>
    <dgm:cxn modelId="{C084BDC8-B53F-4A80-81A3-515F2C6F127A}" type="presParOf" srcId="{3934ECA7-B5E5-44A7-BECF-82297B42F460}" destId="{DB827561-1E9F-46F7-919A-D830D020D151}" srcOrd="0" destOrd="0" presId="urn:microsoft.com/office/officeart/2005/8/layout/hierarchy2"/>
    <dgm:cxn modelId="{A0D6777B-C76E-44BF-9B17-0B530DD28521}" type="presParOf" srcId="{3934ECA7-B5E5-44A7-BECF-82297B42F460}" destId="{89109F61-71AC-4138-A8EF-CFD8D6B188BF}" srcOrd="1" destOrd="0" presId="urn:microsoft.com/office/officeart/2005/8/layout/hierarchy2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3C9F2D-3989-4C53-A821-09EE8FC855A3}">
      <dsp:nvSpPr>
        <dsp:cNvPr id="0" name=""/>
        <dsp:cNvSpPr/>
      </dsp:nvSpPr>
      <dsp:spPr>
        <a:xfrm>
          <a:off x="2209803" y="2280592"/>
          <a:ext cx="2546933" cy="1793068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Ольгинский муниципальный район является административно-территориальной единицей Приморского края, в своей структуре имеет следующие поселения</a:t>
          </a:r>
          <a:endParaRPr lang="ru-RU" sz="1400" b="0" kern="1200" dirty="0">
            <a:solidFill>
              <a:schemeClr val="tx1"/>
            </a:solidFill>
          </a:endParaRPr>
        </a:p>
      </dsp:txBody>
      <dsp:txXfrm>
        <a:off x="2582793" y="2543181"/>
        <a:ext cx="1800953" cy="1267890"/>
      </dsp:txXfrm>
    </dsp:sp>
    <dsp:sp modelId="{4C308D2C-1232-45BC-9A64-BC6D4C0E2860}">
      <dsp:nvSpPr>
        <dsp:cNvPr id="0" name=""/>
        <dsp:cNvSpPr/>
      </dsp:nvSpPr>
      <dsp:spPr>
        <a:xfrm>
          <a:off x="1523994" y="2971799"/>
          <a:ext cx="585362" cy="469877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EA25CD2-1593-4A4A-8738-96F62172E988}">
      <dsp:nvSpPr>
        <dsp:cNvPr id="0" name=""/>
        <dsp:cNvSpPr/>
      </dsp:nvSpPr>
      <dsp:spPr>
        <a:xfrm>
          <a:off x="-29065" y="2715492"/>
          <a:ext cx="1523565" cy="92326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Молдавановское</a:t>
          </a:r>
          <a:r>
            <a:rPr lang="ru-RU" sz="14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сельское поселение</a:t>
          </a:r>
          <a:endParaRPr lang="ru-RU" sz="1400" b="0" kern="1200" dirty="0">
            <a:solidFill>
              <a:schemeClr val="tx1"/>
            </a:solidFill>
          </a:endParaRPr>
        </a:p>
      </dsp:txBody>
      <dsp:txXfrm>
        <a:off x="-2023" y="2742534"/>
        <a:ext cx="1469481" cy="869183"/>
      </dsp:txXfrm>
    </dsp:sp>
    <dsp:sp modelId="{E371B71C-1EAA-4E37-AC6E-CEFBB566E383}">
      <dsp:nvSpPr>
        <dsp:cNvPr id="0" name=""/>
        <dsp:cNvSpPr/>
      </dsp:nvSpPr>
      <dsp:spPr>
        <a:xfrm rot="2370201">
          <a:off x="1832018" y="2198759"/>
          <a:ext cx="613163" cy="469877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1875044"/>
            <a:satOff val="-2813"/>
            <a:lumOff val="-458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A61549E-67F8-474C-8104-8042FB6E7ACC}">
      <dsp:nvSpPr>
        <dsp:cNvPr id="0" name=""/>
        <dsp:cNvSpPr/>
      </dsp:nvSpPr>
      <dsp:spPr>
        <a:xfrm>
          <a:off x="351498" y="1340215"/>
          <a:ext cx="1499444" cy="923267"/>
        </a:xfrm>
        <a:prstGeom prst="roundRect">
          <a:avLst>
            <a:gd name="adj" fmla="val 10000"/>
          </a:avLst>
        </a:prstGeom>
        <a:solidFill>
          <a:schemeClr val="accent3">
            <a:hueOff val="1875044"/>
            <a:satOff val="-2813"/>
            <a:lumOff val="-458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Милоградовское</a:t>
          </a:r>
          <a:r>
            <a:rPr lang="ru-RU" sz="14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сельское поселение</a:t>
          </a:r>
          <a:endParaRPr lang="ru-RU" sz="1400" b="0" kern="1200" dirty="0">
            <a:solidFill>
              <a:schemeClr val="tx1"/>
            </a:solidFill>
          </a:endParaRPr>
        </a:p>
      </dsp:txBody>
      <dsp:txXfrm>
        <a:off x="378540" y="1367257"/>
        <a:ext cx="1445360" cy="869183"/>
      </dsp:txXfrm>
    </dsp:sp>
    <dsp:sp modelId="{021063E2-617D-4F39-AA89-8AA1AAD1A8AE}">
      <dsp:nvSpPr>
        <dsp:cNvPr id="0" name=""/>
        <dsp:cNvSpPr/>
      </dsp:nvSpPr>
      <dsp:spPr>
        <a:xfrm rot="3785100">
          <a:off x="2120707" y="1577033"/>
          <a:ext cx="1091027" cy="469877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9A2F82D-0879-4799-835A-56F449CC0EA4}">
      <dsp:nvSpPr>
        <dsp:cNvPr id="0" name=""/>
        <dsp:cNvSpPr/>
      </dsp:nvSpPr>
      <dsp:spPr>
        <a:xfrm>
          <a:off x="1502283" y="333443"/>
          <a:ext cx="1211419" cy="923267"/>
        </a:xfrm>
        <a:prstGeom prst="roundRect">
          <a:avLst>
            <a:gd name="adj" fmla="val 10000"/>
          </a:avLst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Моряк-Рыболовское</a:t>
          </a:r>
          <a:r>
            <a:rPr lang="ru-RU" sz="14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сельское поселение</a:t>
          </a:r>
          <a:endParaRPr lang="ru-RU" sz="1400" b="0" kern="1200" dirty="0">
            <a:solidFill>
              <a:schemeClr val="tx1"/>
            </a:solidFill>
          </a:endParaRPr>
        </a:p>
      </dsp:txBody>
      <dsp:txXfrm>
        <a:off x="1529325" y="360485"/>
        <a:ext cx="1157335" cy="869183"/>
      </dsp:txXfrm>
    </dsp:sp>
    <dsp:sp modelId="{28CEC77A-007A-46FA-92DF-3EFE4223D167}">
      <dsp:nvSpPr>
        <dsp:cNvPr id="0" name=""/>
        <dsp:cNvSpPr/>
      </dsp:nvSpPr>
      <dsp:spPr>
        <a:xfrm rot="5400000">
          <a:off x="2888406" y="1372463"/>
          <a:ext cx="1233599" cy="469877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99ED7BE-D82F-4CCE-A446-CFE98AD92553}">
      <dsp:nvSpPr>
        <dsp:cNvPr id="0" name=""/>
        <dsp:cNvSpPr/>
      </dsp:nvSpPr>
      <dsp:spPr>
        <a:xfrm>
          <a:off x="2906227" y="-35060"/>
          <a:ext cx="1154084" cy="923267"/>
        </a:xfrm>
        <a:prstGeom prst="roundRect">
          <a:avLst>
            <a:gd name="adj" fmla="val 10000"/>
          </a:avLst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Пермское сельское поселение</a:t>
          </a:r>
          <a:endParaRPr lang="ru-RU" sz="1400" b="0" kern="1200" dirty="0">
            <a:solidFill>
              <a:schemeClr val="tx1"/>
            </a:solidFill>
          </a:endParaRPr>
        </a:p>
      </dsp:txBody>
      <dsp:txXfrm>
        <a:off x="2933269" y="-8018"/>
        <a:ext cx="1100000" cy="869183"/>
      </dsp:txXfrm>
    </dsp:sp>
    <dsp:sp modelId="{40530B4F-725D-4C50-863D-84722F519295}">
      <dsp:nvSpPr>
        <dsp:cNvPr id="0" name=""/>
        <dsp:cNvSpPr/>
      </dsp:nvSpPr>
      <dsp:spPr>
        <a:xfrm rot="7145035">
          <a:off x="3810156" y="1576930"/>
          <a:ext cx="1095006" cy="46987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AE58070-EAEB-4638-8B7A-2BF0CD4390DF}">
      <dsp:nvSpPr>
        <dsp:cNvPr id="0" name=""/>
        <dsp:cNvSpPr/>
      </dsp:nvSpPr>
      <dsp:spPr>
        <a:xfrm>
          <a:off x="4183643" y="333443"/>
          <a:ext cx="1349806" cy="923267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Тимофеевское</a:t>
          </a:r>
          <a:r>
            <a:rPr lang="ru-RU" sz="14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сельское поселение</a:t>
          </a:r>
          <a:endParaRPr lang="ru-RU" sz="1400" b="0" kern="1200" dirty="0">
            <a:solidFill>
              <a:schemeClr val="tx1"/>
            </a:solidFill>
          </a:endParaRPr>
        </a:p>
      </dsp:txBody>
      <dsp:txXfrm>
        <a:off x="4210685" y="360485"/>
        <a:ext cx="1295722" cy="869183"/>
      </dsp:txXfrm>
    </dsp:sp>
    <dsp:sp modelId="{D836A17E-C43E-4991-9A19-50841F00CCED}">
      <dsp:nvSpPr>
        <dsp:cNvPr id="0" name=""/>
        <dsp:cNvSpPr/>
      </dsp:nvSpPr>
      <dsp:spPr>
        <a:xfrm rot="8667064">
          <a:off x="4499645" y="2250112"/>
          <a:ext cx="579007" cy="469877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F66C7FB-138A-46D0-9F74-3D7413CF45A4}">
      <dsp:nvSpPr>
        <dsp:cNvPr id="0" name=""/>
        <dsp:cNvSpPr/>
      </dsp:nvSpPr>
      <dsp:spPr>
        <a:xfrm>
          <a:off x="5054539" y="1340215"/>
          <a:ext cx="1621558" cy="923267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Весёлояровское</a:t>
          </a:r>
          <a:r>
            <a:rPr lang="ru-RU" sz="14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сельское поселение</a:t>
          </a:r>
          <a:endParaRPr lang="ru-RU" sz="1400" b="0" kern="1200" dirty="0">
            <a:solidFill>
              <a:schemeClr val="tx1"/>
            </a:solidFill>
          </a:endParaRPr>
        </a:p>
      </dsp:txBody>
      <dsp:txXfrm>
        <a:off x="5081581" y="1367257"/>
        <a:ext cx="1567474" cy="869183"/>
      </dsp:txXfrm>
    </dsp:sp>
    <dsp:sp modelId="{6D81620B-768E-4319-AF3C-4126D2DA1BF7}">
      <dsp:nvSpPr>
        <dsp:cNvPr id="0" name=""/>
        <dsp:cNvSpPr/>
      </dsp:nvSpPr>
      <dsp:spPr>
        <a:xfrm rot="10800000">
          <a:off x="4876795" y="2971799"/>
          <a:ext cx="678660" cy="469877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lumMod val="20000"/>
            <a:lumOff val="8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90A6D36-D0F4-4753-92FB-1686F4F761BF}">
      <dsp:nvSpPr>
        <dsp:cNvPr id="0" name=""/>
        <dsp:cNvSpPr/>
      </dsp:nvSpPr>
      <dsp:spPr>
        <a:xfrm>
          <a:off x="5656780" y="2715492"/>
          <a:ext cx="1154084" cy="923267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Ольгинское городское поселение</a:t>
          </a:r>
          <a:endParaRPr lang="ru-RU" sz="1400" b="0" kern="1200" dirty="0">
            <a:solidFill>
              <a:schemeClr val="tx1"/>
            </a:solidFill>
          </a:endParaRPr>
        </a:p>
      </dsp:txBody>
      <dsp:txXfrm>
        <a:off x="5683822" y="2742534"/>
        <a:ext cx="1100000" cy="8691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9C6313-ACDE-4F80-9FE0-DE818F784B5B}">
      <dsp:nvSpPr>
        <dsp:cNvPr id="0" name=""/>
        <dsp:cNvSpPr/>
      </dsp:nvSpPr>
      <dsp:spPr>
        <a:xfrm>
          <a:off x="2738" y="444765"/>
          <a:ext cx="2669976" cy="621448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accent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НАЛОГОВЫЕ ДОХОДЫ</a:t>
          </a:r>
          <a:endParaRPr lang="ru-RU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38" y="444765"/>
        <a:ext cx="2669976" cy="621448"/>
      </dsp:txXfrm>
    </dsp:sp>
    <dsp:sp modelId="{45962813-5304-4FA6-A0CC-BAB8B4263E40}">
      <dsp:nvSpPr>
        <dsp:cNvPr id="0" name=""/>
        <dsp:cNvSpPr/>
      </dsp:nvSpPr>
      <dsp:spPr>
        <a:xfrm>
          <a:off x="2738" y="1066214"/>
          <a:ext cx="2669976" cy="4051619"/>
        </a:xfrm>
        <a:prstGeom prst="rect">
          <a:avLst/>
        </a:prstGeom>
        <a:solidFill>
          <a:schemeClr val="accent2">
            <a:lumMod val="20000"/>
            <a:lumOff val="80000"/>
            <a:alpha val="9000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налог на доходы физических лиц,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акцизы по подакцизным товарам,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единый налог на вмененный доход,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единый сельскохозяйственный налог, 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налог, взимаемый в связи с применением патентной системы налогообложения,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государственная пошлина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38" y="1066214"/>
        <a:ext cx="2669976" cy="4051619"/>
      </dsp:txXfrm>
    </dsp:sp>
    <dsp:sp modelId="{96CDFE1A-0118-412C-A8A1-06790897D4F7}">
      <dsp:nvSpPr>
        <dsp:cNvPr id="0" name=""/>
        <dsp:cNvSpPr/>
      </dsp:nvSpPr>
      <dsp:spPr>
        <a:xfrm>
          <a:off x="3046511" y="444765"/>
          <a:ext cx="2669976" cy="621448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accent1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НЕНАЛОГОВЫЕ ДОХОДЫ</a:t>
          </a:r>
          <a:endParaRPr lang="ru-RU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46511" y="444765"/>
        <a:ext cx="2669976" cy="621448"/>
      </dsp:txXfrm>
    </dsp:sp>
    <dsp:sp modelId="{DD13D89B-7857-42EC-A7A2-ACF3FC4707BE}">
      <dsp:nvSpPr>
        <dsp:cNvPr id="0" name=""/>
        <dsp:cNvSpPr/>
      </dsp:nvSpPr>
      <dsp:spPr>
        <a:xfrm>
          <a:off x="3046511" y="1066214"/>
          <a:ext cx="2669976" cy="4051619"/>
        </a:xfrm>
        <a:prstGeom prst="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25400" cap="flat" cmpd="sng" algn="ctr">
          <a:solidFill>
            <a:schemeClr val="accent2">
              <a:tint val="40000"/>
              <a:alpha val="90000"/>
              <a:hueOff val="2512910"/>
              <a:satOff val="-2189"/>
              <a:lumOff val="-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доходы от использования муниципального имущества,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плата за негативное воздействие на окружающую среду,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доходы от продажи материальных и нематериальных активов,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штрафы, санкции, возмещение ущерба,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прочие неналоговые доходы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46511" y="1066214"/>
        <a:ext cx="2669976" cy="4051619"/>
      </dsp:txXfrm>
    </dsp:sp>
    <dsp:sp modelId="{7E251FC0-DD1C-4E19-8A49-A9916BE31DE8}">
      <dsp:nvSpPr>
        <dsp:cNvPr id="0" name=""/>
        <dsp:cNvSpPr/>
      </dsp:nvSpPr>
      <dsp:spPr>
        <a:xfrm>
          <a:off x="6090284" y="444765"/>
          <a:ext cx="2669976" cy="621448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БЕЗВОЗМЕЗДНЫЕ ПОСТУПЛЕНИЯ</a:t>
          </a:r>
          <a:endParaRPr lang="ru-RU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090284" y="444765"/>
        <a:ext cx="2669976" cy="621448"/>
      </dsp:txXfrm>
    </dsp:sp>
    <dsp:sp modelId="{35910C47-8A8E-4D7C-B3D3-42D3F5508A82}">
      <dsp:nvSpPr>
        <dsp:cNvPr id="0" name=""/>
        <dsp:cNvSpPr/>
      </dsp:nvSpPr>
      <dsp:spPr>
        <a:xfrm>
          <a:off x="6090284" y="1066214"/>
          <a:ext cx="2669976" cy="4051619"/>
        </a:xfrm>
        <a:prstGeom prst="rect">
          <a:avLst/>
        </a:prstGeom>
        <a:solidFill>
          <a:schemeClr val="accent2">
            <a:tint val="40000"/>
            <a:alpha val="90000"/>
            <a:hueOff val="5025821"/>
            <a:satOff val="-4378"/>
            <a:lumOff val="-6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5025821"/>
              <a:satOff val="-4378"/>
              <a:lumOff val="-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дотации,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субсидии,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субвенции,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иные межбюджетные трансферты,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прочие безвозмездные поступления</a:t>
          </a:r>
        </a:p>
      </dsp:txBody>
      <dsp:txXfrm>
        <a:off x="6090284" y="1066214"/>
        <a:ext cx="2669976" cy="405161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3325C0-B7FA-4DFC-B3CC-50CDE24775F0}">
      <dsp:nvSpPr>
        <dsp:cNvPr id="0" name=""/>
        <dsp:cNvSpPr/>
      </dsp:nvSpPr>
      <dsp:spPr>
        <a:xfrm>
          <a:off x="4191000" y="1449639"/>
          <a:ext cx="2965163" cy="5146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7307"/>
              </a:lnTo>
              <a:lnTo>
                <a:pt x="2965163" y="257307"/>
              </a:lnTo>
              <a:lnTo>
                <a:pt x="2965163" y="514615"/>
              </a:lnTo>
            </a:path>
          </a:pathLst>
        </a:custGeom>
        <a:noFill/>
        <a:ln w="9525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717C23-3EA8-496B-BDA4-F409BC1BA187}">
      <dsp:nvSpPr>
        <dsp:cNvPr id="0" name=""/>
        <dsp:cNvSpPr/>
      </dsp:nvSpPr>
      <dsp:spPr>
        <a:xfrm>
          <a:off x="4145280" y="1449639"/>
          <a:ext cx="91440" cy="5146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14615"/>
              </a:lnTo>
            </a:path>
          </a:pathLst>
        </a:custGeom>
        <a:noFill/>
        <a:ln w="9525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F82A86-9EDC-4169-86FE-21AD340DB660}">
      <dsp:nvSpPr>
        <dsp:cNvPr id="0" name=""/>
        <dsp:cNvSpPr/>
      </dsp:nvSpPr>
      <dsp:spPr>
        <a:xfrm>
          <a:off x="1225836" y="1449639"/>
          <a:ext cx="2965163" cy="514615"/>
        </a:xfrm>
        <a:custGeom>
          <a:avLst/>
          <a:gdLst/>
          <a:ahLst/>
          <a:cxnLst/>
          <a:rect l="0" t="0" r="0" b="0"/>
          <a:pathLst>
            <a:path>
              <a:moveTo>
                <a:pt x="2965163" y="0"/>
              </a:moveTo>
              <a:lnTo>
                <a:pt x="2965163" y="257307"/>
              </a:lnTo>
              <a:lnTo>
                <a:pt x="0" y="257307"/>
              </a:lnTo>
              <a:lnTo>
                <a:pt x="0" y="514615"/>
              </a:lnTo>
            </a:path>
          </a:pathLst>
        </a:custGeom>
        <a:noFill/>
        <a:ln w="9525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94BEF8-8DD2-45C9-91B0-C91AC485112B}">
      <dsp:nvSpPr>
        <dsp:cNvPr id="0" name=""/>
        <dsp:cNvSpPr/>
      </dsp:nvSpPr>
      <dsp:spPr>
        <a:xfrm>
          <a:off x="2235193" y="224365"/>
          <a:ext cx="3911613" cy="1225274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cap="none" spc="0" dirty="0" smtClean="0">
              <a:ln w="0"/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Составление проекта местного бюджета основывается на: </a:t>
          </a:r>
          <a:endParaRPr lang="ru-RU" sz="1800" b="0" kern="1200" cap="none" spc="0" dirty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35193" y="224365"/>
        <a:ext cx="3911613" cy="1225274"/>
      </dsp:txXfrm>
    </dsp:sp>
    <dsp:sp modelId="{9D0FDCB1-DABF-4193-A8D0-37C1235CBB1C}">
      <dsp:nvSpPr>
        <dsp:cNvPr id="0" name=""/>
        <dsp:cNvSpPr/>
      </dsp:nvSpPr>
      <dsp:spPr>
        <a:xfrm>
          <a:off x="562" y="1964254"/>
          <a:ext cx="2450548" cy="2078579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cap="none" spc="0" smtClean="0">
              <a:ln w="0"/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Бюджетном послании Президента Российской Федерации </a:t>
          </a:r>
          <a:endParaRPr lang="ru-RU" sz="1800" b="0" kern="1200" cap="none" spc="0" dirty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2" y="1964254"/>
        <a:ext cx="2450548" cy="2078579"/>
      </dsp:txXfrm>
    </dsp:sp>
    <dsp:sp modelId="{C0945CF6-1850-4D9D-A3B8-14092EC0EB78}">
      <dsp:nvSpPr>
        <dsp:cNvPr id="0" name=""/>
        <dsp:cNvSpPr/>
      </dsp:nvSpPr>
      <dsp:spPr>
        <a:xfrm>
          <a:off x="2965725" y="1964254"/>
          <a:ext cx="2450548" cy="2078579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cap="none" spc="0" smtClean="0">
              <a:ln w="0"/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Прогнозе социально-экономического развития Ольгинского района </a:t>
          </a:r>
          <a:endParaRPr lang="ru-RU" sz="1800" b="0" kern="1200" cap="none" spc="0" dirty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65725" y="1964254"/>
        <a:ext cx="2450548" cy="2078579"/>
      </dsp:txXfrm>
    </dsp:sp>
    <dsp:sp modelId="{CC7076CD-F9D5-4080-AD5C-046739C9C80D}">
      <dsp:nvSpPr>
        <dsp:cNvPr id="0" name=""/>
        <dsp:cNvSpPr/>
      </dsp:nvSpPr>
      <dsp:spPr>
        <a:xfrm>
          <a:off x="5930889" y="1964254"/>
          <a:ext cx="2450548" cy="2078579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cap="none" spc="0" smtClean="0">
              <a:ln w="0"/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Государственных и муниципальных программах Ольгинского муниципального района</a:t>
          </a:r>
          <a:endParaRPr lang="ru-RU" sz="1800" b="0" kern="1200" cap="none" spc="0" dirty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30889" y="1964254"/>
        <a:ext cx="2450548" cy="207857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4C9A2E-14FB-4C1B-880F-A99091969D52}">
      <dsp:nvSpPr>
        <dsp:cNvPr id="0" name=""/>
        <dsp:cNvSpPr/>
      </dsp:nvSpPr>
      <dsp:spPr>
        <a:xfrm>
          <a:off x="0" y="33593"/>
          <a:ext cx="2852994" cy="233946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err="1" smtClean="0">
              <a:solidFill>
                <a:schemeClr val="tx1"/>
              </a:solidFill>
            </a:rPr>
            <a:t>приоритизация</a:t>
          </a:r>
          <a:r>
            <a:rPr lang="ru-RU" sz="1200" kern="1200" dirty="0" smtClean="0">
              <a:solidFill>
                <a:schemeClr val="tx1"/>
              </a:solidFill>
            </a:rPr>
            <a:t> бюджетных расходов с учетом обеспечения достижения поставленных целей в рамках национальных проектов достигнутых в соответствии с Указами Президента Российской Федерации от 07.05.2018 № 204 «О национальных целях и стратегических задачах развития Российской Федерации на период до 2024 года» и от 21.07.2020 № 474 «О национальных целях развития Российской Федерации на период до 2030 года»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0" y="33593"/>
        <a:ext cx="2852994" cy="2339461"/>
      </dsp:txXfrm>
    </dsp:sp>
    <dsp:sp modelId="{27BE4602-82B6-408D-89A5-A9F9611631DD}">
      <dsp:nvSpPr>
        <dsp:cNvPr id="0" name=""/>
        <dsp:cNvSpPr/>
      </dsp:nvSpPr>
      <dsp:spPr>
        <a:xfrm>
          <a:off x="3138294" y="33593"/>
          <a:ext cx="2852994" cy="2339461"/>
        </a:xfrm>
        <a:prstGeom prst="rect">
          <a:avLst/>
        </a:prstGeom>
        <a:solidFill>
          <a:schemeClr val="accent3">
            <a:hueOff val="1875044"/>
            <a:satOff val="-2813"/>
            <a:lumOff val="-45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</a:rPr>
            <a:t>совершенствование инструментов программно-целевого планирования и управления с учетом приоритетов социально-экономического развития и реальных финансовых возможностей бюджета </a:t>
          </a:r>
          <a:r>
            <a:rPr lang="ru-RU" sz="1200" kern="1200" dirty="0" err="1" smtClean="0">
              <a:solidFill>
                <a:schemeClr val="tx1"/>
              </a:solidFill>
            </a:rPr>
            <a:t>Ольгинского</a:t>
          </a:r>
          <a:r>
            <a:rPr lang="ru-RU" sz="1200" kern="1200" dirty="0" smtClean="0">
              <a:solidFill>
                <a:schemeClr val="tx1"/>
              </a:solidFill>
            </a:rPr>
            <a:t> муниципального района, развития механизма проектного управления, дальнейшего совершенствования системы оценки эффективности реализации муниципальных программ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3138294" y="33593"/>
        <a:ext cx="2852994" cy="2339461"/>
      </dsp:txXfrm>
    </dsp:sp>
    <dsp:sp modelId="{6763DE6B-4316-42D5-822A-79D5B349BA8C}">
      <dsp:nvSpPr>
        <dsp:cNvPr id="0" name=""/>
        <dsp:cNvSpPr/>
      </dsp:nvSpPr>
      <dsp:spPr>
        <a:xfrm>
          <a:off x="6276588" y="33593"/>
          <a:ext cx="2852994" cy="2339461"/>
        </a:xfrm>
        <a:prstGeom prst="rect">
          <a:avLst/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Arial" pitchFamily="34" charset="0"/>
            </a:rPr>
            <a:t>повышение эффективности бюджетных расходов, формирование бюджетных параметров исходя из необходимости безусловного исполнения действующих расходных обязательств, в том числе с учетом их оптимизации и эффективности исполнения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6276588" y="33593"/>
        <a:ext cx="2852994" cy="2339461"/>
      </dsp:txXfrm>
    </dsp:sp>
    <dsp:sp modelId="{21E8AA1C-C59B-4A0E-99C0-881678CCA7C1}">
      <dsp:nvSpPr>
        <dsp:cNvPr id="0" name=""/>
        <dsp:cNvSpPr/>
      </dsp:nvSpPr>
      <dsp:spPr>
        <a:xfrm>
          <a:off x="1293362" y="2452956"/>
          <a:ext cx="2968683" cy="1262364"/>
        </a:xfrm>
        <a:prstGeom prst="rect">
          <a:avLst/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Arial" pitchFamily="34" charset="0"/>
            </a:rPr>
            <a:t>в сфере социальной политики будет обеспечено предоставление мер социальной поддержки граждан в полном объеме с учетом скорректированной численности получателей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1293362" y="2452956"/>
        <a:ext cx="2968683" cy="1262364"/>
      </dsp:txXfrm>
    </dsp:sp>
    <dsp:sp modelId="{9141DBB0-3EF4-4682-8B09-CF10F8DCC5D0}">
      <dsp:nvSpPr>
        <dsp:cNvPr id="0" name=""/>
        <dsp:cNvSpPr/>
      </dsp:nvSpPr>
      <dsp:spPr>
        <a:xfrm>
          <a:off x="4945196" y="2452956"/>
          <a:ext cx="3024916" cy="1263083"/>
        </a:xfrm>
        <a:prstGeom prst="rect">
          <a:avLst/>
        </a:prstGeom>
        <a:solidFill>
          <a:schemeClr val="accent3">
            <a:hueOff val="7500176"/>
            <a:satOff val="-11253"/>
            <a:lumOff val="-183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2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повышение прозрачности и открытости бюджета и бюджетного процесса для понимания гражданами реализуемой в </a:t>
          </a:r>
          <a:r>
            <a:rPr kumimoji="0" lang="ru-RU" sz="1200" b="0" i="0" u="none" strike="noStrike" kern="1200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Ольгинском</a:t>
          </a:r>
          <a:r>
            <a:rPr kumimoji="0" lang="ru-RU" sz="12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 муниципальном районе бюджетной и налоговой политики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4945196" y="2452956"/>
        <a:ext cx="3024916" cy="1263083"/>
      </dsp:txXfrm>
    </dsp:sp>
    <dsp:sp modelId="{DBC22962-BDBA-4208-AD1C-9C064EEE3C8F}">
      <dsp:nvSpPr>
        <dsp:cNvPr id="0" name=""/>
        <dsp:cNvSpPr/>
      </dsp:nvSpPr>
      <dsp:spPr>
        <a:xfrm>
          <a:off x="1521587" y="3898477"/>
          <a:ext cx="2929084" cy="741670"/>
        </a:xfrm>
        <a:prstGeom prst="rect">
          <a:avLst/>
        </a:prstGeom>
        <a:solidFill>
          <a:schemeClr val="accent3">
            <a:hueOff val="9375220"/>
            <a:satOff val="-14067"/>
            <a:lumOff val="-228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Arial" pitchFamily="34" charset="0"/>
            </a:rPr>
            <a:t>Совершенствование политики межбюджетных отношений;</a:t>
          </a:r>
          <a:endParaRPr lang="ru-RU" sz="1200" kern="1200" dirty="0" smtClean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1521587" y="3898477"/>
        <a:ext cx="2929084" cy="741670"/>
      </dsp:txXfrm>
    </dsp:sp>
    <dsp:sp modelId="{F8477F38-BC21-4F3F-96B4-E87FA6497D63}">
      <dsp:nvSpPr>
        <dsp:cNvPr id="0" name=""/>
        <dsp:cNvSpPr/>
      </dsp:nvSpPr>
      <dsp:spPr>
        <a:xfrm>
          <a:off x="4716942" y="3898477"/>
          <a:ext cx="2929369" cy="740437"/>
        </a:xfrm>
        <a:prstGeom prst="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Arial" pitchFamily="34" charset="0"/>
            </a:rPr>
            <a:t>развитие инвестиционного климата района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4716942" y="3898477"/>
        <a:ext cx="2929369" cy="74043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4C9A2E-14FB-4C1B-880F-A99091969D52}">
      <dsp:nvSpPr>
        <dsp:cNvPr id="0" name=""/>
        <dsp:cNvSpPr/>
      </dsp:nvSpPr>
      <dsp:spPr>
        <a:xfrm>
          <a:off x="1817" y="914300"/>
          <a:ext cx="2119686" cy="173814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ysClr val="windowText" lastClr="000000"/>
              </a:solidFill>
            </a:rPr>
            <a:t>строгое соблюдение бюджетов поселений в соответствии со статьями Бюджетного кодекса</a:t>
          </a:r>
          <a:endParaRPr lang="ru-RU" sz="1400" kern="1200" dirty="0">
            <a:solidFill>
              <a:sysClr val="windowText" lastClr="000000"/>
            </a:solidFill>
          </a:endParaRPr>
        </a:p>
      </dsp:txBody>
      <dsp:txXfrm>
        <a:off x="1817" y="914300"/>
        <a:ext cx="2119686" cy="1738146"/>
      </dsp:txXfrm>
    </dsp:sp>
    <dsp:sp modelId="{27BE4602-82B6-408D-89A5-A9F9611631DD}">
      <dsp:nvSpPr>
        <dsp:cNvPr id="0" name=""/>
        <dsp:cNvSpPr/>
      </dsp:nvSpPr>
      <dsp:spPr>
        <a:xfrm>
          <a:off x="2333472" y="914300"/>
          <a:ext cx="2119686" cy="1738146"/>
        </a:xfrm>
        <a:prstGeom prst="rec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ysClr val="windowText" lastClr="000000"/>
              </a:solidFill>
            </a:rPr>
            <a:t>закрепление положительных результатов, достигнутых в рамка повышения эффективности предоставления межбюджетных трансфертов</a:t>
          </a:r>
          <a:endParaRPr lang="ru-RU" sz="1400" kern="1200" dirty="0">
            <a:solidFill>
              <a:sysClr val="windowText" lastClr="000000"/>
            </a:solidFill>
          </a:endParaRPr>
        </a:p>
      </dsp:txBody>
      <dsp:txXfrm>
        <a:off x="2333472" y="914300"/>
        <a:ext cx="2119686" cy="1738146"/>
      </dsp:txXfrm>
    </dsp:sp>
    <dsp:sp modelId="{6763DE6B-4316-42D5-822A-79D5B349BA8C}">
      <dsp:nvSpPr>
        <dsp:cNvPr id="0" name=""/>
        <dsp:cNvSpPr/>
      </dsp:nvSpPr>
      <dsp:spPr>
        <a:xfrm>
          <a:off x="4665127" y="914300"/>
          <a:ext cx="2119686" cy="1738146"/>
        </a:xfrm>
        <a:prstGeom prst="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>
              <a:solidFill>
                <a:sysClr val="windowText" lastClr="000000"/>
              </a:solidFill>
            </a:rPr>
            <a:t>работа над снижением (ликвидацией) и недопущением просроченной кредиторской задолженности на поселениях</a:t>
          </a:r>
          <a:endParaRPr lang="ru-RU" sz="1400" kern="1200" dirty="0">
            <a:solidFill>
              <a:sysClr val="windowText" lastClr="000000"/>
            </a:solidFill>
          </a:endParaRPr>
        </a:p>
      </dsp:txBody>
      <dsp:txXfrm>
        <a:off x="4665127" y="914300"/>
        <a:ext cx="2119686" cy="1738146"/>
      </dsp:txXfrm>
    </dsp:sp>
    <dsp:sp modelId="{21E8AA1C-C59B-4A0E-99C0-881678CCA7C1}">
      <dsp:nvSpPr>
        <dsp:cNvPr id="0" name=""/>
        <dsp:cNvSpPr/>
      </dsp:nvSpPr>
      <dsp:spPr>
        <a:xfrm>
          <a:off x="6998599" y="931202"/>
          <a:ext cx="2130984" cy="1727845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>
              <a:solidFill>
                <a:sysClr val="windowText" lastClr="000000"/>
              </a:solidFill>
            </a:rPr>
            <a:t>повышение финансовой дисциплины муниципальных учреждений района</a:t>
          </a:r>
          <a:endParaRPr lang="ru-RU" sz="1400" kern="1200" dirty="0">
            <a:solidFill>
              <a:sysClr val="windowText" lastClr="000000"/>
            </a:solidFill>
          </a:endParaRPr>
        </a:p>
      </dsp:txBody>
      <dsp:txXfrm>
        <a:off x="6998599" y="931202"/>
        <a:ext cx="2130984" cy="172784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81D551-1E90-4494-B77C-29256C34F300}">
      <dsp:nvSpPr>
        <dsp:cNvPr id="0" name=""/>
        <dsp:cNvSpPr/>
      </dsp:nvSpPr>
      <dsp:spPr>
        <a:xfrm>
          <a:off x="0" y="0"/>
          <a:ext cx="5461000" cy="5461000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C801E8-84B1-4682-94AE-7186C0D8C3C0}">
      <dsp:nvSpPr>
        <dsp:cNvPr id="0" name=""/>
        <dsp:cNvSpPr/>
      </dsp:nvSpPr>
      <dsp:spPr>
        <a:xfrm>
          <a:off x="2730500" y="0"/>
          <a:ext cx="6413499" cy="5461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продолжится работа по обеспечению контроля за своевременным и полным перечислением налогов, сборов и иных обязательных платежей в бюджеты бюджетной системы Российской Федерации</a:t>
          </a:r>
          <a:endParaRPr lang="ru-RU" sz="1300" kern="1200" dirty="0"/>
        </a:p>
      </dsp:txBody>
      <dsp:txXfrm>
        <a:off x="2730500" y="0"/>
        <a:ext cx="6413499" cy="1160462"/>
      </dsp:txXfrm>
    </dsp:sp>
    <dsp:sp modelId="{54D7C6B0-6970-49EB-A451-765187B3C698}">
      <dsp:nvSpPr>
        <dsp:cNvPr id="0" name=""/>
        <dsp:cNvSpPr/>
      </dsp:nvSpPr>
      <dsp:spPr>
        <a:xfrm>
          <a:off x="716756" y="1160462"/>
          <a:ext cx="4027487" cy="4027487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14CFCB-0852-42BE-9385-C5F523D9CB6B}">
      <dsp:nvSpPr>
        <dsp:cNvPr id="0" name=""/>
        <dsp:cNvSpPr/>
      </dsp:nvSpPr>
      <dsp:spPr>
        <a:xfrm>
          <a:off x="2730500" y="1160462"/>
          <a:ext cx="6413499" cy="402748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1560506"/>
              <a:satOff val="-1946"/>
              <a:lumOff val="4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остается актуальным повышение уровня ответственности главных администраторов доходов местного бюджета за качественное прогнозирование доходов бюджета </a:t>
          </a:r>
          <a:r>
            <a:rPr lang="ru-RU" sz="1300" kern="1200" dirty="0" err="1" smtClean="0"/>
            <a:t>Ольгинского</a:t>
          </a:r>
          <a:r>
            <a:rPr lang="ru-RU" sz="1300" kern="1200" dirty="0" smtClean="0"/>
            <a:t> муниципального района и выполнение в полном объеме утвержденных годовых назначений по доходам местного бюджета, активизация </a:t>
          </a:r>
          <a:r>
            <a:rPr lang="ru-RU" sz="1300" kern="1200" dirty="0" err="1" smtClean="0"/>
            <a:t>претензионно</a:t>
          </a:r>
          <a:r>
            <a:rPr lang="ru-RU" sz="1300" kern="1200" dirty="0" smtClean="0"/>
            <a:t>-исковой деятельности</a:t>
          </a:r>
          <a:endParaRPr lang="ru-RU" sz="1300" kern="1200" dirty="0"/>
        </a:p>
      </dsp:txBody>
      <dsp:txXfrm>
        <a:off x="2730500" y="1160462"/>
        <a:ext cx="6413499" cy="1160462"/>
      </dsp:txXfrm>
    </dsp:sp>
    <dsp:sp modelId="{4B0A2CD5-1929-4B39-9277-024F2D7E04F0}">
      <dsp:nvSpPr>
        <dsp:cNvPr id="0" name=""/>
        <dsp:cNvSpPr/>
      </dsp:nvSpPr>
      <dsp:spPr>
        <a:xfrm>
          <a:off x="1433512" y="2320925"/>
          <a:ext cx="2593975" cy="2593975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186F5C-FC68-48FF-80CF-CFF704B4810E}">
      <dsp:nvSpPr>
        <dsp:cNvPr id="0" name=""/>
        <dsp:cNvSpPr/>
      </dsp:nvSpPr>
      <dsp:spPr>
        <a:xfrm>
          <a:off x="2730500" y="2320925"/>
          <a:ext cx="6413499" cy="25939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3121013"/>
              <a:satOff val="-3893"/>
              <a:lumOff val="9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будет продолжена работа, направленная на повышение эффективности предоставляемых налоговых льгот</a:t>
          </a:r>
          <a:endParaRPr lang="ru-RU" sz="1300" kern="1200" dirty="0"/>
        </a:p>
      </dsp:txBody>
      <dsp:txXfrm>
        <a:off x="2730500" y="2320925"/>
        <a:ext cx="6413499" cy="1160462"/>
      </dsp:txXfrm>
    </dsp:sp>
    <dsp:sp modelId="{11ABFA16-5C67-4551-8E48-2FF990A80A50}">
      <dsp:nvSpPr>
        <dsp:cNvPr id="0" name=""/>
        <dsp:cNvSpPr/>
      </dsp:nvSpPr>
      <dsp:spPr>
        <a:xfrm>
          <a:off x="2150268" y="3481387"/>
          <a:ext cx="1160462" cy="1160462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BA88B9-5B08-4D22-8E53-6D60D233CBF5}">
      <dsp:nvSpPr>
        <dsp:cNvPr id="0" name=""/>
        <dsp:cNvSpPr/>
      </dsp:nvSpPr>
      <dsp:spPr>
        <a:xfrm>
          <a:off x="2730500" y="3481387"/>
          <a:ext cx="6413499" cy="11604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будет продолжена работа по сохранению, укреплению и развитию налогового потенциала путем совершенствования механизма взаимодействия с администраторами доходов в части качественного администрирования доходных источников бюджета муниципального района и повышения уровня их собираемости, легализации налоговой базы, включая легализацию «теневой» заработной платы</a:t>
          </a:r>
          <a:endParaRPr lang="ru-RU" sz="1300" kern="1200" dirty="0"/>
        </a:p>
      </dsp:txBody>
      <dsp:txXfrm>
        <a:off x="2730500" y="3481387"/>
        <a:ext cx="6413499" cy="116046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337700-7483-4CBF-A76A-94930F5552EC}">
      <dsp:nvSpPr>
        <dsp:cNvPr id="0" name=""/>
        <dsp:cNvSpPr/>
      </dsp:nvSpPr>
      <dsp:spPr>
        <a:xfrm>
          <a:off x="38327" y="1571672"/>
          <a:ext cx="3619310" cy="180965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ysClr val="windowText" lastClr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rPr>
            <a:t>Основными факторами, определяющими характер и направления долговой политики являются: </a:t>
          </a:r>
          <a:endParaRPr lang="ru-RU" sz="1800" kern="1200" dirty="0">
            <a:solidFill>
              <a:sysClr val="windowText" lastClr="000000"/>
            </a:solidFill>
          </a:endParaRPr>
        </a:p>
      </dsp:txBody>
      <dsp:txXfrm>
        <a:off x="91330" y="1624675"/>
        <a:ext cx="3513304" cy="1703649"/>
      </dsp:txXfrm>
    </dsp:sp>
    <dsp:sp modelId="{40766137-151B-46A2-98E0-914058DC04A8}">
      <dsp:nvSpPr>
        <dsp:cNvPr id="0" name=""/>
        <dsp:cNvSpPr/>
      </dsp:nvSpPr>
      <dsp:spPr>
        <a:xfrm rot="19012458">
          <a:off x="3389712" y="1765629"/>
          <a:ext cx="1983575" cy="65765"/>
        </a:xfrm>
        <a:custGeom>
          <a:avLst/>
          <a:gdLst/>
          <a:ahLst/>
          <a:cxnLst/>
          <a:rect l="0" t="0" r="0" b="0"/>
          <a:pathLst>
            <a:path>
              <a:moveTo>
                <a:pt x="0" y="32882"/>
              </a:moveTo>
              <a:lnTo>
                <a:pt x="1983575" y="3288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>
            <a:solidFill>
              <a:sysClr val="windowText" lastClr="000000"/>
            </a:solidFill>
          </a:endParaRPr>
        </a:p>
      </dsp:txBody>
      <dsp:txXfrm>
        <a:off x="4331910" y="1748923"/>
        <a:ext cx="99178" cy="99178"/>
      </dsp:txXfrm>
    </dsp:sp>
    <dsp:sp modelId="{7EA87D99-DE00-4D6E-8CA6-627DA67A2F4A}">
      <dsp:nvSpPr>
        <dsp:cNvPr id="0" name=""/>
        <dsp:cNvSpPr/>
      </dsp:nvSpPr>
      <dsp:spPr>
        <a:xfrm>
          <a:off x="5105362" y="4619"/>
          <a:ext cx="3619310" cy="223181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ysClr val="windowText" lastClr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rPr>
            <a:t> ухудшение экономической ситуации, связанной с распространением новой </a:t>
          </a:r>
          <a:r>
            <a:rPr lang="ru-RU" sz="1800" kern="1200" dirty="0" err="1" smtClean="0">
              <a:solidFill>
                <a:sysClr val="windowText" lastClr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rPr>
            <a:t>коронавирусной</a:t>
          </a:r>
          <a:r>
            <a:rPr lang="ru-RU" sz="1800" kern="1200" dirty="0" smtClean="0">
              <a:solidFill>
                <a:sysClr val="windowText" lastClr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rPr>
            <a:t> инфекции, замедление темпов экономического роста и, как следствие, риск снижения доходной базы бюджета; </a:t>
          </a:r>
          <a:endParaRPr lang="ru-RU" sz="1800" kern="1200" dirty="0">
            <a:solidFill>
              <a:sysClr val="windowText" lastClr="000000"/>
            </a:solidFill>
          </a:endParaRPr>
        </a:p>
      </dsp:txBody>
      <dsp:txXfrm>
        <a:off x="5170730" y="69987"/>
        <a:ext cx="3488574" cy="2101075"/>
      </dsp:txXfrm>
    </dsp:sp>
    <dsp:sp modelId="{4C5E0B23-481E-4E86-B05C-C7180A441466}">
      <dsp:nvSpPr>
        <dsp:cNvPr id="0" name=""/>
        <dsp:cNvSpPr/>
      </dsp:nvSpPr>
      <dsp:spPr>
        <a:xfrm rot="2450703">
          <a:off x="3424619" y="3069432"/>
          <a:ext cx="1913761" cy="65765"/>
        </a:xfrm>
        <a:custGeom>
          <a:avLst/>
          <a:gdLst/>
          <a:ahLst/>
          <a:cxnLst/>
          <a:rect l="0" t="0" r="0" b="0"/>
          <a:pathLst>
            <a:path>
              <a:moveTo>
                <a:pt x="0" y="32882"/>
              </a:moveTo>
              <a:lnTo>
                <a:pt x="1913761" y="3288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>
            <a:solidFill>
              <a:sysClr val="windowText" lastClr="000000"/>
            </a:solidFill>
          </a:endParaRPr>
        </a:p>
      </dsp:txBody>
      <dsp:txXfrm>
        <a:off x="4333655" y="3054470"/>
        <a:ext cx="95688" cy="95688"/>
      </dsp:txXfrm>
    </dsp:sp>
    <dsp:sp modelId="{DB827561-1E9F-46F7-919A-D830D020D151}">
      <dsp:nvSpPr>
        <dsp:cNvPr id="0" name=""/>
        <dsp:cNvSpPr/>
      </dsp:nvSpPr>
      <dsp:spPr>
        <a:xfrm>
          <a:off x="5105362" y="2507879"/>
          <a:ext cx="3619310" cy="244050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800" b="0" i="0" u="none" strike="noStrike" kern="1200" cap="none" normalizeH="0" baseline="0" dirty="0" smtClean="0">
              <a:ln/>
              <a:solidFill>
                <a:sysClr val="windowText" lastClr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необходимость финансового обеспечения расходных обязательств, принимаемых с учетом реализации Указа Президента Российской Федерации от 07.05.2018 года №204 «О национальных целях и стратегических задачах Российской Федерации на период до 2024 года»; </a:t>
          </a:r>
          <a:endParaRPr lang="ru-RU" sz="1800" kern="1200" dirty="0">
            <a:solidFill>
              <a:sysClr val="windowText" lastClr="000000"/>
            </a:solidFill>
          </a:endParaRPr>
        </a:p>
      </dsp:txBody>
      <dsp:txXfrm>
        <a:off x="5176842" y="2579359"/>
        <a:ext cx="3476350" cy="22975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1/31/2022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1/31/2022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1/31/2022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1/31/2022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1/31/2022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1/31/2022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1/31/2022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1/31/2022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1/31/2022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1/31/2022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1/31/2022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1/31/2022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admolga.ru/str.php?razdel=1&amp;id_blok=1&amp;id_str=263&amp;id_page=71&amp;id_level_1=16&amp;id_level_2=12&amp;id_level_3=5&amp;id_level_4=0&amp;id_level_5=0&amp;id_level_6=0&amp;id_level_7=0&amp;stranici=1" TargetMode="External"/><Relationship Id="rId2" Type="http://schemas.openxmlformats.org/officeDocument/2006/relationships/hyperlink" Target="mailto:fin760@findept.primorsky.ru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hyperlink" Target="http://admolga.ru/page.php?razdel=1&amp;id_page=365&amp;id_blok=1&amp;id_level_1=150&amp;id_level_2=0&amp;id_level_3=0&amp;id_level_4=0&amp;id_level_5=0&amp;id_level_6=0&amp;id_level_7=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Заголовок 1"/>
          <p:cNvSpPr txBox="1">
            <a:spLocks/>
          </p:cNvSpPr>
          <p:nvPr/>
        </p:nvSpPr>
        <p:spPr>
          <a:xfrm>
            <a:off x="0" y="0"/>
            <a:ext cx="9144000" cy="3200400"/>
          </a:xfrm>
          <a:prstGeom prst="rect">
            <a:avLst/>
          </a:prstGeom>
          <a:solidFill>
            <a:srgbClr val="D3F2F5"/>
          </a:solidFill>
          <a:ln w="3175" cap="flat" cmpd="sng" algn="ctr">
            <a:noFill/>
            <a:prstDash val="solid"/>
          </a:ln>
          <a:effectLst>
            <a:softEdge rad="3175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БЮДЖЕТ ДЛЯ ГРАЖДАН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endParaRPr lang="ru-RU" sz="12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бюджету 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муниципального района </a:t>
            </a:r>
            <a:br>
              <a:rPr lang="ru-RU" sz="1800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на 2022 год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и плановый период 2023-2024 годов</a:t>
            </a: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6200" y="124480"/>
            <a:ext cx="28194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Финансовый отдел администрации Ольгинского муниципального района  </a:t>
            </a:r>
          </a:p>
        </p:txBody>
      </p:sp>
      <p:pic>
        <p:nvPicPr>
          <p:cNvPr id="23" name="Рисунок 22" descr="bdWbSy03vz1BbJ5QquMj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77200" y="124480"/>
            <a:ext cx="990600" cy="990600"/>
          </a:xfrm>
          <a:prstGeom prst="rect">
            <a:avLst/>
          </a:prstGeom>
        </p:spPr>
      </p:pic>
      <p:pic>
        <p:nvPicPr>
          <p:cNvPr id="25" name="Рисунок 24" descr="tx6E6SK4Tt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2802194"/>
            <a:ext cx="3809999" cy="4055805"/>
          </a:xfrm>
          <a:prstGeom prst="rtTriangle">
            <a:avLst/>
          </a:prstGeom>
          <a:ln w="3175">
            <a:noFill/>
          </a:ln>
          <a:effectLst>
            <a:softEdge rad="31750"/>
          </a:effectLst>
        </p:spPr>
      </p:pic>
      <p:sp>
        <p:nvSpPr>
          <p:cNvPr id="26" name="Блок-схема: ссылка на другую страницу 8"/>
          <p:cNvSpPr/>
          <p:nvPr/>
        </p:nvSpPr>
        <p:spPr>
          <a:xfrm>
            <a:off x="1195387" y="2971801"/>
            <a:ext cx="6753225" cy="3886199"/>
          </a:xfrm>
          <a:prstGeom prst="flowChartMerg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 descr="466264a73dc8c9c5815b19260436e1bf.jpg"/>
          <p:cNvPicPr>
            <a:picLocks noChangeAspect="1"/>
          </p:cNvPicPr>
          <p:nvPr/>
        </p:nvPicPr>
        <p:blipFill>
          <a:blip r:embed="rId5" cstate="print">
            <a:lum bright="10000" contrast="20000"/>
          </a:blip>
          <a:stretch>
            <a:fillRect/>
          </a:stretch>
        </p:blipFill>
        <p:spPr>
          <a:xfrm flipH="1">
            <a:off x="5256165" y="2928020"/>
            <a:ext cx="3887835" cy="3929980"/>
          </a:xfrm>
          <a:prstGeom prst="rtTriangle">
            <a:avLst/>
          </a:prstGeom>
          <a:ln w="3175">
            <a:noFill/>
          </a:ln>
          <a:effectLst>
            <a:softEdge rad="3175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152400"/>
            <a:ext cx="9144000" cy="6432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Уважаемые жители Ольгинского района!</a:t>
            </a:r>
          </a:p>
          <a:p>
            <a:pPr marL="0" marR="0" lvl="0" indent="539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539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Одна из основных целей бюджетной политики - обеспечение большей прозрачности, открытости и доступности бюджетного процесса для жителей Ольгинского района. </a:t>
            </a:r>
            <a:endParaRPr kumimoji="0" lang="ru-RU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539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Одним из инструментов обеспечения прозрачности и открытости бюджетного процесса для населения является реализация проекта – открытый бюджет.</a:t>
            </a:r>
            <a:endParaRPr kumimoji="0" lang="ru-RU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539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«Бюджет для граждан» - это аналитический материал, разрабатываемый в целях ознакомления граждан с основными целями, задачами и приоритетными направлениями бюджетной политики Ольгинского района, обоснованиями бюджетных расходов, планируемыми и достигнутыми результатами использования бюджетных ассигнований.</a:t>
            </a:r>
            <a:endParaRPr kumimoji="0" lang="ru-RU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539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Надеемся, что представление бюджета в понятной и доступной форме повысит уровень общественного участия жителей в бюджетном процессе Ольгинского муниципального района.</a:t>
            </a:r>
            <a:endParaRPr kumimoji="0" lang="ru-RU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539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«Бюджет для граждан» размещается на официальном сайте </a:t>
            </a:r>
            <a:endParaRPr kumimoji="0" lang="ru-RU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539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администрации Ольгинского муниципального района.</a:t>
            </a:r>
            <a:endParaRPr kumimoji="0" lang="ru-RU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Глава администрации</a:t>
            </a:r>
            <a:endParaRPr lang="ru-RU" sz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Ольгинского муниципального района</a:t>
            </a:r>
            <a:r>
              <a:rPr kumimoji="0" lang="ru-RU" sz="200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</a:t>
            </a:r>
            <a:r>
              <a:rPr kumimoji="0" lang="ru-RU" sz="20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Ю.И. Глушко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851334477"/>
              </p:ext>
            </p:extLst>
          </p:nvPr>
        </p:nvGraphicFramePr>
        <p:xfrm>
          <a:off x="1066800" y="990600"/>
          <a:ext cx="6781800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0" y="88900"/>
            <a:ext cx="9144000" cy="68580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ОБЩАЯ ХАРАКТЕРИСТИКА ОЛЬГИНСКОГО МУНИЦИПАЛЬНОГО РАЙОНА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5257562"/>
            <a:ext cx="914400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со статьей 1 Закона Приморского края от 29 сентября 2004 года № 145-КЗ «Об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Ольгинском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муниципальном районе», муниципальное образование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Ольгинский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 было наделено статусом муниципального района. Данным законом были установлены границы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Ольгинского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района, административный центр муниципального района, образованы в составе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Ольгинского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семь муниципальных образований и наделены статусом 1 городское и 6 сельских поселений, а также определена межселенная территория с.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Щербаковка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Статьей 3 Закона установлен административный центр Ольгинского муниципального района - поселок городского типа Ольга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850901"/>
            <a:ext cx="9144000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0" y="5105400"/>
            <a:ext cx="9144000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Безымянный.jpg"/>
          <p:cNvPicPr>
            <a:picLocks noChangeAspect="1"/>
          </p:cNvPicPr>
          <p:nvPr/>
        </p:nvPicPr>
        <p:blipFill>
          <a:blip r:embed="rId2" cstate="print">
            <a:lum contrast="20000"/>
          </a:blip>
          <a:stretch>
            <a:fillRect/>
          </a:stretch>
        </p:blipFill>
        <p:spPr>
          <a:xfrm>
            <a:off x="2073387" y="731497"/>
            <a:ext cx="4746689" cy="48478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Прямоугольник 20"/>
          <p:cNvSpPr/>
          <p:nvPr/>
        </p:nvSpPr>
        <p:spPr>
          <a:xfrm>
            <a:off x="6172200" y="3350978"/>
            <a:ext cx="2002232" cy="206210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Ольгинский район занимает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место в Приморском крае по территории 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32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место по численности населения. </a:t>
            </a:r>
            <a:endParaRPr lang="ru-RU" sz="16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54263" y="1158148"/>
            <a:ext cx="2514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Численность населения  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(на 01.01.2021)</a:t>
            </a: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94438" y="1745034"/>
            <a:ext cx="251460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348097" y="1779420"/>
            <a:ext cx="212269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8 874 </a:t>
            </a:r>
            <a:r>
              <a:rPr lang="ru-RU" sz="3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чел.</a:t>
            </a:r>
            <a:endParaRPr lang="ru-RU" sz="400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94438" y="2389878"/>
            <a:ext cx="2438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(0,47 % от численности населения Приморского края в целом)</a:t>
            </a:r>
            <a:endParaRPr lang="ru-RU" sz="12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5941448" y="5634696"/>
            <a:ext cx="2971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Площадь района составляет</a:t>
            </a: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1066800" y="130558"/>
            <a:ext cx="7009446" cy="707886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Постановлением Президиума ВЦИК от 4 января 1926 года был образован Ольгинский район с центром в селении Ольга. 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6172200" y="6059411"/>
            <a:ext cx="25102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6500 кв. км. </a:t>
            </a:r>
            <a:endParaRPr lang="ru-RU" sz="3600" dirty="0"/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6017648" y="6059411"/>
            <a:ext cx="281940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151459" y="4822177"/>
            <a:ext cx="2650678" cy="18158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 климатическим условиям Ольгинский район приравнен к регионам Крайнего Севера. Эта самая южная территория страны с таким статусом.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6692145" y="1742923"/>
            <a:ext cx="2146962" cy="1323439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Ольгинский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район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территориальное образование в юго-восточной части Приморского края</a:t>
            </a:r>
            <a:endParaRPr lang="ru-RU" sz="1600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193793" y="3466405"/>
            <a:ext cx="2235540" cy="1077218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Через район проходит автодорога краевого значения </a:t>
            </a: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Владивосток – Лазо – Кавалерово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600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3209768" y="5887865"/>
            <a:ext cx="2400249" cy="584775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состав района входит 19 населённых пунктов</a:t>
            </a:r>
            <a:endParaRPr lang="ru-RU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6033976"/>
              </p:ext>
            </p:extLst>
          </p:nvPr>
        </p:nvGraphicFramePr>
        <p:xfrm>
          <a:off x="0" y="457196"/>
          <a:ext cx="9144000" cy="6133833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5791200"/>
                <a:gridCol w="1066800"/>
                <a:gridCol w="1143000"/>
                <a:gridCol w="1143000"/>
              </a:tblGrid>
              <a:tr h="684649">
                <a:tc gridSpan="4"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Численность постоянного населения   (человек)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 на 01.01.2021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27441">
                <a:tc rowSpan="2"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Ольгинский муниципальный район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 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ГОРОДСКОЕ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СЕЛЬСКОЕ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27441">
                <a:tc vMerge="1"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8874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3420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5454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65580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Городские поселения Ольгинского муниципального района 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3781 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3420</a:t>
                      </a:r>
                    </a:p>
                    <a:p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361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27441"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Ольгинское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городское поселение   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3781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3420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361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27441"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пгт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Ольга 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3420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3420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50524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Сельские поселения Ольгинского муниципального района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5093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5093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27441"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Веселояровское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сельское поселение 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981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981 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82578"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Моряк-Рыболовское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сельское поселение 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1200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1200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27441"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Милоградовское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сельское поселение 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901 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901 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27441"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Молдавановское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сельское поселение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242  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242  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27441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Пермское сельское поселение 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837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837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27441"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Тимофеевское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сельское поселение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869 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869 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7561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Межселенные территории Ольгинского муниципального района      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63 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0  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  63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27441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село 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Щербаковка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63 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   0  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  63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-1" y="76200"/>
            <a:ext cx="9144001" cy="762000"/>
          </a:xfr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 СОЦИАЛЬНО-ЭКОНОМИЧЕСКОГО РАЗВИТИЯ ОЛЬГИНСКОГО МУНИЦИПАЛЬНОГО РАЙОНА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7958103"/>
              </p:ext>
            </p:extLst>
          </p:nvPr>
        </p:nvGraphicFramePr>
        <p:xfrm>
          <a:off x="457200" y="1012539"/>
          <a:ext cx="8343901" cy="5693061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521493"/>
                <a:gridCol w="4921910"/>
                <a:gridCol w="1033055"/>
                <a:gridCol w="800643"/>
                <a:gridCol w="1066800"/>
              </a:tblGrid>
              <a:tr h="64509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г.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отчет, </a:t>
                      </a:r>
                    </a:p>
                    <a:p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г. отчет,</a:t>
                      </a:r>
                    </a:p>
                    <a:p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г. отчет,</a:t>
                      </a:r>
                    </a:p>
                    <a:p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</a:t>
                      </a:r>
                      <a:endParaRPr lang="ru-RU" sz="14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(январь-сентябрь)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5181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Оборот организаций по хозяйственным видам экономической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деятельности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2070" marR="420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275,8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263,5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183,7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7688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отгруженных товаров, работ, услуг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предприятий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2070" marR="420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113,1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107,7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8991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Валовая продукция сельского хозяйства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2070" marR="420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352,3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7688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Оборот общественного питания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2070" marR="420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0,315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7688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платных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услуг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2070" marR="420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48,2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7688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инвестиций в основной капитал 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2070" marR="420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32,82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1184,1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5053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организаций, ед.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2070" marR="420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5053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индивидуальных предпринимателей, ед.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2070" marR="420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159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5053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Прогноз объемов жилищного строительства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2070" marR="420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5053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Индекс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потребительских цен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2070" marR="420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8814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6096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ПОКАЗАТЕЛИ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105374"/>
              </p:ext>
            </p:extLst>
          </p:nvPr>
        </p:nvGraphicFramePr>
        <p:xfrm>
          <a:off x="495299" y="914400"/>
          <a:ext cx="8153401" cy="4037639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407672"/>
                <a:gridCol w="4354829"/>
                <a:gridCol w="1066800"/>
                <a:gridCol w="1143000"/>
                <a:gridCol w="1181100"/>
              </a:tblGrid>
              <a:tr h="393264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 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г.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г. </a:t>
                      </a:r>
                    </a:p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(январь-сентябрь)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Размер среднемесячной заработной платы в крупных и средних организациях, руб.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38389,2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42249,3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45518,6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Численность работающих в крупных и средних организациях,  чел.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1264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1228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929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Численность зарегистрированных безработных, чел.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276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354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273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929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Уровень зарегистрированной  безработицы, %    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5,6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7,6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5,5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929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Численность населения трудоспособного возраста, чел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4799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4809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4964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4112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Ввод в действие жилых домов,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кв.м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.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44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4112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Прожиточный минимум (руб.)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13142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13889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13963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3156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838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ОСНОВНЫЕ ПОНЯТИЯ И ТЕРМИНЫ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1616109"/>
            <a:ext cx="8686800" cy="507831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indent="540000"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Бюджет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самоуправления.</a:t>
            </a:r>
          </a:p>
          <a:p>
            <a:pPr indent="540000"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540000"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Доходы бюджета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поступающие в бюджет денежные средства, за исключением средств, являющихся в соответствии с настоящим Кодексом источниками финансирования дефицита бюджета.</a:t>
            </a:r>
          </a:p>
          <a:p>
            <a:pPr indent="540000"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540000"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Расходы бюджета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выплачиваемые из бюджета денежные средства, за исключением средств, являющихся в соответствии с настоящим Кодексом источниками финансирования дефицита бюджета.</a:t>
            </a:r>
          </a:p>
          <a:p>
            <a:pPr indent="540000"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540000"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Бюджетные обязательства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расходные обязательства, подлежащие исполнению в соответствующем финансовом году.</a:t>
            </a:r>
          </a:p>
          <a:p>
            <a:pPr indent="540000"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540000"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Межбюджетные трансферты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средства, предоставляемые одним бюджетом бюджетной системы Российской Федерации другому бюджету бюджетной системы Российской Федерации.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трелка вниз 8"/>
          <p:cNvSpPr/>
          <p:nvPr/>
        </p:nvSpPr>
        <p:spPr>
          <a:xfrm>
            <a:off x="5943600" y="3276600"/>
            <a:ext cx="457200" cy="609600"/>
          </a:xfrm>
          <a:prstGeom prst="downArrow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2514600" y="3276600"/>
            <a:ext cx="457200" cy="609600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724400" y="2286000"/>
            <a:ext cx="2971800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softEdge rad="3175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Профицит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бюджета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(превышение доходов бюджета над его расходами)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95400" y="2286000"/>
            <a:ext cx="2971800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</a:schemeClr>
            </a:solidFill>
          </a:ln>
          <a:effectLst>
            <a:softEdge rad="31750"/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Дефицит бюджета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превышение расходов бюджета над его доходами)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533400"/>
            <a:ext cx="9144000" cy="120032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ДОХОДЫ – РАСХОДЫ = ДЕФИЦИТ (ПРОФИЦИТ)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3000" y="3886200"/>
            <a:ext cx="3276600" cy="17526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превышении расходов над доходами принимается решение об источниках покрытия дефицита (например, использовать остатки, взять в долг)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76800" y="3886200"/>
            <a:ext cx="2590800" cy="1754326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превышении доходов над расходами принимается решение как их использовать (например, накапливать остатки, погашать долг)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0" y="152400"/>
            <a:ext cx="9144000" cy="838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ДОХОДЫ РАЙОННОГО БЮДЖЕТА ОЛЬГИНСКОГО МУНИЦИПАЛЬНОГО РАЙОНА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475919134"/>
              </p:ext>
            </p:extLst>
          </p:nvPr>
        </p:nvGraphicFramePr>
        <p:xfrm>
          <a:off x="228600" y="1066800"/>
          <a:ext cx="8763000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76200"/>
            <a:ext cx="9144000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540000"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Межбюджетные трансферты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средства, предоставляемые одним бюджетом бюджетной системы Российской Федерации другому бюджету бюджетной системы Российской Федерации.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3325445"/>
              </p:ext>
            </p:extLst>
          </p:nvPr>
        </p:nvGraphicFramePr>
        <p:xfrm>
          <a:off x="228600" y="1143000"/>
          <a:ext cx="8686800" cy="5629301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099310"/>
                <a:gridCol w="3691890"/>
                <a:gridCol w="2895600"/>
              </a:tblGrid>
              <a:tr h="78983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ВИДЫ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МЕЖБЮДЖЕТНЫХ ТРАНСФЕРОВ 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ОПРЕДЕЛЕНИЕ 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АНАЛОГИЯ В СЕМЕЙНОМ БЮДЖЕТЕ 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20970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 (от лат. «</a:t>
                      </a:r>
                      <a:r>
                        <a:rPr lang="en-US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Dotation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»)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дар, пожертвование</a:t>
                      </a:r>
                    </a:p>
                    <a:p>
                      <a:pPr algn="ctr"/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межбюджетные трансферты, предоставляемые на безвозмездной и безвозвратной основе без установления направлений их использования;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 даете своему ребенку карманные деньги</a:t>
                      </a:r>
                    </a:p>
                    <a:p>
                      <a:pPr algn="ctr"/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95997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 (от лат. «</a:t>
                      </a:r>
                      <a:r>
                        <a:rPr lang="en-US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Subvenire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»)- приходить на помощь</a:t>
                      </a:r>
                    </a:p>
                    <a:p>
                      <a:pPr algn="ctr"/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межбюджетный трансферт, предоставляемый в целях финансового обеспечения расходных обязательств по переданным полномочиям. Имеет конкретные цели; в отличие от дотации (которая не имеет цели в принципе) подлежат возврату в случае отклонения от цели. 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 даете своему ребенку деньги и посылаете его в магазин купить продукты (по списку)</a:t>
                      </a:r>
                    </a:p>
                    <a:p>
                      <a:pPr algn="ctr"/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49191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(от лат. «</a:t>
                      </a:r>
                      <a:r>
                        <a:rPr lang="en-US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Subsidium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») - поддержка</a:t>
                      </a:r>
                    </a:p>
                    <a:p>
                      <a:pPr algn="ctr"/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выплаты, предоставляемые за счёт государственного или местного бюджета, а также выплаты из специальных фондов для юридических и физических лиц, местных органов власти, других государств. 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 «добавляете» денег для того, чтобы ребенок купил себе новый телефон (а остальные он накопил сам)</a:t>
                      </a:r>
                    </a:p>
                    <a:p>
                      <a:pPr algn="ctr"/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6858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ЧЕМ ОСНОВЫВАЕТСЯ ПРОЕКТ БЮДЖЕТА ОЛЬГИНСКОГО РАЙОНА?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57166397"/>
              </p:ext>
            </p:extLst>
          </p:nvPr>
        </p:nvGraphicFramePr>
        <p:xfrm>
          <a:off x="381000" y="2159959"/>
          <a:ext cx="8382000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0" y="1143000"/>
            <a:ext cx="9144000" cy="707886"/>
          </a:xfrm>
          <a:prstGeom prst="rect">
            <a:avLst/>
          </a:prstGeom>
          <a:ln w="28575">
            <a:solidFill>
              <a:schemeClr val="accent3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местного бюджета составляется и утверждается сроком на три года – очередной финансовый год и плановый период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779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85800"/>
            <a:ext cx="9144000" cy="838200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ОСНОВНЫЕ ХАРАКТЕРИСТИКИ БЮДЖЕТА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3042299"/>
              </p:ext>
            </p:extLst>
          </p:nvPr>
        </p:nvGraphicFramePr>
        <p:xfrm>
          <a:off x="838200" y="2562999"/>
          <a:ext cx="7391399" cy="3009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19200"/>
                <a:gridCol w="2286000"/>
                <a:gridCol w="2133600"/>
                <a:gridCol w="1752599"/>
              </a:tblGrid>
              <a:tr h="13716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Год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Доходы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Профицит (+)</a:t>
                      </a:r>
                    </a:p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Дефицит</a:t>
                      </a:r>
                      <a:r>
                        <a:rPr lang="ru-RU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(-)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8191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2021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 smtClean="0">
                          <a:effectLst/>
                          <a:latin typeface="+mn-lt"/>
                        </a:rPr>
                        <a:t>517 987,58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 smtClean="0">
                          <a:effectLst/>
                          <a:latin typeface="+mn-lt"/>
                        </a:rPr>
                        <a:t>533 834,56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 smtClean="0">
                          <a:effectLst/>
                          <a:latin typeface="+mn-lt"/>
                        </a:rPr>
                        <a:t>-15 846, 98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8191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2022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 smtClean="0">
                          <a:effectLst/>
                          <a:latin typeface="+mn-lt"/>
                        </a:rPr>
                        <a:t>575 086,91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2000" u="none" strike="noStrike" dirty="0" smtClean="0">
                          <a:effectLst/>
                          <a:latin typeface="+mn-lt"/>
                        </a:rPr>
                        <a:t>575 086,91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2000" u="none" strike="noStrike" dirty="0" smtClean="0">
                          <a:effectLst/>
                          <a:latin typeface="+mn-lt"/>
                        </a:rPr>
                        <a:t>0,00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7239000" y="2209800"/>
            <a:ext cx="1066800" cy="2870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450850" fontAlgn="base"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тыс. руб.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762000"/>
          </a:xfrm>
          <a:ln w="28575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</a:t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динамике по годам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807378461"/>
              </p:ext>
            </p:extLst>
          </p:nvPr>
        </p:nvGraphicFramePr>
        <p:xfrm>
          <a:off x="762000" y="1143000"/>
          <a:ext cx="76962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Заголовок 1"/>
          <p:cNvSpPr txBox="1">
            <a:spLocks/>
          </p:cNvSpPr>
          <p:nvPr/>
        </p:nvSpPr>
        <p:spPr>
          <a:xfrm>
            <a:off x="7848600" y="914400"/>
            <a:ext cx="1066800" cy="2870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450850" fontAlgn="base">
              <a:spcAft>
                <a:spcPct val="0"/>
              </a:spcAft>
            </a:pPr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тыс. руб.</a:t>
            </a:r>
            <a:r>
              <a:rPr lang="ru-RU" sz="140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140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9095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7079"/>
            <a:ext cx="9144000" cy="1233100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pPr lvl="0" indent="450850" fontAlgn="base">
              <a:spcAft>
                <a:spcPct val="0"/>
              </a:spcAft>
            </a:pPr>
            <a:r>
              <a:rPr lang="ru-RU" sz="1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Бюджет принимается сбалансированный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Доходы бюджета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Объем и структура доходов в динамике районного бюджета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Ольгинского муниципального района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7815907"/>
              </p:ext>
            </p:extLst>
          </p:nvPr>
        </p:nvGraphicFramePr>
        <p:xfrm>
          <a:off x="-6178" y="1752600"/>
          <a:ext cx="9127522" cy="48258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61267"/>
                <a:gridCol w="1610739"/>
                <a:gridCol w="1610739"/>
                <a:gridCol w="1610739"/>
                <a:gridCol w="1534038"/>
              </a:tblGrid>
              <a:tr h="209818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8392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1963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ВСЕГО в том числе: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517 987,58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575 086,91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572 877,45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578 548,05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62945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неналоговые доходы в том числе: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183 629, 83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202 224,54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214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006,01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215 438,77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0981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доходы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159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332,32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187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438,63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200 120,11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201 552,86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981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неналоговые доходы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297,50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785,91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13 885,91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13 885,91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963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 поступления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334 537,76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372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862,37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358 871,44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363 109,28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0981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95 337,53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258,69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108 427,05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102 093,67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981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18 684,81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028,99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457,53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457,53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981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202 337,01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214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855,29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233 842,73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244 414,29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963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межбюджетные трансферты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17 833,40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584,40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752,41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15 752,41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963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безвозмездные поступления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165,00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135,00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135,00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963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возврат остатков субсидий, субвенций прошлых лет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8229600" y="1520179"/>
            <a:ext cx="990600" cy="23242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450850" fontAlgn="base"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тыс. руб.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1143000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СТРУКТУРА ДОХОДОВ БЮДЖЕТА ОЛЬГИНСКОГО МУНИЦИПАЛЬНОГО РАЙОНА НА 2022 ГОД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(ОБЩИЙ ОБЪЕМ </a:t>
            </a:r>
            <a:r>
              <a:rPr lang="ru-RU" sz="2000" b="1" dirty="0" smtClean="0">
                <a:latin typeface="Times New Roman"/>
                <a:ea typeface="Times New Roman"/>
                <a:cs typeface="Times New Roman"/>
              </a:rPr>
              <a:t>575 086,91 ТЫС.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РУБ.)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8457463"/>
              </p:ext>
            </p:extLst>
          </p:nvPr>
        </p:nvGraphicFramePr>
        <p:xfrm>
          <a:off x="647700" y="1600200"/>
          <a:ext cx="7848600" cy="5053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8153400" y="1447800"/>
            <a:ext cx="1066800" cy="2870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450850" fontAlgn="base">
              <a:spcAft>
                <a:spcPct val="0"/>
              </a:spcAft>
            </a:pPr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тыс. руб.</a:t>
            </a:r>
            <a:r>
              <a:rPr lang="ru-RU" sz="140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140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1143000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Доля неналоговых доходов в общем объеме налоговых неналоговых доходов бюджета 2022 года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(общий объем </a:t>
            </a: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202 224,54 тыс. руб.)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5261988"/>
              </p:ext>
            </p:extLst>
          </p:nvPr>
        </p:nvGraphicFramePr>
        <p:xfrm>
          <a:off x="495300" y="1752600"/>
          <a:ext cx="81534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Заголовок 1"/>
          <p:cNvSpPr txBox="1">
            <a:spLocks/>
          </p:cNvSpPr>
          <p:nvPr/>
        </p:nvSpPr>
        <p:spPr>
          <a:xfrm>
            <a:off x="8056605" y="1524000"/>
            <a:ext cx="1066800" cy="2870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450850" fontAlgn="base"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тыс. руб.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347638"/>
              </p:ext>
            </p:extLst>
          </p:nvPr>
        </p:nvGraphicFramePr>
        <p:xfrm>
          <a:off x="-3" y="700016"/>
          <a:ext cx="9144002" cy="61579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48003"/>
                <a:gridCol w="1600200"/>
                <a:gridCol w="1600200"/>
                <a:gridCol w="1524000"/>
                <a:gridCol w="1371599"/>
              </a:tblGrid>
              <a:tr h="23081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627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5201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неналоговые </a:t>
                      </a:r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183 629,83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202 224,54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214</a:t>
                      </a:r>
                      <a:r>
                        <a:rPr lang="ru-RU" sz="14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006,01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215 438,77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9837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</a:t>
                      </a:r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</a:t>
                      </a:r>
                    </a:p>
                    <a:p>
                      <a:pPr algn="l" rtl="0" fontAlgn="ctr"/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159</a:t>
                      </a:r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332,32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187 </a:t>
                      </a:r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438,63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200 120,11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201 552,86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081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НДФЛ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149 242,33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169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654,42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180 994,20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181 959,59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081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уплаты акцизов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5 106,51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498,88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5 968 270,00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6 429 540,00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081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247,29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9 650,00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622,30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628,40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081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ЕНВД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1 158,11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081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ЕСХН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132,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355,33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355,33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355,33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081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с применением патентной системы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2 276,96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1 900,00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1 900,00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900,00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081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имущество физ. лиц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31, 20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081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Земельный налог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-22,37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250 000,00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250 000,00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081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Гос. пошлина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969,55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900,00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837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неналоговые </a:t>
                      </a:r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</a:t>
                      </a:r>
                    </a:p>
                    <a:p>
                      <a:pPr algn="l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</a:t>
                      </a:r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297,50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</a:t>
                      </a:r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785,91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13 885,91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13 885,91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081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Аренда земли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170,04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3 215,91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3 215,91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3 215, 91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081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Аренда имущества казны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019,03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2 285,00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2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285,00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2 285,00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194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Негативное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воздействие на окружающую среду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22,52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081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компенсации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затрат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839,68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6 000</a:t>
                      </a:r>
                      <a:r>
                        <a:rPr lang="ru-RU" sz="12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,00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6 000,00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081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Продажа имущества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13 981,70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500,00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081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Продажа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земли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244,14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175,00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081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Административные платежи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116,06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40,00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081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Штрафы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1 627,48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560,00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1 560,00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1 560,00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081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неналоговые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276,87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-1" y="26581"/>
            <a:ext cx="9144001" cy="583019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pPr lvl="0" indent="450850" fontAlgn="base">
              <a:spcAft>
                <a:spcPct val="0"/>
              </a:spcAft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Доходы бюджета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Объем и структура налоговых и неналоговых доходов в динамике</a:t>
            </a:r>
            <a:br>
              <a:rPr lang="ru-RU" sz="1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8382000" y="26581"/>
            <a:ext cx="838200" cy="2870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450850" fontAlgn="base">
              <a:spcAft>
                <a:spcPct val="0"/>
              </a:spcAft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тыс. руб.</a:t>
            </a:r>
            <a:r>
              <a:rPr lang="ru-RU" sz="11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11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0868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944562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Структура налоговых и неналоговых доходов бюджета Ольгинского муниципального района на 2022 год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(общий объем </a:t>
            </a:r>
            <a:r>
              <a:rPr lang="ru-RU" sz="2000" dirty="0" smtClean="0">
                <a:latin typeface="Times New Roman"/>
                <a:cs typeface="Times New Roman"/>
              </a:rPr>
              <a:t>202</a:t>
            </a: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 224,54 тыс.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руб.)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9069154"/>
              </p:ext>
            </p:extLst>
          </p:nvPr>
        </p:nvGraphicFramePr>
        <p:xfrm>
          <a:off x="0" y="1371600"/>
          <a:ext cx="9144001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8001000" y="1066800"/>
            <a:ext cx="1066800" cy="2870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450850" fontAlgn="base"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тыс. руб.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1877902"/>
              </p:ext>
            </p:extLst>
          </p:nvPr>
        </p:nvGraphicFramePr>
        <p:xfrm>
          <a:off x="0" y="762000"/>
          <a:ext cx="9144000" cy="609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7848600" y="914400"/>
            <a:ext cx="1066800" cy="287079"/>
          </a:xfrm>
        </p:spPr>
        <p:txBody>
          <a:bodyPr>
            <a:noAutofit/>
          </a:bodyPr>
          <a:lstStyle/>
          <a:p>
            <a:pPr lvl="0" indent="450850" fontAlgn="base"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тыс. руб.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52399" y="178981"/>
            <a:ext cx="9144001" cy="5830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450850" fontAlgn="base">
              <a:spcAft>
                <a:spcPct val="0"/>
              </a:spcAf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Доходы бюджета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Объем и структура </a:t>
            </a:r>
            <a:r>
              <a:rPr lang="ru-RU" sz="1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налоговых</a:t>
            </a:r>
            <a:r>
              <a:rPr lang="ru-RU" sz="1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доходов в динамике</a:t>
            </a:r>
            <a:br>
              <a:rPr lang="ru-RU" sz="1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73248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6390989"/>
              </p:ext>
            </p:extLst>
          </p:nvPr>
        </p:nvGraphicFramePr>
        <p:xfrm>
          <a:off x="0" y="838200"/>
          <a:ext cx="9144000" cy="601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0" y="7620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Доходы бюджета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Объем и структура </a:t>
            </a: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неналоговых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доходов в динамике</a:t>
            </a:r>
            <a:endParaRPr lang="ru-RU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7848600" y="914400"/>
            <a:ext cx="1066800" cy="287079"/>
          </a:xfrm>
        </p:spPr>
        <p:txBody>
          <a:bodyPr>
            <a:noAutofit/>
          </a:bodyPr>
          <a:lstStyle/>
          <a:p>
            <a:pPr lvl="0" indent="450850" fontAlgn="base"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тыс. руб.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88018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Структура безвозмездных поступлений в бюджет Ольгинского муниципального района из бюджетов других уровней в 2022 году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(общий объем </a:t>
            </a: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372 862,37 тыс.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руб.)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5274863"/>
              </p:ext>
            </p:extLst>
          </p:nvPr>
        </p:nvGraphicFramePr>
        <p:xfrm>
          <a:off x="228600" y="1524000"/>
          <a:ext cx="8686800" cy="5172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Заголовок 1"/>
          <p:cNvSpPr txBox="1">
            <a:spLocks/>
          </p:cNvSpPr>
          <p:nvPr/>
        </p:nvSpPr>
        <p:spPr>
          <a:xfrm>
            <a:off x="8048368" y="1447800"/>
            <a:ext cx="1066800" cy="2870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450850" fontAlgn="base">
              <a:spcAft>
                <a:spcPct val="0"/>
              </a:spcAft>
            </a:pPr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тыс. руб.</a:t>
            </a:r>
            <a:r>
              <a:rPr lang="ru-RU" sz="140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140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143000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Распределение межбюджетных трансфертов бюджетам городских и сельских поселений, входящим в  состав Ольгинского муниципального района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6448392"/>
              </p:ext>
            </p:extLst>
          </p:nvPr>
        </p:nvGraphicFramePr>
        <p:xfrm>
          <a:off x="304800" y="1453166"/>
          <a:ext cx="6772275" cy="5324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6705600" y="1905000"/>
            <a:ext cx="24384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Общий объем дотации на 2022 год составляет 10948,97 тыс. руб. и дополнительно, в целях сохранения объема доходной части бюджетов поселений, распределены иные межбюджетные трансферты в размере 2562,89 тыс.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руб</a:t>
            </a:r>
            <a:endParaRPr lang="ru-RU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7939216" y="1353282"/>
            <a:ext cx="1066800" cy="2870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450850" fontAlgn="base">
              <a:spcAft>
                <a:spcPct val="0"/>
              </a:spcAft>
            </a:pPr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тыс. руб.</a:t>
            </a:r>
            <a:r>
              <a:rPr lang="ru-RU" sz="140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140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2227845956"/>
              </p:ext>
            </p:extLst>
          </p:nvPr>
        </p:nvGraphicFramePr>
        <p:xfrm>
          <a:off x="0" y="1201479"/>
          <a:ext cx="91440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динамике по годам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848600" y="914400"/>
            <a:ext cx="1066800" cy="2870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450850" fontAlgn="base"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тыс. руб.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90531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990600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Структура бюджета Ольгинского муниципального  района по основным ведомствам расходов на 2022 год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(общий объем расходов  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575 086,91 тыс.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руб.)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5908871"/>
              </p:ext>
            </p:extLst>
          </p:nvPr>
        </p:nvGraphicFramePr>
        <p:xfrm>
          <a:off x="0" y="1143000"/>
          <a:ext cx="9144001" cy="571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7924800" y="1219200"/>
            <a:ext cx="1066800" cy="2870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450850" fontAlgn="base">
              <a:spcAft>
                <a:spcPct val="0"/>
              </a:spcAft>
            </a:pPr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тыс. руб.</a:t>
            </a:r>
            <a:r>
              <a:rPr lang="ru-RU" sz="140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140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9401305"/>
              </p:ext>
            </p:extLst>
          </p:nvPr>
        </p:nvGraphicFramePr>
        <p:xfrm>
          <a:off x="152400" y="1295402"/>
          <a:ext cx="8839201" cy="4668066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2530214"/>
                <a:gridCol w="1660786"/>
                <a:gridCol w="1600200"/>
                <a:gridCol w="1600200"/>
                <a:gridCol w="1447801"/>
              </a:tblGrid>
              <a:tr h="24591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8177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504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Общегосударственные вопросы 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74 073,52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588,14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82 303,49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75 865,33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303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 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7 501,66</a:t>
                      </a:r>
                    </a:p>
                  </a:txBody>
                  <a:tcPr marL="42464" marR="42464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9 437,92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10 049,16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10 126,15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504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экономика 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21 510,16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18 108,12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476,58</a:t>
                      </a:r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038,35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504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Жилищно-коммунальное хозяйство 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29 304,25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18 443,32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16 092,29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8 974,42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692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 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309 257,71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345 129,21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345 187,72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356 443,26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504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 и  кинематография  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31 619,42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35 636,64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33 317,06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34 388,95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504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политика 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30 305,89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34 871,00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44 611,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45 134,85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50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 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9 009,46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9 473,40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8 772,42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030,20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50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массовой информации 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4 887,30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4 887,30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4 887,30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4 887,30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86070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Межбюджетные трансферты общего характера бюджетам субъектов Российской  Федерации и муниципальных образований 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16 256,71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13 511,86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10 679,97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9 659,22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9094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РАСХОДОВ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533 834,56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575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086,91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564 377,45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562 548,05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228600"/>
            <a:ext cx="9144000" cy="707886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19225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Расходы бюджета</a:t>
            </a:r>
            <a:endParaRPr kumimoji="0" lang="ru-RU" sz="20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19225" algn="l"/>
              </a:tabLst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Ольгинского муниципального района</a:t>
            </a:r>
            <a:endParaRPr kumimoji="0" lang="ru-RU" sz="200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7848600" y="914400"/>
            <a:ext cx="1066800" cy="287079"/>
          </a:xfrm>
        </p:spPr>
        <p:txBody>
          <a:bodyPr>
            <a:noAutofit/>
          </a:bodyPr>
          <a:lstStyle/>
          <a:p>
            <a:pPr lvl="0" indent="450850" fontAlgn="base"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тыс. руб.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670" y="0"/>
            <a:ext cx="9144000" cy="466583"/>
          </a:xfrm>
        </p:spPr>
        <p:txBody>
          <a:bodyPr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smtClean="0">
                <a:latin typeface="Times New Roman" pitchFamily="18" charset="0"/>
                <a:cs typeface="Times New Roman" pitchFamily="18" charset="0"/>
              </a:rPr>
              <a:t>Распределение бюджетных ассигнований по муниципальным программам Ольгинского муниципального района и непрограммным направлениям деятельности  на 2022 год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43844"/>
              </p:ext>
            </p:extLst>
          </p:nvPr>
        </p:nvGraphicFramePr>
        <p:xfrm>
          <a:off x="33670" y="667557"/>
          <a:ext cx="9072639" cy="60673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45734"/>
                <a:gridCol w="1826905"/>
              </a:tblGrid>
              <a:tr h="22893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Наименование муниципальной программы 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План 2022 года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2893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Мероприятия </a:t>
                      </a:r>
                      <a:r>
                        <a:rPr lang="ru-RU" sz="14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программной </a:t>
                      </a:r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направленности 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1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500 657,70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702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Экономическое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развитие </a:t>
                      </a:r>
                      <a:r>
                        <a:rPr lang="ru-RU" sz="12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Ольгинского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муниципального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района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на 2021-2025 годы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5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48 719,76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44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Профилактика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терроризма и экстремизма на территории </a:t>
                      </a:r>
                      <a:r>
                        <a:rPr lang="ru-RU" sz="12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Ольгинского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муниципального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района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на 2021-2025 годы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5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2 124,00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51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Защита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населения и территории от чрезвычайных ситуаций и обеспечение пожарной безопасности </a:t>
                      </a:r>
                      <a:r>
                        <a:rPr lang="ru-RU" sz="12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Ольгинского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муниципального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района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на 2021 – 2025 годы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5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9 037,92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54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Развитие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физической культуры и спорта в </a:t>
                      </a:r>
                      <a:r>
                        <a:rPr lang="ru-RU" sz="12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Ольгинском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муниципальном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районе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на 2018-2024 годы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5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9 373,40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59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Развитие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системы образования  </a:t>
                      </a:r>
                      <a:r>
                        <a:rPr lang="ru-RU" sz="12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Ольгинского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района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на 2021-2025 годы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5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336 819,15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77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Комплексное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социальное развитие </a:t>
                      </a:r>
                      <a:r>
                        <a:rPr lang="ru-RU" sz="12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Ольгинского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муниципального района на 2020-2025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годы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5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10 546,51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02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Развития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культуры в </a:t>
                      </a:r>
                      <a:r>
                        <a:rPr lang="ru-RU" sz="12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Ольгинском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районе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на 2021-2025 годы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5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42 328,53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51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Развитие коммунальной инфраструктуры и повышение </a:t>
                      </a:r>
                      <a:r>
                        <a:rPr lang="ru-RU" sz="12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энергоэффективности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в </a:t>
                      </a:r>
                      <a:r>
                        <a:rPr lang="ru-RU" sz="12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Ольгинском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муниципальном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районе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на 2021-2025 годы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11 895,09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51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Комплексное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развитие дорожной сети и ее содержание, повышение безопасности дорожного движения  в границах </a:t>
                      </a:r>
                      <a:r>
                        <a:rPr lang="ru-RU" sz="12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Ольгинского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муниципального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района 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на 2018-2028 годы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15 599,81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02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Содержание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и капитальный ремонт муниципального жилого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фонда</a:t>
                      </a:r>
                      <a:r>
                        <a:rPr lang="ru-RU" sz="1200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на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2021-2025 годы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8 360,00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157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Поддержка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коренных малочисленных народов Севера, Сибири и Дальнего Востока, проживающих на территории </a:t>
                      </a:r>
                      <a:r>
                        <a:rPr lang="ru-RU" sz="12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Ольгинского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муниципального района на 2020-2023 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годы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465,61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3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Территориальное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планирование и градостроительное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зонирование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на 2018-2025 годы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1 000,00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51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Организация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и предоставление услуг по обеспечению твердым топливом населения, проживающего на территории </a:t>
                      </a:r>
                      <a:r>
                        <a:rPr lang="ru-RU" sz="12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Ольгинского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района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на 2019 - 2022 годы.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2 204,93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5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Противодействие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коррупции на территории </a:t>
                      </a:r>
                      <a:r>
                        <a:rPr lang="ru-RU" sz="12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Ольгинского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муниципального района на 2019-2022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годы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43,00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51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Комплексные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меры по противодействию злоупотреблению наркотиками и их незаконному обороту  в </a:t>
                      </a:r>
                      <a:r>
                        <a:rPr lang="ru-RU" sz="12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Ольгинском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муниципальном на 2019-2022 годы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10,00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51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Развитие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туризма на территории </a:t>
                      </a:r>
                      <a:r>
                        <a:rPr lang="ru-RU" sz="12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Ольгинского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муниципального района на 2020-2022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годы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500,00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51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Энергосбережение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и повышение </a:t>
                      </a:r>
                      <a:r>
                        <a:rPr lang="ru-RU" sz="12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энергоэффективности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объектов муниципальной собственности по </a:t>
                      </a:r>
                      <a:r>
                        <a:rPr lang="ru-RU" sz="12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Ольгинскому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муниципальному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району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на 2021-2025 годы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1 530,00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02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Укрепление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общественного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здоровья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на 2020-2024 годы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100,00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Заголовок 1"/>
          <p:cNvSpPr txBox="1">
            <a:spLocks/>
          </p:cNvSpPr>
          <p:nvPr/>
        </p:nvSpPr>
        <p:spPr>
          <a:xfrm>
            <a:off x="8187070" y="381000"/>
            <a:ext cx="956930" cy="2865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450850" fontAlgn="base">
              <a:spcAft>
                <a:spcPct val="0"/>
              </a:spcAft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тыс. руб.</a:t>
            </a:r>
            <a:r>
              <a:rPr lang="ru-RU" sz="1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1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8178777"/>
              </p:ext>
            </p:extLst>
          </p:nvPr>
        </p:nvGraphicFramePr>
        <p:xfrm>
          <a:off x="26581" y="2133600"/>
          <a:ext cx="9144000" cy="20294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91478"/>
                <a:gridCol w="1452522"/>
              </a:tblGrid>
              <a:tr h="56139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Непрограммный </a:t>
                      </a:r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направления деятельности органов местного самоуправления 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74 </a:t>
                      </a:r>
                      <a:r>
                        <a:rPr lang="ru-RU" sz="14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429,21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6139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>
                          <a:solidFill>
                            <a:schemeClr val="tx1"/>
                          </a:solidFill>
                          <a:effectLst/>
                        </a:rPr>
                        <a:t>Мероприятия непрограммных направлений деятельности органов местного самоуправления </a:t>
                      </a:r>
                      <a:endParaRPr lang="ru-RU" sz="1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45 </a:t>
                      </a: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781,76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660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Мероприятия непрограммных направлений деятельности органов местного самоуправления по </a:t>
                      </a: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переданным государственным полномочиям (охрана труда, административная комиссия, комиссия по защите</a:t>
                      </a:r>
                      <a:r>
                        <a:rPr lang="ru-RU" sz="1400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прав несовершеннолетних, органы опеки, ЗАГС)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28 </a:t>
                      </a: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647,45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371600"/>
          </a:xfrm>
        </p:spPr>
        <p:txBody>
          <a:bodyPr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РАСПРЕДЕЛЕНИЕ БЮДЖЕТНЫХ АССИГНОВАНИЙ ПО МУНИЦИПАЛЬНЫМ ПРОГРАММАМ ОЛЬГИНСКОГО МУНИЦИПАЛЬНОГО РАЙОНА И НЕПРОГРАММНЫМ НАПРАВЛЕНИЯМ ДЕЯТЕЛЬНОСТИ  НА 2022 ГОД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8071022" y="1752600"/>
            <a:ext cx="1066800" cy="2870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450850" fontAlgn="base">
              <a:spcAft>
                <a:spcPct val="0"/>
              </a:spcAft>
            </a:pPr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тыс. руб.</a:t>
            </a:r>
            <a:r>
              <a:rPr lang="ru-RU" sz="140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140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5134795"/>
              </p:ext>
            </p:extLst>
          </p:nvPr>
        </p:nvGraphicFramePr>
        <p:xfrm>
          <a:off x="0" y="4648200"/>
          <a:ext cx="9144000" cy="11709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91478"/>
                <a:gridCol w="1452522"/>
              </a:tblGrid>
              <a:tr h="117099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ВСЕГО </a:t>
                      </a:r>
                      <a:r>
                        <a:rPr lang="ru-RU" sz="18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РАСХОДОВ</a:t>
                      </a:r>
                      <a:r>
                        <a:rPr lang="ru-RU" sz="1800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по программным и непрограммным направлениям деятельности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575 </a:t>
                      </a:r>
                      <a:r>
                        <a:rPr lang="ru-RU" sz="18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086, 91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55138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1143000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Доля мероприятий программной направленности в общем объеме расходов бюджета 2022 года  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(общий объем расходов 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575 086,91 тыс.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руб.)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2296101"/>
              </p:ext>
            </p:extLst>
          </p:nvPr>
        </p:nvGraphicFramePr>
        <p:xfrm>
          <a:off x="828675" y="1828800"/>
          <a:ext cx="7486650" cy="4505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8001000" y="1524000"/>
            <a:ext cx="1066800" cy="2870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450850" fontAlgn="base">
              <a:spcAft>
                <a:spcPct val="0"/>
              </a:spcAft>
            </a:pPr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тыс. руб.</a:t>
            </a:r>
            <a:r>
              <a:rPr lang="ru-RU" sz="140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140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09600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расходах с учетом интересов целевых групп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32039"/>
              </p:ext>
            </p:extLst>
          </p:nvPr>
        </p:nvGraphicFramePr>
        <p:xfrm>
          <a:off x="0" y="2209800"/>
          <a:ext cx="9144000" cy="36482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3500"/>
                <a:gridCol w="1663700"/>
                <a:gridCol w="2514600"/>
                <a:gridCol w="1219200"/>
                <a:gridCol w="1143000"/>
              </a:tblGrid>
              <a:tr h="878800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Состав группы 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представителей целевой группы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 поддержки за счет средств бюджета 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расходов на поддержку целевой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группы</a:t>
                      </a:r>
                      <a:endParaRPr lang="ru-RU" sz="16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60652">
                <a:tc v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 (факт)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(план) 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00232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Предприятия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малого и среднего бизнеса (индивидуальные предприниматели и некоммерческие организации)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Гранты на поддержку развития субъектов малого и среднего предпринимательства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300,00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600,00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714500" y="1219200"/>
            <a:ext cx="5715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группа: 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организаций и предприятий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001000" y="1828800"/>
            <a:ext cx="1066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1387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6870634"/>
              </p:ext>
            </p:extLst>
          </p:nvPr>
        </p:nvGraphicFramePr>
        <p:xfrm>
          <a:off x="0" y="1219200"/>
          <a:ext cx="9144000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1143000"/>
                <a:gridCol w="4191000"/>
                <a:gridCol w="1219200"/>
                <a:gridCol w="1143000"/>
              </a:tblGrid>
              <a:tr h="878800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Состав группы 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представителей целевой группы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 поддержки за счет средств бюджета 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расходов на поддержку целевой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группы</a:t>
                      </a:r>
                      <a:endParaRPr lang="ru-RU" sz="16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63879">
                <a:tc v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 (факт)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(план) 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533400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Дети-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сироты 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Предоставление жилых помещений детям-сиротам и детям, оставшимся без попечения родителей, лицам из их числа по договорам найма специализированных жилых помещений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13180,00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16214,51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57200">
                <a:tc v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поддержка детей, оставшихся без попечения родителей</a:t>
                      </a:r>
                    </a:p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10844,08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11712,50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63880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Родители взявшие на попечение детей-сирот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единовременного пособия при передаче ребенка на воспитание в семью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318,26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780,89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63880">
                <a:tc v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Вознаграждение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родителей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принявших на воспитание в семью детей, оставшихся без попечения родителей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6793,00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8528,80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209800" y="304800"/>
            <a:ext cx="5257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группа: 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в зависимости от социального статуса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001000" y="838200"/>
            <a:ext cx="1066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96014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3566290"/>
              </p:ext>
            </p:extLst>
          </p:nvPr>
        </p:nvGraphicFramePr>
        <p:xfrm>
          <a:off x="0" y="1752600"/>
          <a:ext cx="9144000" cy="472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3500"/>
                <a:gridCol w="1587500"/>
                <a:gridCol w="2590800"/>
                <a:gridCol w="1219200"/>
                <a:gridCol w="1143000"/>
              </a:tblGrid>
              <a:tr h="121920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Состав группы 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представителей целевой группы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 поддержки за счет средств бюджета 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расходов на поддержку целевой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группы</a:t>
                      </a:r>
                      <a:endParaRPr lang="ru-RU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60652">
                <a:tc v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 (факт)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(план) 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990600">
                <a:tc rowSpan="2">
                  <a:txBody>
                    <a:bodyPr/>
                    <a:lstStyle/>
                    <a:p>
                      <a:pPr algn="ctr"/>
                      <a:r>
                        <a:rPr lang="ru-RU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Учителя (м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олодые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специалисты)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Ежемесячная выплата молодому специалисту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440,73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500,00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066800">
                <a:tc v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Компенсация расходов  за наем (поднаем) жилого помещения молодому специалисту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14,97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71628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Учителя (наставники)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Ежемесячная денежная выплата наставнику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28,20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981200" y="609600"/>
            <a:ext cx="5715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группа: 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Работники муниципальных учреждений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001000" y="1255931"/>
            <a:ext cx="1066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28295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15962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 ЗНАЧИМЫЕ ПРОЕКТЫ 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8629851"/>
              </p:ext>
            </p:extLst>
          </p:nvPr>
        </p:nvGraphicFramePr>
        <p:xfrm>
          <a:off x="0" y="1676400"/>
          <a:ext cx="9143999" cy="4846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"/>
                <a:gridCol w="2590800"/>
                <a:gridCol w="1219200"/>
                <a:gridCol w="990600"/>
                <a:gridCol w="838200"/>
                <a:gridCol w="685800"/>
                <a:gridCol w="1295400"/>
                <a:gridCol w="1219199"/>
              </a:tblGrid>
              <a:tr h="1295400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проекта 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реализации 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Сроки реализации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финансирования (разбивка по годам)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 финансирования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Ожидаемые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результаты от реализации 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8190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98029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Дорожная деятельность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капитальный ремонт и ремонт автомобильных дорог общего пользования населенных пунктов</a:t>
                      </a:r>
                    </a:p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Ольгинский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МР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2021-2022 годы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8080,00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10101,00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Краевой и местный бюджет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Улучшение качества дорог, безопасное передвижение 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68670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Благоустройство: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 территорий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поселений (создание детских и спортивных площадок)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Сельские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оселения входящие в состав </a:t>
                      </a:r>
                      <a:r>
                        <a:rPr lang="ru-RU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Ольгинского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МР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2021-2022 годы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2230,71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1000,00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Местный бюджет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Удовлетворенность граждан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8382000" y="1371600"/>
            <a:ext cx="79701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</p:txBody>
      </p:sp>
    </p:spTree>
    <p:extLst>
      <p:ext uri="{BB962C8B-B14F-4D97-AF65-F5344CB8AC3E}">
        <p14:creationId xmlns:p14="http://schemas.microsoft.com/office/powerpoint/2010/main" val="10508982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04800"/>
            <a:ext cx="9144000" cy="659263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ОСНОВНЫЕ НАПРАВЛЕНИЯ БЮДЖЕТНОЙ ПОЛИТИКИ ОЛЬГИНСКОГО МУНИЦИПАЛЬНОГО РАЙОНА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2022 год и плановый период 2023-2024 годов</a:t>
            </a:r>
            <a:endParaRPr lang="ru-RU" b="1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186929474"/>
              </p:ext>
            </p:extLst>
          </p:nvPr>
        </p:nvGraphicFramePr>
        <p:xfrm>
          <a:off x="0" y="1752600"/>
          <a:ext cx="9129584" cy="49820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295400" y="1066800"/>
            <a:ext cx="6847188" cy="6557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i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Бюджетная политика продолжит  последовательно реализовываться  по следующим направлениям: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8919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-2059" y="381000"/>
            <a:ext cx="9144000" cy="659263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ОСНОВНЫЕ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ЗАДАЧИ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БЮДЖЕТНОЙ ПОЛИТИКИ ОЛЬГИНСКОГО МУНИЦИПАЛЬНОГО РАЙОНА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2022 год и плановый период 2023-2024 годов</a:t>
            </a:r>
            <a:endParaRPr lang="ru-RU" b="1" dirty="0"/>
          </a:p>
        </p:txBody>
      </p:sp>
      <p:graphicFrame>
        <p:nvGraphicFramePr>
          <p:cNvPr id="30" name="Схема 29"/>
          <p:cNvGraphicFramePr/>
          <p:nvPr>
            <p:extLst>
              <p:ext uri="{D42A27DB-BD31-4B8C-83A1-F6EECF244321}">
                <p14:modId xmlns:p14="http://schemas.microsoft.com/office/powerpoint/2010/main" val="1357231251"/>
              </p:ext>
            </p:extLst>
          </p:nvPr>
        </p:nvGraphicFramePr>
        <p:xfrm>
          <a:off x="14416" y="1005252"/>
          <a:ext cx="9129584" cy="35667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1" name="Прямоугольник 30"/>
          <p:cNvSpPr/>
          <p:nvPr/>
        </p:nvSpPr>
        <p:spPr>
          <a:xfrm>
            <a:off x="1863811" y="4191000"/>
            <a:ext cx="541225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Реализация поставленных задач позволит достичь конечной цели бюджетной политики </a:t>
            </a:r>
            <a:r>
              <a:rPr lang="ru-RU"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Ольгинского</a:t>
            </a:r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муниципального района, состоящей в улучшении условий и качества жизни населения в муниципальном районе, повышении качества муниципальных услуг, стимулировании инновационного развития муниципального района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42668295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2059" y="381000"/>
            <a:ext cx="9144000" cy="659263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ОСНОВНЫЕ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НАПРАВЛЕНИЯ НАЛОГОВОЙ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ПОЛИТИКИ ОЛЬГИНСКОГО МУНИЦИПАЛЬНОГО РАЙОНА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2022 год и плановый период 2023-2024 годов</a:t>
            </a:r>
            <a:endParaRPr lang="ru-RU" b="1" dirty="0"/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1441921925"/>
              </p:ext>
            </p:extLst>
          </p:nvPr>
        </p:nvGraphicFramePr>
        <p:xfrm>
          <a:off x="-2059" y="1397000"/>
          <a:ext cx="9143999" cy="546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390317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2971800"/>
            <a:ext cx="9144000" cy="3733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60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Font typeface="Wingdings" pitchFamily="2" charset="2"/>
              <a:buChar char="§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обеспечение сбалансированности и высокого уровня долговой устойчивости бюджета Ольгинского муниципального района; </a:t>
            </a:r>
          </a:p>
          <a:p>
            <a:pPr marL="0" marR="0" lvl="0" indent="360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Font typeface="Wingdings" pitchFamily="2" charset="2"/>
              <a:buChar char="§"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60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Font typeface="Wingdings" pitchFamily="2" charset="2"/>
              <a:buChar char="§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сохранение объема муниципального долга Ольгинского муниципального района на экономически безопасном уровне; </a:t>
            </a:r>
          </a:p>
          <a:p>
            <a:pPr marL="0" marR="0" lvl="0" indent="360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Font typeface="Wingdings" pitchFamily="2" charset="2"/>
              <a:buChar char="§"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60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Font typeface="Wingdings" pitchFamily="2" charset="2"/>
              <a:buChar char="§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эффективное управление муниципальным долгом, направленное на минимизацию расходов по обслуживанию муниципального долга, достижение экономически безопасного уровня долга при полном и своевременном исполнении всех обязательств по его погашению и обслуживанию; </a:t>
            </a:r>
          </a:p>
          <a:p>
            <a:pPr marL="0" marR="0" lvl="0" indent="360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Font typeface="Wingdings" pitchFamily="2" charset="2"/>
              <a:buChar char="§"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60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Font typeface="Wingdings" pitchFamily="2" charset="2"/>
              <a:buChar char="§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осуществление учета долговых обязательств области своевременно и в полном объеме в Муниципальной долговой книге Ольгинского муниципального района; </a:t>
            </a:r>
          </a:p>
          <a:p>
            <a:pPr marL="0" marR="0" lvl="0" indent="360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Font typeface="Wingdings" pitchFamily="2" charset="2"/>
              <a:buChar char="§"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60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Font typeface="Wingdings" pitchFamily="2" charset="2"/>
              <a:buChar char="§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обеспечение раскрытия информации о муниципальном долге Ольгинского муниципального района; </a:t>
            </a:r>
          </a:p>
          <a:p>
            <a:pPr marL="0" marR="0" lvl="0" indent="360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Font typeface="Wingdings" pitchFamily="2" charset="2"/>
              <a:buChar char="§"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60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Font typeface="Wingdings" pitchFamily="2" charset="2"/>
              <a:buChar char="§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осуществление контроля за показателями долговой устойчивости бюджета Ольгинского муниципального района (предельными значениями, установленными Бюджетным кодексом Российской Федерации);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1066800"/>
            <a:ext cx="9144000" cy="116955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  <a:buSzPct val="150000"/>
              <a:buFont typeface="Wingdings" pitchFamily="2" charset="2"/>
              <a:buChar char="§"/>
            </a:pP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недопущение рисков возникновения кризисных ситуаций при исполнении бюджета Ольгинского муниципального района; </a:t>
            </a: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  <a:buSzPct val="150000"/>
              <a:buFont typeface="Wingdings" pitchFamily="2" charset="2"/>
              <a:buChar char="§"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  <a:buSzPct val="150000"/>
              <a:buFont typeface="Wingdings" pitchFamily="2" charset="2"/>
              <a:buChar char="§"/>
            </a:pP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поддержание размера и структуры муниципального долга в объеме, обеспечивающем возможность гарантированного выполнения долговых обязательств в полном объеме и в установленные сроки.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3400" y="228600"/>
            <a:ext cx="7772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ЦЕЛИ ДОЛГОВОЙ ПОЛИТИКИ ОЛЬГИНСКОГО МУНИЦИПАЛЬНОГО РАЙОНА: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307437" y="2428220"/>
            <a:ext cx="4529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ЗАДАЧИ ДОЛГОВОЙ ПОЛИТИКИ: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1219200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ОСНОВНЫЕ НАПРАВЛЕНИЯ ДОЛГОВОЙ ПОЛИТИКИ ОЛЬГИНСКОГО МУНИЦИПАЛЬНОГО РАЙОНА НА 2022 ГОД И НА ПЛАНОВЫЙ ПЕРИОД 2023 И 2024 ГОДОВ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182253681"/>
              </p:ext>
            </p:extLst>
          </p:nvPr>
        </p:nvGraphicFramePr>
        <p:xfrm>
          <a:off x="228600" y="1905000"/>
          <a:ext cx="87630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2190837"/>
            <a:ext cx="9144000" cy="2667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График гашения муниципального долга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муниципального района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Сумма внутреннего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муниципального долга, в виде бюджетного кредита, в 2022 году, согласно графику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реструктуризации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составляет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5875,65 тыс. руб., но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администрацией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муниципального района было принято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решение о досрочном гашении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кредита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2021 году, что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позволило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сэкономить денежные средства на обслуживании бюджетного кредита в размере 400,00 тыс. руб.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Ольгинский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район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погасил задолженность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основному долгу в размере и сроки, указанные в изложенном ниже графике оплаты:</a:t>
            </a:r>
          </a:p>
          <a:p>
            <a:pPr algn="just"/>
            <a:endParaRPr lang="ru-RU" sz="1400" dirty="0">
              <a:solidFill>
                <a:schemeClr val="tx1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5533505"/>
              </p:ext>
            </p:extLst>
          </p:nvPr>
        </p:nvGraphicFramePr>
        <p:xfrm>
          <a:off x="2171700" y="4648200"/>
          <a:ext cx="4800600" cy="2091183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600200"/>
                <a:gridCol w="1600200"/>
                <a:gridCol w="1600200"/>
              </a:tblGrid>
              <a:tr h="2992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руб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Факт,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руб</a:t>
                      </a:r>
                      <a:endParaRPr lang="ru-RU" sz="1400" dirty="0" smtClean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659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г.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587564,50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587564,50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659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г.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1175129,00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1175129,00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659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г.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1762693,50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6323293,50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659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г.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2350258,00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3665303,00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913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г.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5875645,00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11751290,00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11751290,00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0" y="32759"/>
            <a:ext cx="9144000" cy="70788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СТРУКТУРА МУНИЦИПАЛЬНОГО ДОЛГА ОЛЬГИНСКОГО МУНИЦИПАЛЬНОГО РАЙОНА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838200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2019 году между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Ольгинским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муниципальным районом и Департаментом финансов Приморского края было заключено соглашение № 04/18 от 02.07.2018 г. о реструктуризации задолженности по бюджетному кредиту, предоставленному по договору от 06.05.2016 г. №01/16 о предоставлении бюджетного кредита. Сумма погашенной задолженности в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году составила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3665,30 тыс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руб., в соответствии с графиком погашения реструктуризированной задолженности.</a:t>
            </a:r>
            <a:endParaRPr lang="ru-RU" sz="16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2401"/>
            <a:ext cx="9144000" cy="609600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ОТКРЫТОСТЬ И ПРОЗРАЧНОСТЬ ГОСУДАРСТВЕННЫХ И МУНИЦИПАЛЬНЫХ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УЧРЕЖДЕНИЙ (РЕЙТИНГ МУНИЦИПАЛЬНЫХ ОБРАЗОВАНИЙ)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275662"/>
              </p:ext>
            </p:extLst>
          </p:nvPr>
        </p:nvGraphicFramePr>
        <p:xfrm>
          <a:off x="3" y="1166816"/>
          <a:ext cx="9143998" cy="4975113"/>
        </p:xfrm>
        <a:graphic>
          <a:graphicData uri="http://schemas.openxmlformats.org/drawingml/2006/table">
            <a:tbl>
              <a:tblPr>
                <a:tableStyleId>{93296810-A885-4BE3-A3E7-6D5BEEA58F35}</a:tableStyleId>
              </a:tblPr>
              <a:tblGrid>
                <a:gridCol w="987245"/>
                <a:gridCol w="1773208"/>
                <a:gridCol w="987245"/>
                <a:gridCol w="987245"/>
                <a:gridCol w="987245"/>
                <a:gridCol w="987245"/>
                <a:gridCol w="987245"/>
                <a:gridCol w="987245"/>
                <a:gridCol w="460075"/>
              </a:tblGrid>
              <a:tr h="13880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№</a:t>
                      </a:r>
                      <a:endParaRPr lang="ru-RU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Наименование ППО</a:t>
                      </a:r>
                      <a:endParaRPr lang="ru-RU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Всего учрежедний</a:t>
                      </a:r>
                      <a:endParaRPr lang="ru-RU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Общая информация</a:t>
                      </a:r>
                      <a:endParaRPr lang="ru-RU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На 2021</a:t>
                      </a:r>
                      <a:endParaRPr lang="ru-RU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55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Информация о </a:t>
                      </a:r>
                      <a:r>
                        <a:rPr lang="ru-RU" sz="800" u="none" strike="noStrike" dirty="0" err="1">
                          <a:effectLst/>
                        </a:rPr>
                        <a:t>госзадании</a:t>
                      </a:r>
                      <a:endParaRPr lang="ru-RU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Показатели качества услуг</a:t>
                      </a:r>
                      <a:endParaRPr lang="ru-RU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Показатели объёма услуг</a:t>
                      </a:r>
                      <a:endParaRPr lang="ru-RU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Информация о ПФХД или показателях бюджетной сметы</a:t>
                      </a:r>
                      <a:endParaRPr lang="ru-RU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Общий Рейтинг</a:t>
                      </a:r>
                      <a:endParaRPr lang="ru-RU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388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1</a:t>
                      </a:r>
                      <a:endParaRPr lang="ru-RU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 err="1">
                          <a:effectLst/>
                        </a:rPr>
                        <a:t>Анучинский</a:t>
                      </a:r>
                      <a:r>
                        <a:rPr lang="ru-RU" sz="800" u="none" strike="noStrike" dirty="0">
                          <a:effectLst/>
                        </a:rPr>
                        <a:t> муниципальный округ</a:t>
                      </a:r>
                      <a:endParaRPr lang="ru-RU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18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18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18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14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17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18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0,9444</a:t>
                      </a:r>
                      <a:endParaRPr lang="ru-RU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8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 err="1">
                          <a:effectLst/>
                        </a:rPr>
                        <a:t>Арсеньевский</a:t>
                      </a:r>
                      <a:r>
                        <a:rPr lang="ru-RU" sz="800" u="none" strike="noStrike" dirty="0">
                          <a:effectLst/>
                        </a:rPr>
                        <a:t> городской округ</a:t>
                      </a:r>
                      <a:endParaRPr lang="ru-RU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42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42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41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26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37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42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0,8976</a:t>
                      </a:r>
                      <a:endParaRPr lang="ru-RU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8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Артемовский городской округ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70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70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67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53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63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70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0,9271</a:t>
                      </a:r>
                      <a:endParaRPr lang="ru-RU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8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4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Владивостокский городской округ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258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258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248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145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237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258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0,8922</a:t>
                      </a:r>
                      <a:endParaRPr lang="ru-RU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8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5</a:t>
                      </a:r>
                      <a:endParaRPr lang="ru-RU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Городской округ Большой Камень</a:t>
                      </a:r>
                      <a:endParaRPr lang="ru-RU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32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32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27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18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26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32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0,8594</a:t>
                      </a:r>
                      <a:endParaRPr lang="ru-RU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7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6</a:t>
                      </a:r>
                      <a:endParaRPr lang="ru-RU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Городской округ ЗАТО город Фокино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29</a:t>
                      </a:r>
                      <a:endParaRPr lang="ru-RU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29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23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16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22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29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0,8414</a:t>
                      </a:r>
                      <a:endParaRPr lang="ru-RU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8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7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Городской округ Спасск-Дальний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37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37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35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28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33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37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0,9243</a:t>
                      </a:r>
                      <a:endParaRPr lang="ru-RU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8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8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Дальнегорский городской округ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41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41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40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37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40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41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0,9732</a:t>
                      </a:r>
                      <a:endParaRPr lang="ru-RU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8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9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Дальнереченский городской округ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23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23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17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15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17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23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0,8522</a:t>
                      </a:r>
                      <a:endParaRPr lang="ru-RU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6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10</a:t>
                      </a:r>
                      <a:endParaRPr lang="ru-RU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 err="1">
                          <a:effectLst/>
                        </a:rPr>
                        <a:t>Дальнереченский</a:t>
                      </a:r>
                      <a:r>
                        <a:rPr lang="ru-RU" sz="800" u="none" strike="noStrike" dirty="0">
                          <a:effectLst/>
                        </a:rPr>
                        <a:t> муниципальный район</a:t>
                      </a:r>
                      <a:endParaRPr lang="ru-RU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19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19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15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6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15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19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0,8</a:t>
                      </a:r>
                      <a:endParaRPr lang="ru-RU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08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11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Кавалеровский муниципальный район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26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26</a:t>
                      </a:r>
                      <a:endParaRPr lang="ru-RU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24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21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24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26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0,9385</a:t>
                      </a:r>
                      <a:endParaRPr lang="ru-RU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8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12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Кировский муниципальный район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27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27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26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19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26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27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0,9296</a:t>
                      </a:r>
                      <a:endParaRPr lang="ru-RU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6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13</a:t>
                      </a:r>
                      <a:endParaRPr lang="ru-RU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Красноармейский муниципальный район</a:t>
                      </a:r>
                      <a:endParaRPr lang="ru-RU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35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35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34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27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33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27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0,8486</a:t>
                      </a:r>
                      <a:endParaRPr lang="ru-RU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8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14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 err="1">
                          <a:effectLst/>
                        </a:rPr>
                        <a:t>Лазовский</a:t>
                      </a:r>
                      <a:r>
                        <a:rPr lang="ru-RU" sz="800" u="none" strike="noStrike" dirty="0">
                          <a:effectLst/>
                        </a:rPr>
                        <a:t> муниципальный округ</a:t>
                      </a:r>
                      <a:endParaRPr lang="ru-RU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16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16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16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8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15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16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0,8875</a:t>
                      </a:r>
                      <a:endParaRPr lang="ru-RU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8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15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Лесозаводский городской округ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38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38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34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27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32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38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0,9</a:t>
                      </a:r>
                      <a:endParaRPr lang="ru-RU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823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16</a:t>
                      </a:r>
                      <a:endParaRPr lang="ru-RU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Михайловский муниципальный район</a:t>
                      </a:r>
                      <a:endParaRPr lang="ru-RU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29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29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29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19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27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29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0,9172</a:t>
                      </a:r>
                      <a:endParaRPr lang="ru-RU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0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17</a:t>
                      </a:r>
                      <a:endParaRPr lang="ru-RU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Муниципальные округа Приморского края</a:t>
                      </a:r>
                      <a:endParaRPr lang="ru-RU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</a:t>
                      </a:r>
                      <a:endParaRPr lang="ru-RU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9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18</a:t>
                      </a:r>
                      <a:endParaRPr lang="ru-RU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Надеждинский муниципальный район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36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36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34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18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32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36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0,8722</a:t>
                      </a:r>
                      <a:endParaRPr lang="ru-RU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8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19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Находкинский городской округ</a:t>
                      </a:r>
                      <a:endParaRPr lang="ru-RU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100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100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91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63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85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100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0,887</a:t>
                      </a:r>
                      <a:endParaRPr lang="ru-RU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191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20</a:t>
                      </a:r>
                      <a:endParaRPr lang="ru-RU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 err="1">
                          <a:effectLst/>
                        </a:rPr>
                        <a:t>Ольгинский</a:t>
                      </a:r>
                      <a:r>
                        <a:rPr lang="ru-RU" sz="800" u="none" strike="noStrike" dirty="0">
                          <a:effectLst/>
                        </a:rPr>
                        <a:t> муниципальный район</a:t>
                      </a:r>
                      <a:endParaRPr lang="ru-RU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22</a:t>
                      </a:r>
                      <a:endParaRPr lang="ru-RU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22</a:t>
                      </a:r>
                      <a:endParaRPr lang="ru-RU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21</a:t>
                      </a:r>
                      <a:endParaRPr lang="ru-RU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19</a:t>
                      </a:r>
                      <a:endParaRPr lang="ru-RU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21</a:t>
                      </a:r>
                      <a:endParaRPr lang="ru-RU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22</a:t>
                      </a:r>
                      <a:endParaRPr lang="ru-RU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0,9591</a:t>
                      </a:r>
                      <a:endParaRPr lang="ru-RU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88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21</a:t>
                      </a:r>
                      <a:endParaRPr lang="ru-RU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Ханкайский муниципальный округ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33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33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31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13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30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33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0,8545</a:t>
                      </a:r>
                      <a:endParaRPr lang="ru-RU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8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22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Хасанский муниципальный район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31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31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30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18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30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31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0,9065</a:t>
                      </a:r>
                      <a:endParaRPr lang="ru-RU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8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23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 err="1">
                          <a:effectLst/>
                        </a:rPr>
                        <a:t>Хорольский</a:t>
                      </a:r>
                      <a:r>
                        <a:rPr lang="ru-RU" sz="800" u="none" strike="noStrike" dirty="0">
                          <a:effectLst/>
                        </a:rPr>
                        <a:t> муниципальный округ</a:t>
                      </a:r>
                      <a:endParaRPr lang="ru-RU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31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31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28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20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27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31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0,8935</a:t>
                      </a:r>
                      <a:endParaRPr lang="ru-RU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155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24</a:t>
                      </a:r>
                      <a:endParaRPr lang="ru-RU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Черниговский муниципальный район</a:t>
                      </a:r>
                      <a:endParaRPr lang="ru-RU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39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39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39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26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39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39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0,9333</a:t>
                      </a:r>
                      <a:endParaRPr lang="ru-RU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8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25</a:t>
                      </a:r>
                      <a:endParaRPr lang="ru-RU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Чугуевский муниципальный округ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37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37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34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16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33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36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0,8459</a:t>
                      </a:r>
                      <a:endParaRPr lang="ru-RU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991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26</a:t>
                      </a:r>
                      <a:endParaRPr lang="ru-RU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 err="1">
                          <a:effectLst/>
                        </a:rPr>
                        <a:t>Шкотовский</a:t>
                      </a:r>
                      <a:r>
                        <a:rPr lang="ru-RU" sz="800" u="none" strike="noStrike" dirty="0">
                          <a:effectLst/>
                        </a:rPr>
                        <a:t> муниципальный район</a:t>
                      </a:r>
                      <a:endParaRPr lang="ru-RU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24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24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20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18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18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24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0,8833</a:t>
                      </a:r>
                      <a:endParaRPr lang="ru-RU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27</a:t>
                      </a:r>
                      <a:endParaRPr lang="ru-RU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 err="1">
                          <a:effectLst/>
                        </a:rPr>
                        <a:t>Яковлевский</a:t>
                      </a:r>
                      <a:r>
                        <a:rPr lang="ru-RU" sz="800" u="none" strike="noStrike" dirty="0">
                          <a:effectLst/>
                        </a:rPr>
                        <a:t> муниципальный район</a:t>
                      </a:r>
                      <a:endParaRPr lang="ru-RU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18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18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18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13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18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18</a:t>
                      </a:r>
                      <a:endParaRPr lang="ru-RU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0,9444</a:t>
                      </a:r>
                      <a:endParaRPr lang="ru-RU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9" marR="5519" marT="55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00023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28600"/>
            <a:ext cx="9144000" cy="64786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Контактная информация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Финансовый отдел администрации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Ольгинского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</a:t>
            </a:r>
          </a:p>
          <a:p>
            <a:pPr lvl="2" fontAlgn="base">
              <a:spcBef>
                <a:spcPct val="0"/>
              </a:spcBef>
              <a:spcAft>
                <a:spcPct val="0"/>
              </a:spcAft>
            </a:pPr>
            <a:endParaRPr lang="ru-RU" sz="14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 </a:t>
            </a:r>
            <a:endParaRPr lang="en-US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692460,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пгт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Ольга, ул. Ленинская, д. 8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Тел:</a:t>
            </a:r>
            <a:endParaRPr lang="en-US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Начальник: 8(42376)91593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Специалисты: 8(42376)91475;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8(42376)91366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E-mail: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fin760@findept.primorsky.ru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 работы: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онедельник  с 9:00 до 18:00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вторник-пятница с 9:00 до 17:00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бед  с 13:00 до 14:00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уббота – воскресенье выходной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  <a:hlinkClick r:id="rId3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об участии граждан в обсуждении бюджетных вопросов находятся на официальном сайте администрации ОМР во вкладке «Общественные обсуждения»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ссылка на данный раздел сайта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http://admolga.ru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bdWbSy03vz1BbJ5QquMj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2400" y="457200"/>
            <a:ext cx="8382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4858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2700</TotalTime>
  <Words>3647</Words>
  <Application>Microsoft Office PowerPoint</Application>
  <PresentationFormat>Экран (4:3)</PresentationFormat>
  <Paragraphs>1064</Paragraphs>
  <Slides>41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6" baseType="lpstr">
      <vt:lpstr>Arial</vt:lpstr>
      <vt:lpstr>Calibri</vt:lpstr>
      <vt:lpstr>Times New Roman</vt:lpstr>
      <vt:lpstr>Wingdings</vt:lpstr>
      <vt:lpstr>Тема Office</vt:lpstr>
      <vt:lpstr>Презентация PowerPoint</vt:lpstr>
      <vt:lpstr>Презентация PowerPoint</vt:lpstr>
      <vt:lpstr>ОБЩАЯ ХАРАКТЕРИСТИКА ОЛЬГИНСКОГО МУНИЦИПАЛЬНОГО РАЙОНА</vt:lpstr>
      <vt:lpstr>Презентация PowerPoint</vt:lpstr>
      <vt:lpstr>Презентация PowerPoint</vt:lpstr>
      <vt:lpstr>ОСНОВНЫЕ ПОКАЗАТЕЛИ СОЦИАЛЬНО-ЭКОНОМИЧЕСКОГО РАЗВИТИЯ ОЛЬГИНСКОГО МУНИЦИПАЛЬНОГО РАЙОНА </vt:lpstr>
      <vt:lpstr>СОЦИАЛЬНЫЕ ПОКАЗАТЕЛИ </vt:lpstr>
      <vt:lpstr>ОСНОВНЫЕ ПОНЯТИЯ И ТЕРМИНЫ </vt:lpstr>
      <vt:lpstr>Презентация PowerPoint</vt:lpstr>
      <vt:lpstr>Презентация PowerPoint</vt:lpstr>
      <vt:lpstr>Презентация PowerPoint</vt:lpstr>
      <vt:lpstr>НА ЧЕМ ОСНОВЫВАЕТСЯ ПРОЕКТ БЮДЖЕТА ОЛЬГИНСКОГО РАЙОНА?</vt:lpstr>
      <vt:lpstr>ОСНОВНЫЕ ХАРАКТЕРИСТИКИ БЮДЖЕТА</vt:lpstr>
      <vt:lpstr>ДОХОДЫ БЮДЖЕТА в динамике по годам</vt:lpstr>
      <vt:lpstr>Бюджет принимается сбалансированный Доходы бюджета Объем и структура доходов в динамике районного бюджета  Ольгинского муниципального района</vt:lpstr>
      <vt:lpstr>СТРУКТУРА ДОХОДОВ БЮДЖЕТА ОЛЬГИНСКОГО МУНИЦИПАЛЬНОГО РАЙОНА НА 2022 ГОД (ОБЩИЙ ОБЪЕМ 575 086,91 ТЫС. РУБ.)</vt:lpstr>
      <vt:lpstr>Доля неналоговых доходов в общем объеме налоговых неналоговых доходов бюджета 2022 года  (общий объем 202 224,54 тыс. руб.)</vt:lpstr>
      <vt:lpstr> Доходы бюджета Объем и структура налоговых и неналоговых доходов в динамике </vt:lpstr>
      <vt:lpstr>Структура налоговых и неналоговых доходов бюджета Ольгинского муниципального района на 2022 год (общий объем 202 224,54 тыс. руб.)</vt:lpstr>
      <vt:lpstr> тыс. руб. </vt:lpstr>
      <vt:lpstr> тыс. руб. </vt:lpstr>
      <vt:lpstr>Структура безвозмездных поступлений в бюджет Ольгинского муниципального района из бюджетов других уровней в 2022 году  (общий объем 372 862,37 тыс. руб.)</vt:lpstr>
      <vt:lpstr>Распределение межбюджетных трансфертов бюджетам городских и сельских поселений, входящим в  состав Ольгинского муниципального района </vt:lpstr>
      <vt:lpstr>Расходы бюджета  в динамике по годам</vt:lpstr>
      <vt:lpstr>Структура бюджета Ольгинского муниципального  района по основным ведомствам расходов на 2022 год  (общий объем расходов  575 086,91 тыс. руб.) </vt:lpstr>
      <vt:lpstr> тыс. руб. </vt:lpstr>
      <vt:lpstr>Распределение бюджетных ассигнований по муниципальным программам Ольгинского муниципального района и непрограммным направлениям деятельности  на 2022 год</vt:lpstr>
      <vt:lpstr>РАСПРЕДЕЛЕНИЕ БЮДЖЕТНЫХ АССИГНОВАНИЙ ПО МУНИЦИПАЛЬНЫМ ПРОГРАММАМ ОЛЬГИНСКОГО МУНИЦИПАЛЬНОГО РАЙОНА И НЕПРОГРАММНЫМ НАПРАВЛЕНИЯМ ДЕЯТЕЛЬНОСТИ  НА 2022 ГОД</vt:lpstr>
      <vt:lpstr>Доля мероприятий программной направленности в общем объеме расходов бюджета 2022 года   (общий объем расходов  575 086,91 тыс. руб.) </vt:lpstr>
      <vt:lpstr>Сведения о расходах с учетом интересов целевых групп</vt:lpstr>
      <vt:lpstr>Презентация PowerPoint</vt:lpstr>
      <vt:lpstr>Презентация PowerPoint</vt:lpstr>
      <vt:lpstr>ОБЩЕСТВЕННО ЗНАЧИМЫЕ ПРОЕКТЫ 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НАПРАВЛЕНИЯ ДОЛГОВОЙ ПОЛИТИКИ ОЛЬГИНСКОГО МУНИЦИПАЛЬНОГО РАЙОНА НА 2022 ГОД И НА ПЛАНОВЫЙ ПЕРИОД 2023 И 2024 ГОДОВ</vt:lpstr>
      <vt:lpstr>Презентация PowerPoint</vt:lpstr>
      <vt:lpstr>ОТКРЫТОСТЬ И ПРОЗРАЧНОСТЬ ГОСУДАРСТВЕННЫХ И МУНИЦИПАЛЬНЫХ УЧРЕЖДЕНИЙ (РЕЙТИНГ МУНИЦИПАЛЬНЫХ ОБРАЗОВАНИЙ)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ДЛЯ ГРАЖДАН  к  районному бюджету Ольгинского муниципального района  на 2021 год  </dc:title>
  <dc:creator>Шинкоренко</dc:creator>
  <cp:lastModifiedBy>БорисоваКВ</cp:lastModifiedBy>
  <cp:revision>228</cp:revision>
  <cp:lastPrinted>2022-01-27T01:10:10Z</cp:lastPrinted>
  <dcterms:created xsi:type="dcterms:W3CDTF">2020-11-30T00:17:16Z</dcterms:created>
  <dcterms:modified xsi:type="dcterms:W3CDTF">2022-01-31T06:38:43Z</dcterms:modified>
</cp:coreProperties>
</file>