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0" r:id="rId4"/>
    <p:sldId id="284" r:id="rId5"/>
    <p:sldId id="261" r:id="rId6"/>
    <p:sldId id="258" r:id="rId7"/>
    <p:sldId id="259" r:id="rId8"/>
    <p:sldId id="265" r:id="rId9"/>
    <p:sldId id="264" r:id="rId10"/>
    <p:sldId id="285" r:id="rId11"/>
    <p:sldId id="263" r:id="rId12"/>
    <p:sldId id="266" r:id="rId13"/>
    <p:sldId id="272" r:id="rId14"/>
    <p:sldId id="282" r:id="rId15"/>
    <p:sldId id="270" r:id="rId16"/>
    <p:sldId id="271" r:id="rId17"/>
    <p:sldId id="283" r:id="rId18"/>
    <p:sldId id="273" r:id="rId19"/>
    <p:sldId id="275" r:id="rId20"/>
    <p:sldId id="276" r:id="rId21"/>
    <p:sldId id="281" r:id="rId22"/>
    <p:sldId id="262" r:id="rId23"/>
    <p:sldId id="267" r:id="rId24"/>
    <p:sldId id="280" r:id="rId25"/>
    <p:sldId id="268" r:id="rId26"/>
    <p:sldId id="286" r:id="rId27"/>
  </p:sldIdLst>
  <p:sldSz cx="9144000" cy="6858000" type="screen4x3"/>
  <p:notesSz cx="6797675" cy="9928225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73" autoAdjust="0"/>
    <p:restoredTop sz="94713" autoAdjust="0"/>
  </p:normalViewPr>
  <p:slideViewPr>
    <p:cSldViewPr>
      <p:cViewPr varScale="1">
        <p:scale>
          <a:sx n="92" d="100"/>
          <a:sy n="92" d="100"/>
        </p:scale>
        <p:origin x="160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ainserv\Upload\&#1060;&#1048;&#1053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mainserv\Upload\&#1060;&#1048;&#1053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'13-14 доходы налог не налог'!$C$5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налог'!$C$6</c:f>
              <c:numCache>
                <c:formatCode>#,##0.00</c:formatCode>
                <c:ptCount val="1"/>
                <c:pt idx="0">
                  <c:v>187438628</c:v>
                </c:pt>
              </c:numCache>
            </c:numRef>
          </c:val>
        </c:ser>
        <c:ser>
          <c:idx val="1"/>
          <c:order val="1"/>
          <c:tx>
            <c:strRef>
              <c:f>'13-14 доходы налог не налог'!$D$5</c:f>
              <c:strCache>
                <c:ptCount val="1"/>
                <c:pt idx="0">
                  <c:v>Неналоговые доходы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налог'!$D$6</c:f>
              <c:numCache>
                <c:formatCode>#,##0.00</c:formatCode>
                <c:ptCount val="1"/>
                <c:pt idx="0">
                  <c:v>14785909</c:v>
                </c:pt>
              </c:numCache>
            </c:numRef>
          </c:val>
        </c:ser>
        <c:ser>
          <c:idx val="2"/>
          <c:order val="2"/>
          <c:tx>
            <c:strRef>
              <c:f>'13-14 доходы налог не налог'!$E$5</c:f>
              <c:strCache>
                <c:ptCount val="1"/>
                <c:pt idx="0">
                  <c:v>Безвозмездные  поступления 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налог'!$E$6</c:f>
              <c:numCache>
                <c:formatCode>#,##0.00</c:formatCode>
                <c:ptCount val="1"/>
                <c:pt idx="0">
                  <c:v>372862369.24000001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840216"/>
        <c:axId val="191840600"/>
        <c:axId val="0"/>
      </c:bar3DChart>
      <c:catAx>
        <c:axId val="19184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840600"/>
        <c:crosses val="autoZero"/>
        <c:auto val="1"/>
        <c:lblAlgn val="ctr"/>
        <c:lblOffset val="100"/>
        <c:noMultiLvlLbl val="0"/>
      </c:catAx>
      <c:valAx>
        <c:axId val="19184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84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39486322480598"/>
          <c:y val="9.4245927592384288E-2"/>
          <c:w val="0.47646622879194966"/>
          <c:h val="0.81679915010623672"/>
        </c:manualLayout>
      </c:layout>
      <c:pieChart>
        <c:varyColors val="1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explosion val="22"/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1.5576323987538941E-2"/>
                  <c:y val="1.058201058201058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'13-14 доходы налог не налог'!$C$5:$D$5</c:f>
              <c:strCache>
                <c:ptCount val="2"/>
                <c:pt idx="0">
                  <c:v>Налоговые доходы </c:v>
                </c:pt>
                <c:pt idx="1">
                  <c:v>Неналоговые доходы </c:v>
                </c:pt>
              </c:strCache>
            </c:strRef>
          </c:cat>
          <c:val>
            <c:numRef>
              <c:f>'13-14 доходы налог не налог'!$C$6:$D$6</c:f>
              <c:numCache>
                <c:formatCode>#,##0.00</c:formatCode>
                <c:ptCount val="2"/>
                <c:pt idx="0">
                  <c:v>187181058</c:v>
                </c:pt>
                <c:pt idx="1">
                  <c:v>14785909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756704427518283"/>
          <c:y val="0.36276423780360784"/>
          <c:w val="0.20922307393106276"/>
          <c:h val="0.340609090530350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09961449041837"/>
          <c:y val="0.17736486486486486"/>
          <c:w val="0.45347217262990236"/>
          <c:h val="0.7353603603603603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explosion val="1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1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3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4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5"/>
            <c:bubble3D val="0"/>
            <c:spPr>
              <a:gradFill rotWithShape="1">
                <a:gsLst>
                  <a:gs pos="0">
                    <a:schemeClr val="accent1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6"/>
            <c:bubble3D val="0"/>
            <c:spPr>
              <a:gradFill rotWithShape="1">
                <a:gsLst>
                  <a:gs pos="0">
                    <a:schemeClr val="accent3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7"/>
            <c:bubble3D val="0"/>
            <c:spPr>
              <a:gradFill rotWithShape="1">
                <a:gsLst>
                  <a:gs pos="0">
                    <a:schemeClr val="accent5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8"/>
            <c:bubble3D val="0"/>
            <c:spPr>
              <a:gradFill rotWithShape="1">
                <a:gsLst>
                  <a:gs pos="0">
                    <a:schemeClr val="accent1">
                      <a:lumMod val="70000"/>
                      <a:lumOff val="3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70000"/>
                      <a:lumOff val="3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70000"/>
                      <a:lumOff val="3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9.9721078569282001E-2"/>
                  <c:y val="-0.134726855478143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955738338578636E-2"/>
                  <c:y val="3.9925025078671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373861812197682"/>
                  <c:y val="3.9584229981723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2197376150546949"/>
                  <c:y val="1.912849898998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2217941348813485"/>
                  <c:y val="-6.7735224196451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4405149343268883"/>
                  <c:y val="-0.138400191530112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9792094292203181E-2"/>
                  <c:y val="-0.106185713272327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4.0782548484484269E-3"/>
                  <c:y val="-2.9483063308185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5713034214228649E-2"/>
                  <c:y val="-6.5251377609212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7.3661567671044524E-3"/>
                  <c:y val="-9.6391144824174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5.4054532665619437E-3"/>
                  <c:y val="-0.12672256805595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3.8116872938802671E-2"/>
                  <c:y val="-0.10202075002404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5.0893647988948083E-2"/>
                  <c:y val="-4.7595223371947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11359491321140494"/>
                  <c:y val="-0.1070843087181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10055062329936305"/>
                  <c:y val="-5.5262112506206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0.15565199522615975"/>
                  <c:y val="-2.6593246790097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0.10878345267022603"/>
                  <c:y val="2.6127544867702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5.01853028718229E-2"/>
                  <c:y val="2.5422654628904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4.1106785029168064E-2"/>
                  <c:y val="6.55622706847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ysClr val="windowText" lastClr="000000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'15 структура по налог неналог'!$E$6:$E$22</c:f>
              <c:strCache>
                <c:ptCount val="17"/>
                <c:pt idx="0">
                  <c:v>Налог на доходы физических лиц </c:v>
                </c:pt>
                <c:pt idx="1">
                  <c:v>Акцизы</c:v>
                </c:pt>
                <c:pt idx="2">
                  <c:v>УСН</c:v>
                </c:pt>
                <c:pt idx="3">
                  <c:v>Единый налог на вмененный доход</c:v>
                </c:pt>
                <c:pt idx="4">
                  <c:v>Единый сельскохозяйственный налог</c:v>
                </c:pt>
                <c:pt idx="5">
                  <c:v>Налог с применением патентной системы</c:v>
                </c:pt>
                <c:pt idx="6">
                  <c:v>Налог на имущество физических лиц</c:v>
                </c:pt>
                <c:pt idx="7">
                  <c:v>Земельный налог с физических лиц</c:v>
                </c:pt>
                <c:pt idx="8">
                  <c:v>Госпошлина</c:v>
                </c:pt>
                <c:pt idx="9">
                  <c:v>Аренда земли </c:v>
                </c:pt>
                <c:pt idx="10">
                  <c:v>Аренда имущества</c:v>
                </c:pt>
                <c:pt idx="11">
                  <c:v>Плата за негативное воздействие на окружающую среду</c:v>
                </c:pt>
                <c:pt idx="12">
                  <c:v>Доходы от оказания платных услуг</c:v>
                </c:pt>
                <c:pt idx="13">
                  <c:v>Доходы от продажи земельных участков </c:v>
                </c:pt>
                <c:pt idx="14">
                  <c:v>Административные платежи и сборы</c:v>
                </c:pt>
                <c:pt idx="15">
                  <c:v>Денежные взыскания (штрафы)</c:v>
                </c:pt>
                <c:pt idx="16">
                  <c:v>Прочие неналоговые доходы</c:v>
                </c:pt>
              </c:strCache>
            </c:strRef>
          </c:cat>
          <c:val>
            <c:numRef>
              <c:f>'15 структура по налог неналог'!$F$6:$F$22</c:f>
              <c:numCache>
                <c:formatCode>#\ ##0.00\ _₽</c:formatCode>
                <c:ptCount val="17"/>
                <c:pt idx="0">
                  <c:v>169654.42</c:v>
                </c:pt>
                <c:pt idx="1">
                  <c:v>5498.88</c:v>
                </c:pt>
                <c:pt idx="2">
                  <c:v>9650</c:v>
                </c:pt>
                <c:pt idx="3">
                  <c:v>100</c:v>
                </c:pt>
                <c:pt idx="4">
                  <c:v>355.33</c:v>
                </c:pt>
                <c:pt idx="5">
                  <c:v>1900</c:v>
                </c:pt>
                <c:pt idx="6">
                  <c:v>30</c:v>
                </c:pt>
                <c:pt idx="7">
                  <c:v>250</c:v>
                </c:pt>
                <c:pt idx="8">
                  <c:v>900</c:v>
                </c:pt>
                <c:pt idx="9">
                  <c:v>3215.91</c:v>
                </c:pt>
                <c:pt idx="10">
                  <c:v>2285</c:v>
                </c:pt>
                <c:pt idx="11">
                  <c:v>100</c:v>
                </c:pt>
                <c:pt idx="12">
                  <c:v>6000</c:v>
                </c:pt>
                <c:pt idx="13">
                  <c:v>675</c:v>
                </c:pt>
                <c:pt idx="14">
                  <c:v>40</c:v>
                </c:pt>
                <c:pt idx="15">
                  <c:v>1560</c:v>
                </c:pt>
                <c:pt idx="16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59310678270479"/>
          <c:y val="0.15584619488249149"/>
          <c:w val="0.55216247640097615"/>
          <c:h val="0.7583917151453506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1"/>
              <c:layout>
                <c:manualLayout>
                  <c:x val="7.4209144909517886E-3"/>
                  <c:y val="2.771286185911843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0650124326564441E-2"/>
                  <c:y val="-2.38463286011900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5527351844177429E-2"/>
                  <c:y val="-1.97466200702812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'16 безвозмездн поступл '!$B$3:$B$7</c:f>
              <c:strCache>
                <c:ptCount val="5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 Межбюджетные трансферты</c:v>
                </c:pt>
                <c:pt idx="4">
                  <c:v>Прочие безвозмездные поступления</c:v>
                </c:pt>
              </c:strCache>
            </c:strRef>
          </c:cat>
          <c:val>
            <c:numRef>
              <c:f>'16 безвозмездн поступл '!$C$3:$C$7</c:f>
              <c:numCache>
                <c:formatCode>#\ ##0.00\ _₽</c:formatCode>
                <c:ptCount val="5"/>
                <c:pt idx="0">
                  <c:v>131258.69</c:v>
                </c:pt>
                <c:pt idx="1">
                  <c:v>11028.99</c:v>
                </c:pt>
                <c:pt idx="2">
                  <c:v>214855.29</c:v>
                </c:pt>
                <c:pt idx="3">
                  <c:v>15584.4</c:v>
                </c:pt>
                <c:pt idx="4">
                  <c:v>135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727839941060003"/>
          <c:y val="0.31046572217146889"/>
          <c:w val="0.23055785789934152"/>
          <c:h val="0.45518868152530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'17 распред межбюдж трансф'!$C$4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'17 распред межбюдж трансф'!$B$5:$B$11</c:f>
              <c:strCache>
                <c:ptCount val="7"/>
                <c:pt idx="0">
                  <c:v>Милоградовское сельское поселение</c:v>
                </c:pt>
                <c:pt idx="1">
                  <c:v>Молдавановское сельское поселение</c:v>
                </c:pt>
                <c:pt idx="2">
                  <c:v>Моряк-Рыболовское сельское поселение</c:v>
                </c:pt>
                <c:pt idx="3">
                  <c:v>Тимофеевское сельское поселение</c:v>
                </c:pt>
                <c:pt idx="4">
                  <c:v>Пермское сельское поселение </c:v>
                </c:pt>
                <c:pt idx="5">
                  <c:v>Веселояровское сельское поселение </c:v>
                </c:pt>
                <c:pt idx="6">
                  <c:v>Ольгинское городское поселение </c:v>
                </c:pt>
              </c:strCache>
            </c:strRef>
          </c:cat>
          <c:val>
            <c:numRef>
              <c:f>'17 распред межбюдж трансф'!$C$5:$C$11</c:f>
              <c:numCache>
                <c:formatCode>#,##0.00</c:formatCode>
                <c:ptCount val="7"/>
                <c:pt idx="0">
                  <c:v>1763300</c:v>
                </c:pt>
                <c:pt idx="1">
                  <c:v>882000</c:v>
                </c:pt>
                <c:pt idx="2">
                  <c:v>2780500</c:v>
                </c:pt>
                <c:pt idx="3">
                  <c:v>1502000</c:v>
                </c:pt>
                <c:pt idx="4">
                  <c:v>2223150</c:v>
                </c:pt>
                <c:pt idx="5">
                  <c:v>2004100</c:v>
                </c:pt>
                <c:pt idx="6">
                  <c:v>2356808</c:v>
                </c:pt>
              </c:numCache>
            </c:numRef>
          </c:val>
        </c:ser>
        <c:ser>
          <c:idx val="1"/>
          <c:order val="1"/>
          <c:tx>
            <c:strRef>
              <c:f>'17 распред межбюдж трансф'!$D$4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'17 распред межбюдж трансф'!$B$5:$B$11</c:f>
              <c:strCache>
                <c:ptCount val="7"/>
                <c:pt idx="0">
                  <c:v>Милоградовское сельское поселение</c:v>
                </c:pt>
                <c:pt idx="1">
                  <c:v>Молдавановское сельское поселение</c:v>
                </c:pt>
                <c:pt idx="2">
                  <c:v>Моряк-Рыболовское сельское поселение</c:v>
                </c:pt>
                <c:pt idx="3">
                  <c:v>Тимофеевское сельское поселение</c:v>
                </c:pt>
                <c:pt idx="4">
                  <c:v>Пермское сельское поселение </c:v>
                </c:pt>
                <c:pt idx="5">
                  <c:v>Веселояровское сельское поселение </c:v>
                </c:pt>
                <c:pt idx="6">
                  <c:v>Ольгинское городское поселение </c:v>
                </c:pt>
              </c:strCache>
            </c:strRef>
          </c:cat>
          <c:val>
            <c:numRef>
              <c:f>'17 распред межбюдж трансф'!$D$5:$D$11</c:f>
              <c:numCache>
                <c:formatCode>#,##0.00</c:formatCode>
                <c:ptCount val="7"/>
                <c:pt idx="0">
                  <c:v>1763300</c:v>
                </c:pt>
                <c:pt idx="1">
                  <c:v>882000</c:v>
                </c:pt>
                <c:pt idx="2">
                  <c:v>2780500</c:v>
                </c:pt>
                <c:pt idx="3">
                  <c:v>1502000</c:v>
                </c:pt>
                <c:pt idx="4">
                  <c:v>2223150</c:v>
                </c:pt>
                <c:pt idx="5">
                  <c:v>2004100</c:v>
                </c:pt>
                <c:pt idx="6">
                  <c:v>2356808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2178208"/>
        <c:axId val="192178592"/>
      </c:barChart>
      <c:catAx>
        <c:axId val="192178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178592"/>
        <c:crosses val="autoZero"/>
        <c:auto val="1"/>
        <c:lblAlgn val="ctr"/>
        <c:lblOffset val="100"/>
        <c:noMultiLvlLbl val="0"/>
      </c:catAx>
      <c:valAx>
        <c:axId val="192178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1782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97765120858448"/>
          <c:y val="0.13408579448073724"/>
          <c:w val="0.47000890018430697"/>
          <c:h val="0.7717338566117724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explosion val="24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bubble3D val="0"/>
            <c:explosion val="18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8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9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9.7868847085756938E-2"/>
                  <c:y val="4.4937137959795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6433315695116855E-2"/>
                  <c:y val="4.352302176738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4906504289772204E-2"/>
                  <c:y val="4.8022388368646371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7040373555611494E-3"/>
                  <c:y val="-2.5998025756984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1667178490296791"/>
                  <c:y val="1.0193062601868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259013012422443E-2"/>
                  <c:y val="4.4357414506860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4180086278840506E-2"/>
                  <c:y val="0.100604684029880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6.3347830800688829E-2"/>
                  <c:y val="9.5082604470359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6.0238464428257706E-2"/>
                  <c:y val="4.7793056480184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3118094440802723E-2"/>
                  <c:y val="1.5501626965399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070520723814423E-2"/>
                  <c:y val="-3.3006118714655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0\ _₽" sourceLinked="0"/>
            <c:spPr>
              <a:solidFill>
                <a:schemeClr val="lt1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 19 осн виды расх '!$A$1:$A$10</c:f>
              <c:strCache>
                <c:ptCount val="10"/>
                <c:pt idx="0">
                  <c:v>Общегосударственные вопросы </c:v>
                </c:pt>
                <c:pt idx="1">
                  <c:v>Национальная безопасность и правоохранительная деятельность </c:v>
                </c:pt>
                <c:pt idx="2">
                  <c:v>Национальная экономика </c:v>
                </c:pt>
                <c:pt idx="3">
                  <c:v>Жилищно-коммунальное хозяйство </c:v>
                </c:pt>
                <c:pt idx="4">
                  <c:v>Образование </c:v>
                </c:pt>
                <c:pt idx="5">
                  <c:v>Культура, кинематография</c:v>
                </c:pt>
                <c:pt idx="6">
                  <c:v>Социальная политика </c:v>
                </c:pt>
                <c:pt idx="7">
                  <c:v>Физическая культура и спорт </c:v>
                </c:pt>
                <c:pt idx="8">
                  <c:v>Средства массовой информации </c:v>
                </c:pt>
                <c:pt idx="9">
                  <c:v>Межбюджетные трансферты общего характера бюджетам бюджетной системы Российской Федерации </c:v>
                </c:pt>
              </c:strCache>
            </c:strRef>
          </c:cat>
          <c:val>
            <c:numRef>
              <c:f>' 19 осн виды расх '!$B$1:$B$10</c:f>
              <c:numCache>
                <c:formatCode>#,##0.00</c:formatCode>
                <c:ptCount val="10"/>
                <c:pt idx="0">
                  <c:v>85588135.620000005</c:v>
                </c:pt>
                <c:pt idx="1">
                  <c:v>9437922</c:v>
                </c:pt>
                <c:pt idx="2">
                  <c:v>18108121.739999998</c:v>
                </c:pt>
                <c:pt idx="3">
                  <c:v>18443322.170000002</c:v>
                </c:pt>
                <c:pt idx="4">
                  <c:v>345129213.19999999</c:v>
                </c:pt>
                <c:pt idx="5">
                  <c:v>35636635.700000003</c:v>
                </c:pt>
                <c:pt idx="6">
                  <c:v>34871002.780000001</c:v>
                </c:pt>
                <c:pt idx="7">
                  <c:v>9473395.0299999993</c:v>
                </c:pt>
                <c:pt idx="8">
                  <c:v>4887300</c:v>
                </c:pt>
                <c:pt idx="9">
                  <c:v>13511858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6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648475496758884"/>
          <c:y val="0.13274067082308719"/>
          <c:w val="0.21583032668466873"/>
          <c:h val="0.799660696987009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175" cap="flat" cmpd="sng" algn="ctr">
      <a:noFill/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/>
      <c:pieChart>
        <c:varyColors val="0"/>
        <c:ser>
          <c:idx val="0"/>
          <c:order val="0"/>
          <c:spPr>
            <a:solidFill>
              <a:schemeClr val="accent2"/>
            </a:solidFill>
          </c:spPr>
          <c:explosion val="25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4.492823893196557E-2"/>
                  <c:y val="8.68772198177214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47448458255695E-2"/>
                  <c:y val="-6.53885151773246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lt1"/>
              </a:solidFill>
              <a:ln w="3175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 доля мероприятий'!$B$2:$B$3</c:f>
              <c:strCache>
                <c:ptCount val="2"/>
                <c:pt idx="0">
                  <c:v> Мероприятия программной направленности (86,6 %)</c:v>
                </c:pt>
                <c:pt idx="1">
                  <c:v>Непрограммные направления деятельности органов местного самоуправления (13,4 %)</c:v>
                </c:pt>
              </c:strCache>
            </c:strRef>
          </c:cat>
          <c:val>
            <c:numRef>
              <c:f>'20 доля мероприятий'!$C$2:$C$3</c:f>
              <c:numCache>
                <c:formatCode>#,##0.00</c:formatCode>
                <c:ptCount val="2"/>
                <c:pt idx="0">
                  <c:v>500657.7</c:v>
                </c:pt>
                <c:pt idx="1">
                  <c:v>74429.210000000006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B7220-508E-4CD1-88E4-EF2DAF81FE64}" type="doc">
      <dgm:prSet loTypeId="urn:microsoft.com/office/officeart/2005/8/layout/radial4" loCatId="relationship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3E8DF91-DFF5-41E2-B18C-EF12F2C89CCC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Молдавановское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B95A83D8-28D3-49ED-9148-4E2397B1B508}" type="parTrans" cxnId="{B1CF8ABA-D487-414B-94DB-C4B628C0B2B3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59B36A6-8AFF-4FD0-901D-672085F2C266}" type="sibTrans" cxnId="{B1CF8ABA-D487-414B-94DB-C4B628C0B2B3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EB9E35CE-0B2B-4B56-B605-66797232D0EA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Милоградовское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96AD0DE5-D42B-4758-AA96-A5836492B1EB}" type="parTrans" cxnId="{DEA32E59-A050-493C-9238-DDFAC53DC3C0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D3E10EF9-21C6-46B9-84AC-11494853622A}" type="sibTrans" cxnId="{DEA32E59-A050-493C-9238-DDFAC53DC3C0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67B1CC8A-1363-4CBE-BA6B-725AA9283BCC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Моряк-Рыболовское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73E3031A-8D88-4E78-A7F3-16A3F93D8637}" type="parTrans" cxnId="{4FA1A59A-DDA2-47FD-B4D6-1263452E04D2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0C0A766-D97C-47D2-BBAB-B51214ECD9B2}" type="sibTrans" cxnId="{4FA1A59A-DDA2-47FD-B4D6-1263452E04D2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962B2878-3ED3-4F63-93C5-0471A3C0F080}">
      <dgm:prSet phldrT="[Текст]" custT="1"/>
      <dgm:spPr/>
      <dgm:t>
        <a:bodyPr/>
        <a:lstStyle/>
        <a:p>
          <a:r>
            <a:rPr lang="ru-RU" sz="1400" b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Пермское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306617CF-A902-4586-9F95-3A0B95386083}" type="parTrans" cxnId="{0A748C63-A332-44EF-8E2B-071430B53977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412A0C4-5CFD-4268-858C-B048E67ACC33}" type="sibTrans" cxnId="{0A748C63-A332-44EF-8E2B-071430B5397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F0B6288D-319D-4D37-B062-793A91D78F3B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Тимофеевское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C7B33378-01A6-4EBC-A3F5-A3F252F1C978}" type="parTrans" cxnId="{470DC905-C833-42D0-B2E4-011CC0FD8281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1FF1BEC1-BEAB-4506-AD03-6623EAC34A64}" type="sibTrans" cxnId="{470DC905-C833-42D0-B2E4-011CC0FD8281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359DF3ED-04E8-4DC6-90B8-30A35E7E25B4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Весёлояровское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05802057-CEB1-42D0-A9B8-599D65B9E8BB}" type="parTrans" cxnId="{F1686B8E-1E77-433C-8596-3774BBF2EA7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65D51591-3C9B-46C3-B81C-159251BA83E9}" type="sibTrans" cxnId="{F1686B8E-1E77-433C-8596-3774BBF2EA7E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D8D3A862-3956-497A-8029-F78C29085E54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1400" b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Ольгинское городское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16563846-4543-4A89-8CAF-7B2F057BDA72}" type="parTrans" cxnId="{E0C58FD0-4662-48D1-848B-DB5EBE9FA2C3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ru-RU" sz="700" b="0">
            <a:solidFill>
              <a:schemeClr val="tx1"/>
            </a:solidFill>
          </a:endParaRPr>
        </a:p>
      </dgm:t>
    </dgm:pt>
    <dgm:pt modelId="{A97C70B6-EC3E-496D-86C2-71B5A45F3580}" type="sibTrans" cxnId="{E0C58FD0-4662-48D1-848B-DB5EBE9FA2C3}">
      <dgm:prSet/>
      <dgm:spPr/>
      <dgm:t>
        <a:bodyPr/>
        <a:lstStyle/>
        <a:p>
          <a:endParaRPr lang="ru-RU" sz="2400" b="0">
            <a:solidFill>
              <a:schemeClr val="tx1"/>
            </a:solidFill>
          </a:endParaRPr>
        </a:p>
      </dgm:t>
    </dgm:pt>
    <dgm:pt modelId="{2D96A17C-7775-470C-852A-93F45F0755D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Ольгинский муниципальный район является административно-территориальной единицей Приморского края, в своей структуре имеет следующие поселения</a:t>
          </a:r>
          <a:endParaRPr lang="ru-RU" sz="1400" b="0" dirty="0">
            <a:solidFill>
              <a:schemeClr val="tx1"/>
            </a:solidFill>
          </a:endParaRPr>
        </a:p>
      </dgm:t>
    </dgm:pt>
    <dgm:pt modelId="{CA69DCBD-AB3F-4176-AE8F-1AD47BA45459}" type="sibTrans" cxnId="{C27A5266-5C6A-4D21-A9CA-239D79AFB26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05904C45-B126-465F-BD44-8AA3292050E8}" type="parTrans" cxnId="{C27A5266-5C6A-4D21-A9CA-239D79AFB26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9B183B1D-C269-4EAD-BB74-2CDAC181EADC}" type="pres">
      <dgm:prSet presAssocID="{998B7220-508E-4CD1-88E4-EF2DAF81FE6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3C9F2D-3989-4C53-A821-09EE8FC855A3}" type="pres">
      <dgm:prSet presAssocID="{2D96A17C-7775-470C-852A-93F45F0755DE}" presName="centerShape" presStyleLbl="node0" presStyleIdx="0" presStyleCnt="1" custScaleX="154482" custScaleY="108757"/>
      <dgm:spPr/>
      <dgm:t>
        <a:bodyPr/>
        <a:lstStyle/>
        <a:p>
          <a:endParaRPr lang="ru-RU"/>
        </a:p>
      </dgm:t>
    </dgm:pt>
    <dgm:pt modelId="{4C308D2C-1232-45BC-9A64-BC6D4C0E2860}" type="pres">
      <dgm:prSet presAssocID="{B95A83D8-28D3-49ED-9148-4E2397B1B508}" presName="parTrans" presStyleLbl="bgSibTrans2D1" presStyleIdx="0" presStyleCnt="7" custAng="10800000" custScaleX="41936" custLinFactNeighborX="27656" custLinFactNeighborY="6302"/>
      <dgm:spPr/>
      <dgm:t>
        <a:bodyPr/>
        <a:lstStyle/>
        <a:p>
          <a:endParaRPr lang="ru-RU"/>
        </a:p>
      </dgm:t>
    </dgm:pt>
    <dgm:pt modelId="{3EA25CD2-1593-4A4A-8738-96F62172E988}" type="pres">
      <dgm:prSet presAssocID="{C3E8DF91-DFF5-41E2-B18C-EF12F2C89CCC}" presName="node" presStyleLbl="node1" presStyleIdx="0" presStyleCnt="7" custScaleX="1320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71B71C-1EAA-4E37-AC6E-CEFBB566E383}" type="pres">
      <dgm:prSet presAssocID="{96AD0DE5-D42B-4758-AA96-A5836492B1EB}" presName="parTrans" presStyleLbl="bgSibTrans2D1" presStyleIdx="1" presStyleCnt="7" custAng="11370201" custScaleX="40213" custLinFactNeighborX="24733" custLinFactNeighborY="53344"/>
      <dgm:spPr/>
      <dgm:t>
        <a:bodyPr/>
        <a:lstStyle/>
        <a:p>
          <a:endParaRPr lang="ru-RU"/>
        </a:p>
      </dgm:t>
    </dgm:pt>
    <dgm:pt modelId="{FA61549E-67F8-474C-8104-8042FB6E7ACC}" type="pres">
      <dgm:prSet presAssocID="{EB9E35CE-0B2B-4B56-B605-66797232D0EA}" presName="node" presStyleLbl="node1" presStyleIdx="1" presStyleCnt="7" custScaleX="129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063E2-617D-4F39-AA89-8AA1AAD1A8AE}" type="pres">
      <dgm:prSet presAssocID="{73E3031A-8D88-4E78-A7F3-16A3F93D8637}" presName="parTrans" presStyleLbl="bgSibTrans2D1" presStyleIdx="2" presStyleCnt="7" custAng="10985100" custScaleX="64444" custLinFactNeighborX="7973" custLinFactNeighborY="60401"/>
      <dgm:spPr/>
      <dgm:t>
        <a:bodyPr/>
        <a:lstStyle/>
        <a:p>
          <a:endParaRPr lang="ru-RU"/>
        </a:p>
      </dgm:t>
    </dgm:pt>
    <dgm:pt modelId="{D9A2F82D-0879-4799-835A-56F449CC0EA4}" type="pres">
      <dgm:prSet presAssocID="{67B1CC8A-1363-4CBE-BA6B-725AA9283BCC}" presName="node" presStyleLbl="node1" presStyleIdx="2" presStyleCnt="7" custScaleX="104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EC77A-007A-46FA-92DF-3EFE4223D167}" type="pres">
      <dgm:prSet presAssocID="{306617CF-A902-4586-9F95-3A0B95386083}" presName="parTrans" presStyleLbl="bgSibTrans2D1" presStyleIdx="3" presStyleCnt="7" custAng="10800000" custScaleX="70409" custLinFactNeighborX="1252" custLinFactNeighborY="64869"/>
      <dgm:spPr/>
      <dgm:t>
        <a:bodyPr/>
        <a:lstStyle/>
        <a:p>
          <a:endParaRPr lang="ru-RU"/>
        </a:p>
      </dgm:t>
    </dgm:pt>
    <dgm:pt modelId="{E99ED7BE-D82F-4CCE-A446-CFE98AD92553}" type="pres">
      <dgm:prSet presAssocID="{962B2878-3ED3-4F63-93C5-0471A3C0F08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30B4F-725D-4C50-863D-84722F519295}" type="pres">
      <dgm:prSet presAssocID="{C7B33378-01A6-4EBC-A3F5-A3F252F1C978}" presName="parTrans" presStyleLbl="bgSibTrans2D1" presStyleIdx="4" presStyleCnt="7" custAng="10745035" custScaleX="64679" custLinFactNeighborX="-4586" custLinFactNeighborY="60379"/>
      <dgm:spPr/>
      <dgm:t>
        <a:bodyPr/>
        <a:lstStyle/>
        <a:p>
          <a:endParaRPr lang="ru-RU"/>
        </a:p>
      </dgm:t>
    </dgm:pt>
    <dgm:pt modelId="{1AE58070-EAEB-4638-8B7A-2BF0CD4390DF}" type="pres">
      <dgm:prSet presAssocID="{F0B6288D-319D-4D37-B062-793A91D78F3B}" presName="node" presStyleLbl="node1" presStyleIdx="4" presStyleCnt="7" custScaleX="116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6A17E-C43E-4991-9A19-50841F00CCED}" type="pres">
      <dgm:prSet presAssocID="{05802057-CEB1-42D0-A9B8-599D65B9E8BB}" presName="parTrans" presStyleLbl="bgSibTrans2D1" presStyleIdx="5" presStyleCnt="7" custAng="10467064" custScaleX="37973" custLinFactNeighborX="-27277" custLinFactNeighborY="64273"/>
      <dgm:spPr/>
      <dgm:t>
        <a:bodyPr/>
        <a:lstStyle/>
        <a:p>
          <a:endParaRPr lang="ru-RU"/>
        </a:p>
      </dgm:t>
    </dgm:pt>
    <dgm:pt modelId="{DF66C7FB-138A-46D0-9F74-3D7413CF45A4}" type="pres">
      <dgm:prSet presAssocID="{359DF3ED-04E8-4DC6-90B8-30A35E7E25B4}" presName="node" presStyleLbl="node1" presStyleIdx="5" presStyleCnt="7" custScaleX="140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1620B-768E-4319-AF3C-4126D2DA1BF7}" type="pres">
      <dgm:prSet presAssocID="{16563846-4543-4A89-8CAF-7B2F057BDA72}" presName="parTrans" presStyleLbl="bgSibTrans2D1" presStyleIdx="6" presStyleCnt="7" custAng="10800000" custScaleX="48620" custLinFactNeighborX="-22909" custLinFactNeighborY="6302"/>
      <dgm:spPr/>
      <dgm:t>
        <a:bodyPr/>
        <a:lstStyle/>
        <a:p>
          <a:endParaRPr lang="ru-RU"/>
        </a:p>
      </dgm:t>
    </dgm:pt>
    <dgm:pt modelId="{990A6D36-D0F4-4753-92FB-1686F4F761BF}" type="pres">
      <dgm:prSet presAssocID="{D8D3A862-3956-497A-8029-F78C29085E54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C5B06A-08AE-495E-87EC-FF0019019CDE}" type="presOf" srcId="{67B1CC8A-1363-4CBE-BA6B-725AA9283BCC}" destId="{D9A2F82D-0879-4799-835A-56F449CC0EA4}" srcOrd="0" destOrd="0" presId="urn:microsoft.com/office/officeart/2005/8/layout/radial4"/>
    <dgm:cxn modelId="{45C6D1DD-2628-4E59-9268-7A5584035287}" type="presOf" srcId="{2D96A17C-7775-470C-852A-93F45F0755DE}" destId="{753C9F2D-3989-4C53-A821-09EE8FC855A3}" srcOrd="0" destOrd="0" presId="urn:microsoft.com/office/officeart/2005/8/layout/radial4"/>
    <dgm:cxn modelId="{A4214E30-1B26-4F91-A78D-53FDF434F340}" type="presOf" srcId="{C7B33378-01A6-4EBC-A3F5-A3F252F1C978}" destId="{40530B4F-725D-4C50-863D-84722F519295}" srcOrd="0" destOrd="0" presId="urn:microsoft.com/office/officeart/2005/8/layout/radial4"/>
    <dgm:cxn modelId="{D9E2A9B9-DD42-438A-9BF5-4A4684045AF8}" type="presOf" srcId="{C3E8DF91-DFF5-41E2-B18C-EF12F2C89CCC}" destId="{3EA25CD2-1593-4A4A-8738-96F62172E988}" srcOrd="0" destOrd="0" presId="urn:microsoft.com/office/officeart/2005/8/layout/radial4"/>
    <dgm:cxn modelId="{326AC620-65A9-4EFD-B6B1-ECCBAF1A270C}" type="presOf" srcId="{359DF3ED-04E8-4DC6-90B8-30A35E7E25B4}" destId="{DF66C7FB-138A-46D0-9F74-3D7413CF45A4}" srcOrd="0" destOrd="0" presId="urn:microsoft.com/office/officeart/2005/8/layout/radial4"/>
    <dgm:cxn modelId="{F1686B8E-1E77-433C-8596-3774BBF2EA7E}" srcId="{2D96A17C-7775-470C-852A-93F45F0755DE}" destId="{359DF3ED-04E8-4DC6-90B8-30A35E7E25B4}" srcOrd="5" destOrd="0" parTransId="{05802057-CEB1-42D0-A9B8-599D65B9E8BB}" sibTransId="{65D51591-3C9B-46C3-B81C-159251BA83E9}"/>
    <dgm:cxn modelId="{8B9BBFEC-F905-4D5A-95E7-506A538D4872}" type="presOf" srcId="{05802057-CEB1-42D0-A9B8-599D65B9E8BB}" destId="{D836A17E-C43E-4991-9A19-50841F00CCED}" srcOrd="0" destOrd="0" presId="urn:microsoft.com/office/officeart/2005/8/layout/radial4"/>
    <dgm:cxn modelId="{4FA1A59A-DDA2-47FD-B4D6-1263452E04D2}" srcId="{2D96A17C-7775-470C-852A-93F45F0755DE}" destId="{67B1CC8A-1363-4CBE-BA6B-725AA9283BCC}" srcOrd="2" destOrd="0" parTransId="{73E3031A-8D88-4E78-A7F3-16A3F93D8637}" sibTransId="{B0C0A766-D97C-47D2-BBAB-B51214ECD9B2}"/>
    <dgm:cxn modelId="{B1CF8ABA-D487-414B-94DB-C4B628C0B2B3}" srcId="{2D96A17C-7775-470C-852A-93F45F0755DE}" destId="{C3E8DF91-DFF5-41E2-B18C-EF12F2C89CCC}" srcOrd="0" destOrd="0" parTransId="{B95A83D8-28D3-49ED-9148-4E2397B1B508}" sibTransId="{B59B36A6-8AFF-4FD0-901D-672085F2C266}"/>
    <dgm:cxn modelId="{A739A043-776E-4DE2-856D-434A4D82FE17}" type="presOf" srcId="{962B2878-3ED3-4F63-93C5-0471A3C0F080}" destId="{E99ED7BE-D82F-4CCE-A446-CFE98AD92553}" srcOrd="0" destOrd="0" presId="urn:microsoft.com/office/officeart/2005/8/layout/radial4"/>
    <dgm:cxn modelId="{182520A7-43C8-4B57-92F4-226A2FED49C6}" type="presOf" srcId="{73E3031A-8D88-4E78-A7F3-16A3F93D8637}" destId="{021063E2-617D-4F39-AA89-8AA1AAD1A8AE}" srcOrd="0" destOrd="0" presId="urn:microsoft.com/office/officeart/2005/8/layout/radial4"/>
    <dgm:cxn modelId="{783B44E7-CFE9-45D3-9638-C8E33B4464C0}" type="presOf" srcId="{96AD0DE5-D42B-4758-AA96-A5836492B1EB}" destId="{E371B71C-1EAA-4E37-AC6E-CEFBB566E383}" srcOrd="0" destOrd="0" presId="urn:microsoft.com/office/officeart/2005/8/layout/radial4"/>
    <dgm:cxn modelId="{A212807B-A2E2-4A2D-854A-CD33E4B1E061}" type="presOf" srcId="{F0B6288D-319D-4D37-B062-793A91D78F3B}" destId="{1AE58070-EAEB-4638-8B7A-2BF0CD4390DF}" srcOrd="0" destOrd="0" presId="urn:microsoft.com/office/officeart/2005/8/layout/radial4"/>
    <dgm:cxn modelId="{61B73126-B751-417D-9ABD-086B0C0CEC8D}" type="presOf" srcId="{EB9E35CE-0B2B-4B56-B605-66797232D0EA}" destId="{FA61549E-67F8-474C-8104-8042FB6E7ACC}" srcOrd="0" destOrd="0" presId="urn:microsoft.com/office/officeart/2005/8/layout/radial4"/>
    <dgm:cxn modelId="{AAB33D3D-7478-4142-B2C4-84A334437DA7}" type="presOf" srcId="{998B7220-508E-4CD1-88E4-EF2DAF81FE64}" destId="{9B183B1D-C269-4EAD-BB74-2CDAC181EADC}" srcOrd="0" destOrd="0" presId="urn:microsoft.com/office/officeart/2005/8/layout/radial4"/>
    <dgm:cxn modelId="{09F4B85E-C1AA-4EB1-B770-462A32BF2862}" type="presOf" srcId="{16563846-4543-4A89-8CAF-7B2F057BDA72}" destId="{6D81620B-768E-4319-AF3C-4126D2DA1BF7}" srcOrd="0" destOrd="0" presId="urn:microsoft.com/office/officeart/2005/8/layout/radial4"/>
    <dgm:cxn modelId="{0A748C63-A332-44EF-8E2B-071430B53977}" srcId="{2D96A17C-7775-470C-852A-93F45F0755DE}" destId="{962B2878-3ED3-4F63-93C5-0471A3C0F080}" srcOrd="3" destOrd="0" parTransId="{306617CF-A902-4586-9F95-3A0B95386083}" sibTransId="{B412A0C4-5CFD-4268-858C-B048E67ACC33}"/>
    <dgm:cxn modelId="{470DC905-C833-42D0-B2E4-011CC0FD8281}" srcId="{2D96A17C-7775-470C-852A-93F45F0755DE}" destId="{F0B6288D-319D-4D37-B062-793A91D78F3B}" srcOrd="4" destOrd="0" parTransId="{C7B33378-01A6-4EBC-A3F5-A3F252F1C978}" sibTransId="{1FF1BEC1-BEAB-4506-AD03-6623EAC34A64}"/>
    <dgm:cxn modelId="{DEA32E59-A050-493C-9238-DDFAC53DC3C0}" srcId="{2D96A17C-7775-470C-852A-93F45F0755DE}" destId="{EB9E35CE-0B2B-4B56-B605-66797232D0EA}" srcOrd="1" destOrd="0" parTransId="{96AD0DE5-D42B-4758-AA96-A5836492B1EB}" sibTransId="{D3E10EF9-21C6-46B9-84AC-11494853622A}"/>
    <dgm:cxn modelId="{C27A5266-5C6A-4D21-A9CA-239D79AFB267}" srcId="{998B7220-508E-4CD1-88E4-EF2DAF81FE64}" destId="{2D96A17C-7775-470C-852A-93F45F0755DE}" srcOrd="0" destOrd="0" parTransId="{05904C45-B126-465F-BD44-8AA3292050E8}" sibTransId="{CA69DCBD-AB3F-4176-AE8F-1AD47BA45459}"/>
    <dgm:cxn modelId="{E0C58FD0-4662-48D1-848B-DB5EBE9FA2C3}" srcId="{2D96A17C-7775-470C-852A-93F45F0755DE}" destId="{D8D3A862-3956-497A-8029-F78C29085E54}" srcOrd="6" destOrd="0" parTransId="{16563846-4543-4A89-8CAF-7B2F057BDA72}" sibTransId="{A97C70B6-EC3E-496D-86C2-71B5A45F3580}"/>
    <dgm:cxn modelId="{E6C31A4A-1F89-440E-9F62-0F68E42BB173}" type="presOf" srcId="{306617CF-A902-4586-9F95-3A0B95386083}" destId="{28CEC77A-007A-46FA-92DF-3EFE4223D167}" srcOrd="0" destOrd="0" presId="urn:microsoft.com/office/officeart/2005/8/layout/radial4"/>
    <dgm:cxn modelId="{475B04FB-C538-4DCE-94E7-4ED17274EFA6}" type="presOf" srcId="{D8D3A862-3956-497A-8029-F78C29085E54}" destId="{990A6D36-D0F4-4753-92FB-1686F4F761BF}" srcOrd="0" destOrd="0" presId="urn:microsoft.com/office/officeart/2005/8/layout/radial4"/>
    <dgm:cxn modelId="{F4BAFBA0-2090-4C79-BA46-EB60C8878256}" type="presOf" srcId="{B95A83D8-28D3-49ED-9148-4E2397B1B508}" destId="{4C308D2C-1232-45BC-9A64-BC6D4C0E2860}" srcOrd="0" destOrd="0" presId="urn:microsoft.com/office/officeart/2005/8/layout/radial4"/>
    <dgm:cxn modelId="{E3DF612B-D59A-4067-985F-B836D1AF12B8}" type="presParOf" srcId="{9B183B1D-C269-4EAD-BB74-2CDAC181EADC}" destId="{753C9F2D-3989-4C53-A821-09EE8FC855A3}" srcOrd="0" destOrd="0" presId="urn:microsoft.com/office/officeart/2005/8/layout/radial4"/>
    <dgm:cxn modelId="{587B26E9-8BD5-48CE-8A11-007D0784D879}" type="presParOf" srcId="{9B183B1D-C269-4EAD-BB74-2CDAC181EADC}" destId="{4C308D2C-1232-45BC-9A64-BC6D4C0E2860}" srcOrd="1" destOrd="0" presId="urn:microsoft.com/office/officeart/2005/8/layout/radial4"/>
    <dgm:cxn modelId="{AE134D00-BF53-4CFF-A541-26508A0DA0A1}" type="presParOf" srcId="{9B183B1D-C269-4EAD-BB74-2CDAC181EADC}" destId="{3EA25CD2-1593-4A4A-8738-96F62172E988}" srcOrd="2" destOrd="0" presId="urn:microsoft.com/office/officeart/2005/8/layout/radial4"/>
    <dgm:cxn modelId="{67D9A897-10CD-4CE7-8974-C523685A1723}" type="presParOf" srcId="{9B183B1D-C269-4EAD-BB74-2CDAC181EADC}" destId="{E371B71C-1EAA-4E37-AC6E-CEFBB566E383}" srcOrd="3" destOrd="0" presId="urn:microsoft.com/office/officeart/2005/8/layout/radial4"/>
    <dgm:cxn modelId="{AF8BB0CC-7444-41D0-B73C-032645894C4B}" type="presParOf" srcId="{9B183B1D-C269-4EAD-BB74-2CDAC181EADC}" destId="{FA61549E-67F8-474C-8104-8042FB6E7ACC}" srcOrd="4" destOrd="0" presId="urn:microsoft.com/office/officeart/2005/8/layout/radial4"/>
    <dgm:cxn modelId="{E9831995-6CEA-454F-9A7B-98BC6F087632}" type="presParOf" srcId="{9B183B1D-C269-4EAD-BB74-2CDAC181EADC}" destId="{021063E2-617D-4F39-AA89-8AA1AAD1A8AE}" srcOrd="5" destOrd="0" presId="urn:microsoft.com/office/officeart/2005/8/layout/radial4"/>
    <dgm:cxn modelId="{316AE182-975C-49A1-BEDD-CCDBBA9362CE}" type="presParOf" srcId="{9B183B1D-C269-4EAD-BB74-2CDAC181EADC}" destId="{D9A2F82D-0879-4799-835A-56F449CC0EA4}" srcOrd="6" destOrd="0" presId="urn:microsoft.com/office/officeart/2005/8/layout/radial4"/>
    <dgm:cxn modelId="{FC781658-8DAB-467B-9CDE-E5CE8F46FA87}" type="presParOf" srcId="{9B183B1D-C269-4EAD-BB74-2CDAC181EADC}" destId="{28CEC77A-007A-46FA-92DF-3EFE4223D167}" srcOrd="7" destOrd="0" presId="urn:microsoft.com/office/officeart/2005/8/layout/radial4"/>
    <dgm:cxn modelId="{E11FFC49-F645-458E-BBFA-8507428F8607}" type="presParOf" srcId="{9B183B1D-C269-4EAD-BB74-2CDAC181EADC}" destId="{E99ED7BE-D82F-4CCE-A446-CFE98AD92553}" srcOrd="8" destOrd="0" presId="urn:microsoft.com/office/officeart/2005/8/layout/radial4"/>
    <dgm:cxn modelId="{868D46C5-338C-4654-AD6D-41AE57A6F0A8}" type="presParOf" srcId="{9B183B1D-C269-4EAD-BB74-2CDAC181EADC}" destId="{40530B4F-725D-4C50-863D-84722F519295}" srcOrd="9" destOrd="0" presId="urn:microsoft.com/office/officeart/2005/8/layout/radial4"/>
    <dgm:cxn modelId="{93E9C808-5D18-46D5-94F5-27577824826A}" type="presParOf" srcId="{9B183B1D-C269-4EAD-BB74-2CDAC181EADC}" destId="{1AE58070-EAEB-4638-8B7A-2BF0CD4390DF}" srcOrd="10" destOrd="0" presId="urn:microsoft.com/office/officeart/2005/8/layout/radial4"/>
    <dgm:cxn modelId="{776510C8-EE88-48E6-8E61-909C01CCBA1B}" type="presParOf" srcId="{9B183B1D-C269-4EAD-BB74-2CDAC181EADC}" destId="{D836A17E-C43E-4991-9A19-50841F00CCED}" srcOrd="11" destOrd="0" presId="urn:microsoft.com/office/officeart/2005/8/layout/radial4"/>
    <dgm:cxn modelId="{A7205340-2B64-47FD-BCA8-6F553CDF469F}" type="presParOf" srcId="{9B183B1D-C269-4EAD-BB74-2CDAC181EADC}" destId="{DF66C7FB-138A-46D0-9F74-3D7413CF45A4}" srcOrd="12" destOrd="0" presId="urn:microsoft.com/office/officeart/2005/8/layout/radial4"/>
    <dgm:cxn modelId="{76B46289-7A3E-4ABB-9C34-4C4FB2A37CC4}" type="presParOf" srcId="{9B183B1D-C269-4EAD-BB74-2CDAC181EADC}" destId="{6D81620B-768E-4319-AF3C-4126D2DA1BF7}" srcOrd="13" destOrd="0" presId="urn:microsoft.com/office/officeart/2005/8/layout/radial4"/>
    <dgm:cxn modelId="{24033D30-A59D-4B25-8E75-A2276DB63DE1}" type="presParOf" srcId="{9B183B1D-C269-4EAD-BB74-2CDAC181EADC}" destId="{990A6D36-D0F4-4753-92FB-1686F4F761BF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74160C-713B-4643-BD19-77F55D2B200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2DC50FA-A49C-428B-AD1B-3A2AAA64AF27}">
      <dgm:prSet phldrT="[Текст]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НАЛОГОВЫЕ ДОХОДЫ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F73230-B0FD-4A8F-B73D-1A9696BB71B9}" type="parTrans" cxnId="{A04E6F42-881A-4AF6-B51B-FD97307049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90E99-3684-469E-9BC3-E235DBFD6D59}" type="sibTrans" cxnId="{A04E6F42-881A-4AF6-B51B-FD97307049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F5ED30-994E-41E3-A449-C58A6B8F699D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 на доходы физических лиц,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DE7AF2-9C4B-4F22-B349-507235508238}" type="parTrans" cxnId="{E9314723-ECBF-4448-B6CE-322E71215A2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DA79C3-57AF-4F34-A345-BC731EAF5DAD}" type="sibTrans" cxnId="{E9314723-ECBF-4448-B6CE-322E71215A2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E813B-1F0F-4E3C-A061-07D4808DA9ED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акцизы по подакцизным товарам,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EC26F3-D80B-4D02-8014-BCEFD6586DF0}" type="parTrans" cxnId="{74FE938C-D249-4024-9816-BB02DB82DA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797935-CEBE-427F-B138-5DC0DBEFED3D}" type="sibTrans" cxnId="{74FE938C-D249-4024-9816-BB02DB82DA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5ECD06-A962-4B79-9F64-5DBB1E825C63}">
      <dgm:prSet phldrT="[Текст]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 ДОХОДЫ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23C843-2D2E-4D88-A33C-683F612ECEB8}" type="parTrans" cxnId="{5C266AFB-BE29-41C0-9FF2-23DC25B325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198407-04F4-45B3-81C5-0BA16B7E5241}" type="sibTrans" cxnId="{5C266AFB-BE29-41C0-9FF2-23DC25B325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005A36-2920-48E6-90B1-0F7D354B79F9}">
      <dgm:prSet phldrT="[Текст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использования муниципального имущества,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E9E82C-090E-46A6-AEE8-BF1813BF78DD}" type="parTrans" cxnId="{7178EB02-12B5-4EC6-B862-6DBE51F1E24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FF15E6-455D-4F62-9E78-F9A46F86FA58}" type="sibTrans" cxnId="{7178EB02-12B5-4EC6-B862-6DBE51F1E24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485E77-853C-4BF4-BDFF-75CFFBCE0C3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ПОСТУПЛЕНИЯ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3FD83F-429F-400E-95B0-A6551757E314}" type="parTrans" cxnId="{1E0AA7A4-38DB-47F2-A059-09D8F86A42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CA5730-6A06-4EFB-87D0-CA8560E6AB1F}" type="sibTrans" cxnId="{1E0AA7A4-38DB-47F2-A059-09D8F86A42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F087E9-08CB-4037-A276-72D93DBB633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дотации,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3B01F5-E892-46D7-A493-8F2D9FA5AED7}" type="parTrans" cxnId="{D1261F52-155C-445E-AEF0-EA47C60FC2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95668C-49F1-480A-9604-1381D5599EC6}" type="sibTrans" cxnId="{D1261F52-155C-445E-AEF0-EA47C60FC2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DF327-4B96-4590-B9CB-EECAD6C9A31B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налог на вмененный доход,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D65812-8C85-4BC8-990F-C0FD8A8ECD5E}" type="parTrans" cxnId="{D636B333-7B72-46A6-8E25-5DEAAC3475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D4D561-1D72-4FB4-9968-D2CE246AE5D1}" type="sibTrans" cxnId="{D636B333-7B72-46A6-8E25-5DEAAC3475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6CD1B1-B8A9-4C3B-BBDC-090E35D4EF80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сельскохозяйственный налог,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6B0B3A-AFD7-4165-BC31-565220C43D29}" type="parTrans" cxnId="{79B1AB99-ACF4-42B4-9CC0-D625C242940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BC0381-457F-4F9B-A747-D2546E66A1F9}" type="sibTrans" cxnId="{79B1AB99-ACF4-42B4-9CC0-D625C242940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D99A03-B643-488A-8478-46942EACC1A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налог, взимаемый в связи с применением патентной системы налогообложения,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86A755-3667-43D4-834D-F55B1ECFCFEE}" type="parTrans" cxnId="{0041F7D8-3D71-4BF5-8A91-C66993ED2D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E27152-9F49-4F93-A510-13EB7D261CEE}" type="sibTrans" cxnId="{0041F7D8-3D71-4BF5-8A91-C66993ED2D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4E9CC7-94D3-4DAC-B387-2B9668C13A5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государственная пошлина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C27668-356F-4E26-950A-9B58D1C8BCDF}" type="parTrans" cxnId="{921D31E9-CB13-4950-8350-9D6AE953BA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2DB873-B33F-4919-8412-87C973A91059}" type="sibTrans" cxnId="{921D31E9-CB13-4950-8350-9D6AE953BA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A4BC40-EE43-4CFB-86F6-8736F5FB0A81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плата за негативное воздействие на окружающую среду,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095D7-420E-43D9-AD2F-DC332EDF2798}" type="parTrans" cxnId="{C25A4323-5D0C-465F-9F1A-91A9DEB99F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27DF3D-B447-4274-A72C-CBA26B2AB5BB}" type="sibTrans" cxnId="{C25A4323-5D0C-465F-9F1A-91A9DEB99F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3E796E-E0B5-4878-B8BE-DA3F6CB27984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продажи материальных и нематериальных активов,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53E047-8058-49B3-92AF-95CD046A97E6}" type="parTrans" cxnId="{092DE480-E6BB-4928-8957-E8EF96962A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F9421E-0125-4255-B5C0-CABBED87C709}" type="sibTrans" cxnId="{092DE480-E6BB-4928-8957-E8EF96962A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9DBF72-6168-4077-8390-51C6E9EE17A0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прочие неналоговые доходы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C8482B-74A3-48B0-8AF3-10895CEF8641}" type="parTrans" cxnId="{3E18BE3E-E661-467B-BB0D-251D0A27DF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0FC630-4122-4E83-A58C-243F7E3DB568}" type="sibTrans" cxnId="{3E18BE3E-E661-467B-BB0D-251D0A27DF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C7FE3A-158D-4AE2-96DB-E4D0FDB1CCA0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штрафы, санкции, возмещение ущерба,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544E31-6C5D-4797-8EC6-64478693839E}" type="parTrans" cxnId="{9BB87453-984C-4679-8006-43C7B482AD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11C1B0-31C2-4BFE-8DE3-F347855C3515}" type="sibTrans" cxnId="{9BB87453-984C-4679-8006-43C7B482AD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5D24DF-B8E8-406B-BD35-3FE5C583B77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субсидии,</a:t>
          </a:r>
        </a:p>
      </dgm:t>
    </dgm:pt>
    <dgm:pt modelId="{3FF71E99-026F-4929-989E-A101DFA0DA12}" type="parTrans" cxnId="{610C1368-4A47-4944-8877-F996DE0F5C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860A96-B7EC-4E6C-9378-B285C5FE8F7A}" type="sibTrans" cxnId="{610C1368-4A47-4944-8877-F996DE0F5C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626B10-B4D5-43AF-AB99-CD09D3CFF636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субвенции,</a:t>
          </a:r>
        </a:p>
      </dgm:t>
    </dgm:pt>
    <dgm:pt modelId="{BD3DB0D3-662E-4252-90FD-1BFD67F9A472}" type="parTrans" cxnId="{ABC6AD68-5427-4556-812E-8382814B1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E37729-9CC3-4D72-B7F2-C03F0FDB54EB}" type="sibTrans" cxnId="{ABC6AD68-5427-4556-812E-8382814B1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35FD4-F58B-4F26-B568-F56E96D1792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иные межбюджетные трансферты,</a:t>
          </a:r>
        </a:p>
      </dgm:t>
    </dgm:pt>
    <dgm:pt modelId="{F9232040-0997-4D2E-A39F-B98003B992AF}" type="parTrans" cxnId="{BD823D02-F7CB-47BB-8B9F-E538ADAD2C7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75AD6E-B27F-476E-8B95-89D3FA3DA504}" type="sibTrans" cxnId="{BD823D02-F7CB-47BB-8B9F-E538ADAD2C7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CBDBFC-CBAC-465A-9E81-3D113404C64D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прочие безвозмездные поступления</a:t>
          </a:r>
        </a:p>
      </dgm:t>
    </dgm:pt>
    <dgm:pt modelId="{860B49B1-4676-41F4-B3BE-7C3F247B7478}" type="parTrans" cxnId="{3992601B-2407-4D2E-B569-1A4E773D67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AA804A-B8EB-429D-9D62-DBB9FFB69B25}" type="sibTrans" cxnId="{3992601B-2407-4D2E-B569-1A4E773D67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A6F2EF-A31F-4FB1-BEB4-C1BB1E0932F6}" type="pres">
      <dgm:prSet presAssocID="{7574160C-713B-4643-BD19-77F55D2B200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CDB280-EFAF-4AED-865D-E8DE60BA098C}" type="pres">
      <dgm:prSet presAssocID="{02DC50FA-A49C-428B-AD1B-3A2AAA64AF27}" presName="composite" presStyleCnt="0"/>
      <dgm:spPr/>
      <dgm:t>
        <a:bodyPr/>
        <a:lstStyle/>
        <a:p>
          <a:endParaRPr lang="ru-RU"/>
        </a:p>
      </dgm:t>
    </dgm:pt>
    <dgm:pt modelId="{DF9C6313-ACDE-4F80-9FE0-DE818F784B5B}" type="pres">
      <dgm:prSet presAssocID="{02DC50FA-A49C-428B-AD1B-3A2AAA64AF2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962813-5304-4FA6-A0CC-BAB8B4263E40}" type="pres">
      <dgm:prSet presAssocID="{02DC50FA-A49C-428B-AD1B-3A2AAA64AF2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9D525-A437-42E7-B007-5C85BEB785EB}" type="pres">
      <dgm:prSet presAssocID="{C8D90E99-3684-469E-9BC3-E235DBFD6D59}" presName="space" presStyleCnt="0"/>
      <dgm:spPr/>
      <dgm:t>
        <a:bodyPr/>
        <a:lstStyle/>
        <a:p>
          <a:endParaRPr lang="ru-RU"/>
        </a:p>
      </dgm:t>
    </dgm:pt>
    <dgm:pt modelId="{7E5E26C8-0A77-401F-93D9-485996A00BF2}" type="pres">
      <dgm:prSet presAssocID="{725ECD06-A962-4B79-9F64-5DBB1E825C63}" presName="composite" presStyleCnt="0"/>
      <dgm:spPr/>
      <dgm:t>
        <a:bodyPr/>
        <a:lstStyle/>
        <a:p>
          <a:endParaRPr lang="ru-RU"/>
        </a:p>
      </dgm:t>
    </dgm:pt>
    <dgm:pt modelId="{96CDFE1A-0118-412C-A8A1-06790897D4F7}" type="pres">
      <dgm:prSet presAssocID="{725ECD06-A962-4B79-9F64-5DBB1E825C6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3D89B-7857-42EC-A7A2-ACF3FC4707BE}" type="pres">
      <dgm:prSet presAssocID="{725ECD06-A962-4B79-9F64-5DBB1E825C6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E8E94-6CE0-408B-B08E-B03C2FBDECC1}" type="pres">
      <dgm:prSet presAssocID="{6E198407-04F4-45B3-81C5-0BA16B7E5241}" presName="space" presStyleCnt="0"/>
      <dgm:spPr/>
      <dgm:t>
        <a:bodyPr/>
        <a:lstStyle/>
        <a:p>
          <a:endParaRPr lang="ru-RU"/>
        </a:p>
      </dgm:t>
    </dgm:pt>
    <dgm:pt modelId="{B473C1F4-3DF5-4EE7-8C57-46677A7582C6}" type="pres">
      <dgm:prSet presAssocID="{F3485E77-853C-4BF4-BDFF-75CFFBCE0C30}" presName="composite" presStyleCnt="0"/>
      <dgm:spPr/>
      <dgm:t>
        <a:bodyPr/>
        <a:lstStyle/>
        <a:p>
          <a:endParaRPr lang="ru-RU"/>
        </a:p>
      </dgm:t>
    </dgm:pt>
    <dgm:pt modelId="{7E251FC0-DD1C-4E19-8A49-A9916BE31DE8}" type="pres">
      <dgm:prSet presAssocID="{F3485E77-853C-4BF4-BDFF-75CFFBCE0C3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10C47-8A8E-4D7C-B3D3-42D3F5508A82}" type="pres">
      <dgm:prSet presAssocID="{F3485E77-853C-4BF4-BDFF-75CFFBCE0C3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5C5734-3CCC-431D-99C2-7D0706E5AB84}" type="presOf" srcId="{26EDF327-4B96-4590-B9CB-EECAD6C9A31B}" destId="{45962813-5304-4FA6-A0CC-BAB8B4263E40}" srcOrd="0" destOrd="2" presId="urn:microsoft.com/office/officeart/2005/8/layout/hList1"/>
    <dgm:cxn modelId="{86095A78-579B-46DB-82B0-09E0E095BCE9}" type="presOf" srcId="{D2CBDBFC-CBAC-465A-9E81-3D113404C64D}" destId="{35910C47-8A8E-4D7C-B3D3-42D3F5508A82}" srcOrd="0" destOrd="4" presId="urn:microsoft.com/office/officeart/2005/8/layout/hList1"/>
    <dgm:cxn modelId="{79B1AB99-ACF4-42B4-9CC0-D625C242940F}" srcId="{02DC50FA-A49C-428B-AD1B-3A2AAA64AF27}" destId="{C96CD1B1-B8A9-4C3B-BBDC-090E35D4EF80}" srcOrd="3" destOrd="0" parTransId="{C06B0B3A-AFD7-4165-BC31-565220C43D29}" sibTransId="{EEBC0381-457F-4F9B-A747-D2546E66A1F9}"/>
    <dgm:cxn modelId="{02711D96-C7E4-41FC-8B74-38171995FD86}" type="presOf" srcId="{B6D99A03-B643-488A-8478-46942EACC1A4}" destId="{45962813-5304-4FA6-A0CC-BAB8B4263E40}" srcOrd="0" destOrd="4" presId="urn:microsoft.com/office/officeart/2005/8/layout/hList1"/>
    <dgm:cxn modelId="{092DE480-E6BB-4928-8957-E8EF96962A60}" srcId="{725ECD06-A962-4B79-9F64-5DBB1E825C63}" destId="{733E796E-E0B5-4878-B8BE-DA3F6CB27984}" srcOrd="2" destOrd="0" parTransId="{9453E047-8058-49B3-92AF-95CD046A97E6}" sibTransId="{9EF9421E-0125-4255-B5C0-CABBED87C709}"/>
    <dgm:cxn modelId="{A04E6F42-881A-4AF6-B51B-FD9730704907}" srcId="{7574160C-713B-4643-BD19-77F55D2B2003}" destId="{02DC50FA-A49C-428B-AD1B-3A2AAA64AF27}" srcOrd="0" destOrd="0" parTransId="{B0F73230-B0FD-4A8F-B73D-1A9696BB71B9}" sibTransId="{C8D90E99-3684-469E-9BC3-E235DBFD6D59}"/>
    <dgm:cxn modelId="{33285B7A-A870-4B35-B4AD-75B8E9642F01}" type="presOf" srcId="{9A626B10-B4D5-43AF-AB99-CD09D3CFF636}" destId="{35910C47-8A8E-4D7C-B3D3-42D3F5508A82}" srcOrd="0" destOrd="2" presId="urn:microsoft.com/office/officeart/2005/8/layout/hList1"/>
    <dgm:cxn modelId="{D636B333-7B72-46A6-8E25-5DEAAC347569}" srcId="{02DC50FA-A49C-428B-AD1B-3A2AAA64AF27}" destId="{26EDF327-4B96-4590-B9CB-EECAD6C9A31B}" srcOrd="2" destOrd="0" parTransId="{CAD65812-8C85-4BC8-990F-C0FD8A8ECD5E}" sibTransId="{12D4D561-1D72-4FB4-9968-D2CE246AE5D1}"/>
    <dgm:cxn modelId="{3992601B-2407-4D2E-B569-1A4E773D6746}" srcId="{F3485E77-853C-4BF4-BDFF-75CFFBCE0C30}" destId="{D2CBDBFC-CBAC-465A-9E81-3D113404C64D}" srcOrd="4" destOrd="0" parTransId="{860B49B1-4676-41F4-B3BE-7C3F247B7478}" sibTransId="{6EAA804A-B8EB-429D-9D62-DBB9FFB69B25}"/>
    <dgm:cxn modelId="{28BC7F7A-2C02-46B2-AFCE-C596CD80A222}" type="presOf" srcId="{733E796E-E0B5-4878-B8BE-DA3F6CB27984}" destId="{DD13D89B-7857-42EC-A7A2-ACF3FC4707BE}" srcOrd="0" destOrd="2" presId="urn:microsoft.com/office/officeart/2005/8/layout/hList1"/>
    <dgm:cxn modelId="{D1261F52-155C-445E-AEF0-EA47C60FC299}" srcId="{F3485E77-853C-4BF4-BDFF-75CFFBCE0C30}" destId="{D1F087E9-08CB-4037-A276-72D93DBB6339}" srcOrd="0" destOrd="0" parTransId="{033B01F5-E892-46D7-A493-8F2D9FA5AED7}" sibTransId="{A595668C-49F1-480A-9604-1381D5599EC6}"/>
    <dgm:cxn modelId="{3EF5C4B8-6F6B-48CF-9188-A29D3FEA8C66}" type="presOf" srcId="{7574160C-713B-4643-BD19-77F55D2B2003}" destId="{E8A6F2EF-A31F-4FB1-BEB4-C1BB1E0932F6}" srcOrd="0" destOrd="0" presId="urn:microsoft.com/office/officeart/2005/8/layout/hList1"/>
    <dgm:cxn modelId="{ABC6AD68-5427-4556-812E-8382814B1E61}" srcId="{F3485E77-853C-4BF4-BDFF-75CFFBCE0C30}" destId="{9A626B10-B4D5-43AF-AB99-CD09D3CFF636}" srcOrd="2" destOrd="0" parTransId="{BD3DB0D3-662E-4252-90FD-1BFD67F9A472}" sibTransId="{29E37729-9CC3-4D72-B7F2-C03F0FDB54EB}"/>
    <dgm:cxn modelId="{C25A4323-5D0C-465F-9F1A-91A9DEB99FA9}" srcId="{725ECD06-A962-4B79-9F64-5DBB1E825C63}" destId="{4AA4BC40-EE43-4CFB-86F6-8736F5FB0A81}" srcOrd="1" destOrd="0" parTransId="{61E095D7-420E-43D9-AD2F-DC332EDF2798}" sibTransId="{8F27DF3D-B447-4274-A72C-CBA26B2AB5BB}"/>
    <dgm:cxn modelId="{1E0AA7A4-38DB-47F2-A059-09D8F86A4279}" srcId="{7574160C-713B-4643-BD19-77F55D2B2003}" destId="{F3485E77-853C-4BF4-BDFF-75CFFBCE0C30}" srcOrd="2" destOrd="0" parTransId="{4F3FD83F-429F-400E-95B0-A6551757E314}" sibTransId="{BDCA5730-6A06-4EFB-87D0-CA8560E6AB1F}"/>
    <dgm:cxn modelId="{0041F7D8-3D71-4BF5-8A91-C66993ED2DEB}" srcId="{02DC50FA-A49C-428B-AD1B-3A2AAA64AF27}" destId="{B6D99A03-B643-488A-8478-46942EACC1A4}" srcOrd="4" destOrd="0" parTransId="{8F86A755-3667-43D4-834D-F55B1ECFCFEE}" sibTransId="{21E27152-9F49-4F93-A510-13EB7D261CEE}"/>
    <dgm:cxn modelId="{7357E051-BFBA-446F-9A85-D4E2C0946714}" type="presOf" srcId="{FF4E9CC7-94D3-4DAC-B387-2B9668C13A54}" destId="{45962813-5304-4FA6-A0CC-BAB8B4263E40}" srcOrd="0" destOrd="5" presId="urn:microsoft.com/office/officeart/2005/8/layout/hList1"/>
    <dgm:cxn modelId="{EC2CB247-7EDD-40D6-A25B-C84BF827CE16}" type="presOf" srcId="{4AA4BC40-EE43-4CFB-86F6-8736F5FB0A81}" destId="{DD13D89B-7857-42EC-A7A2-ACF3FC4707BE}" srcOrd="0" destOrd="1" presId="urn:microsoft.com/office/officeart/2005/8/layout/hList1"/>
    <dgm:cxn modelId="{921D31E9-CB13-4950-8350-9D6AE953BA70}" srcId="{02DC50FA-A49C-428B-AD1B-3A2AAA64AF27}" destId="{FF4E9CC7-94D3-4DAC-B387-2B9668C13A54}" srcOrd="5" destOrd="0" parTransId="{53C27668-356F-4E26-950A-9B58D1C8BCDF}" sibTransId="{172DB873-B33F-4919-8412-87C973A91059}"/>
    <dgm:cxn modelId="{5C266AFB-BE29-41C0-9FF2-23DC25B325F5}" srcId="{7574160C-713B-4643-BD19-77F55D2B2003}" destId="{725ECD06-A962-4B79-9F64-5DBB1E825C63}" srcOrd="1" destOrd="0" parTransId="{1923C843-2D2E-4D88-A33C-683F612ECEB8}" sibTransId="{6E198407-04F4-45B3-81C5-0BA16B7E5241}"/>
    <dgm:cxn modelId="{74FE938C-D249-4024-9816-BB02DB82DA04}" srcId="{02DC50FA-A49C-428B-AD1B-3A2AAA64AF27}" destId="{58AE813B-1F0F-4E3C-A061-07D4808DA9ED}" srcOrd="1" destOrd="0" parTransId="{A0EC26F3-D80B-4D02-8014-BCEFD6586DF0}" sibTransId="{2E797935-CEBE-427F-B138-5DC0DBEFED3D}"/>
    <dgm:cxn modelId="{0476CF41-0016-4E4D-BB5A-1D578436910B}" type="presOf" srcId="{58AE813B-1F0F-4E3C-A061-07D4808DA9ED}" destId="{45962813-5304-4FA6-A0CC-BAB8B4263E40}" srcOrd="0" destOrd="1" presId="urn:microsoft.com/office/officeart/2005/8/layout/hList1"/>
    <dgm:cxn modelId="{96A7B298-86D0-4577-9350-004847A162FE}" type="presOf" srcId="{C96CD1B1-B8A9-4C3B-BBDC-090E35D4EF80}" destId="{45962813-5304-4FA6-A0CC-BAB8B4263E40}" srcOrd="0" destOrd="3" presId="urn:microsoft.com/office/officeart/2005/8/layout/hList1"/>
    <dgm:cxn modelId="{678430C3-CB18-4CCA-A52B-9264F8872D53}" type="presOf" srcId="{F4C7FE3A-158D-4AE2-96DB-E4D0FDB1CCA0}" destId="{DD13D89B-7857-42EC-A7A2-ACF3FC4707BE}" srcOrd="0" destOrd="3" presId="urn:microsoft.com/office/officeart/2005/8/layout/hList1"/>
    <dgm:cxn modelId="{3E18BE3E-E661-467B-BB0D-251D0A27DFC8}" srcId="{725ECD06-A962-4B79-9F64-5DBB1E825C63}" destId="{FE9DBF72-6168-4077-8390-51C6E9EE17A0}" srcOrd="4" destOrd="0" parTransId="{0DC8482B-74A3-48B0-8AF3-10895CEF8641}" sibTransId="{F50FC630-4122-4E83-A58C-243F7E3DB568}"/>
    <dgm:cxn modelId="{90D1FE60-C97B-48AC-B597-C16D5A49BC19}" type="presOf" srcId="{5B005A36-2920-48E6-90B1-0F7D354B79F9}" destId="{DD13D89B-7857-42EC-A7A2-ACF3FC4707BE}" srcOrd="0" destOrd="0" presId="urn:microsoft.com/office/officeart/2005/8/layout/hList1"/>
    <dgm:cxn modelId="{28A9C37F-2552-42DE-9D6C-ECC4CEE240CA}" type="presOf" srcId="{02DC50FA-A49C-428B-AD1B-3A2AAA64AF27}" destId="{DF9C6313-ACDE-4F80-9FE0-DE818F784B5B}" srcOrd="0" destOrd="0" presId="urn:microsoft.com/office/officeart/2005/8/layout/hList1"/>
    <dgm:cxn modelId="{9BD5BDBA-33F6-4420-A086-782B28107E97}" type="presOf" srcId="{FE9DBF72-6168-4077-8390-51C6E9EE17A0}" destId="{DD13D89B-7857-42EC-A7A2-ACF3FC4707BE}" srcOrd="0" destOrd="4" presId="urn:microsoft.com/office/officeart/2005/8/layout/hList1"/>
    <dgm:cxn modelId="{610C1368-4A47-4944-8877-F996DE0F5CBE}" srcId="{F3485E77-853C-4BF4-BDFF-75CFFBCE0C30}" destId="{3A5D24DF-B8E8-406B-BD35-3FE5C583B77B}" srcOrd="1" destOrd="0" parTransId="{3FF71E99-026F-4929-989E-A101DFA0DA12}" sibTransId="{91860A96-B7EC-4E6C-9378-B285C5FE8F7A}"/>
    <dgm:cxn modelId="{7178EB02-12B5-4EC6-B862-6DBE51F1E248}" srcId="{725ECD06-A962-4B79-9F64-5DBB1E825C63}" destId="{5B005A36-2920-48E6-90B1-0F7D354B79F9}" srcOrd="0" destOrd="0" parTransId="{4DE9E82C-090E-46A6-AEE8-BF1813BF78DD}" sibTransId="{8BFF15E6-455D-4F62-9E78-F9A46F86FA58}"/>
    <dgm:cxn modelId="{F19404E3-B857-4654-A5D3-E0FD09617D2A}" type="presOf" srcId="{F3485E77-853C-4BF4-BDFF-75CFFBCE0C30}" destId="{7E251FC0-DD1C-4E19-8A49-A9916BE31DE8}" srcOrd="0" destOrd="0" presId="urn:microsoft.com/office/officeart/2005/8/layout/hList1"/>
    <dgm:cxn modelId="{0F9CF9DF-4985-4D32-B070-EB5AE0C2F572}" type="presOf" srcId="{D1F087E9-08CB-4037-A276-72D93DBB6339}" destId="{35910C47-8A8E-4D7C-B3D3-42D3F5508A82}" srcOrd="0" destOrd="0" presId="urn:microsoft.com/office/officeart/2005/8/layout/hList1"/>
    <dgm:cxn modelId="{6758D27D-D6B1-486E-A9F2-848F31698968}" type="presOf" srcId="{A3F5ED30-994E-41E3-A449-C58A6B8F699D}" destId="{45962813-5304-4FA6-A0CC-BAB8B4263E40}" srcOrd="0" destOrd="0" presId="urn:microsoft.com/office/officeart/2005/8/layout/hList1"/>
    <dgm:cxn modelId="{43BB45F0-90AD-4173-8A39-FEDCC9ED2559}" type="presOf" srcId="{3A5D24DF-B8E8-406B-BD35-3FE5C583B77B}" destId="{35910C47-8A8E-4D7C-B3D3-42D3F5508A82}" srcOrd="0" destOrd="1" presId="urn:microsoft.com/office/officeart/2005/8/layout/hList1"/>
    <dgm:cxn modelId="{9BB87453-984C-4679-8006-43C7B482AD37}" srcId="{725ECD06-A962-4B79-9F64-5DBB1E825C63}" destId="{F4C7FE3A-158D-4AE2-96DB-E4D0FDB1CCA0}" srcOrd="3" destOrd="0" parTransId="{19544E31-6C5D-4797-8EC6-64478693839E}" sibTransId="{1D11C1B0-31C2-4BFE-8DE3-F347855C3515}"/>
    <dgm:cxn modelId="{15050C54-39D7-4ED1-8985-F6EE30375524}" type="presOf" srcId="{725ECD06-A962-4B79-9F64-5DBB1E825C63}" destId="{96CDFE1A-0118-412C-A8A1-06790897D4F7}" srcOrd="0" destOrd="0" presId="urn:microsoft.com/office/officeart/2005/8/layout/hList1"/>
    <dgm:cxn modelId="{BD823D02-F7CB-47BB-8B9F-E538ADAD2C7C}" srcId="{F3485E77-853C-4BF4-BDFF-75CFFBCE0C30}" destId="{6F535FD4-F58B-4F26-B568-F56E96D1792B}" srcOrd="3" destOrd="0" parTransId="{F9232040-0997-4D2E-A39F-B98003B992AF}" sibTransId="{5775AD6E-B27F-476E-8B95-89D3FA3DA504}"/>
    <dgm:cxn modelId="{E9314723-ECBF-4448-B6CE-322E71215A2B}" srcId="{02DC50FA-A49C-428B-AD1B-3A2AAA64AF27}" destId="{A3F5ED30-994E-41E3-A449-C58A6B8F699D}" srcOrd="0" destOrd="0" parTransId="{CFDE7AF2-9C4B-4F22-B349-507235508238}" sibTransId="{94DA79C3-57AF-4F34-A345-BC731EAF5DAD}"/>
    <dgm:cxn modelId="{CED44893-5756-4C83-8EF8-9E57B4657BAE}" type="presOf" srcId="{6F535FD4-F58B-4F26-B568-F56E96D1792B}" destId="{35910C47-8A8E-4D7C-B3D3-42D3F5508A82}" srcOrd="0" destOrd="3" presId="urn:microsoft.com/office/officeart/2005/8/layout/hList1"/>
    <dgm:cxn modelId="{BC90EC61-44D3-4009-8CFB-086473988BB8}" type="presParOf" srcId="{E8A6F2EF-A31F-4FB1-BEB4-C1BB1E0932F6}" destId="{E1CDB280-EFAF-4AED-865D-E8DE60BA098C}" srcOrd="0" destOrd="0" presId="urn:microsoft.com/office/officeart/2005/8/layout/hList1"/>
    <dgm:cxn modelId="{27F49D74-E2F1-45C3-9E2A-C1496908FBAD}" type="presParOf" srcId="{E1CDB280-EFAF-4AED-865D-E8DE60BA098C}" destId="{DF9C6313-ACDE-4F80-9FE0-DE818F784B5B}" srcOrd="0" destOrd="0" presId="urn:microsoft.com/office/officeart/2005/8/layout/hList1"/>
    <dgm:cxn modelId="{4570BEA7-DC15-4450-B135-C14420B456D9}" type="presParOf" srcId="{E1CDB280-EFAF-4AED-865D-E8DE60BA098C}" destId="{45962813-5304-4FA6-A0CC-BAB8B4263E40}" srcOrd="1" destOrd="0" presId="urn:microsoft.com/office/officeart/2005/8/layout/hList1"/>
    <dgm:cxn modelId="{B8FAB985-C483-452F-A0D9-A9BEB00994A3}" type="presParOf" srcId="{E8A6F2EF-A31F-4FB1-BEB4-C1BB1E0932F6}" destId="{3D49D525-A437-42E7-B007-5C85BEB785EB}" srcOrd="1" destOrd="0" presId="urn:microsoft.com/office/officeart/2005/8/layout/hList1"/>
    <dgm:cxn modelId="{DD547844-FAE3-4048-A4FB-EAD4D82529EA}" type="presParOf" srcId="{E8A6F2EF-A31F-4FB1-BEB4-C1BB1E0932F6}" destId="{7E5E26C8-0A77-401F-93D9-485996A00BF2}" srcOrd="2" destOrd="0" presId="urn:microsoft.com/office/officeart/2005/8/layout/hList1"/>
    <dgm:cxn modelId="{4484EB31-8D32-4B96-8EE4-45FD39411B75}" type="presParOf" srcId="{7E5E26C8-0A77-401F-93D9-485996A00BF2}" destId="{96CDFE1A-0118-412C-A8A1-06790897D4F7}" srcOrd="0" destOrd="0" presId="urn:microsoft.com/office/officeart/2005/8/layout/hList1"/>
    <dgm:cxn modelId="{39DC0B71-104B-49DA-A901-9AE1DF224E46}" type="presParOf" srcId="{7E5E26C8-0A77-401F-93D9-485996A00BF2}" destId="{DD13D89B-7857-42EC-A7A2-ACF3FC4707BE}" srcOrd="1" destOrd="0" presId="urn:microsoft.com/office/officeart/2005/8/layout/hList1"/>
    <dgm:cxn modelId="{9AC30771-AF3C-4C97-9DE4-DAAD973B9729}" type="presParOf" srcId="{E8A6F2EF-A31F-4FB1-BEB4-C1BB1E0932F6}" destId="{AB5E8E94-6CE0-408B-B08E-B03C2FBDECC1}" srcOrd="3" destOrd="0" presId="urn:microsoft.com/office/officeart/2005/8/layout/hList1"/>
    <dgm:cxn modelId="{4B439888-5C9F-44C7-9B66-203F2EADD8D9}" type="presParOf" srcId="{E8A6F2EF-A31F-4FB1-BEB4-C1BB1E0932F6}" destId="{B473C1F4-3DF5-4EE7-8C57-46677A7582C6}" srcOrd="4" destOrd="0" presId="urn:microsoft.com/office/officeart/2005/8/layout/hList1"/>
    <dgm:cxn modelId="{DA6DEB05-50B9-4BD9-B409-5D9B3850FA06}" type="presParOf" srcId="{B473C1F4-3DF5-4EE7-8C57-46677A7582C6}" destId="{7E251FC0-DD1C-4E19-8A49-A9916BE31DE8}" srcOrd="0" destOrd="0" presId="urn:microsoft.com/office/officeart/2005/8/layout/hList1"/>
    <dgm:cxn modelId="{2DC029E9-8092-440F-B1D4-6149DF23DFB0}" type="presParOf" srcId="{B473C1F4-3DF5-4EE7-8C57-46677A7582C6}" destId="{35910C47-8A8E-4D7C-B3D3-42D3F5508A8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50FB53-A2A3-4418-AAD8-0C9C640511F8}" type="doc">
      <dgm:prSet loTypeId="urn:microsoft.com/office/officeart/2005/8/layout/orgChart1" loCatId="hierarchy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9F5CE615-94C0-41E1-AB00-62CF43EB6802}">
      <dgm:prSet phldrT="[Текст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dirty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местного бюджета основывается на: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6C1B29-CD88-4EEE-BB26-5F992CBB8382}" type="parTrans" cxnId="{F2DABC1B-F567-48B7-8FBA-4A17E9F6318A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A3ECBB-9120-4633-A22E-9407FE7BEB40}" type="sibTrans" cxnId="{F2DABC1B-F567-48B7-8FBA-4A17E9F6318A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963587-B322-4A5F-A63D-627DF3CDA577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послании Президента Российской Федерации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BF42FD-6BD7-4E83-AAC9-8BE0ECCFE97C}" type="parTrans" cxnId="{2E745243-AF8B-4706-AA48-A53A74D76419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7F49DD-6B97-4CC5-9430-6077FF1AD88B}" type="sibTrans" cxnId="{2E745243-AF8B-4706-AA48-A53A74D76419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1C7FC8-FC09-45EF-AF99-1E4F3DB1DDD4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Ольгинского района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B9A0D1-CECD-45F2-A056-E9C694D6A17B}" type="parTrans" cxnId="{EB4D8FF5-380E-4FE0-8611-7A2F15801158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C66C22-D66A-4CFD-B192-262EF8B12BA7}" type="sibTrans" cxnId="{EB4D8FF5-380E-4FE0-8611-7A2F15801158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68917E-D2C6-47CA-B77F-DF8C16205BD4}">
      <dgm:prSet phldrT="[Текст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и муниципальных программах Ольгинского муниципального района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0EE7BF-FED6-40F4-9220-C518F00EC0FE}" type="parTrans" cxnId="{D2B85667-529A-48D5-94D1-BC313589467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586FDC-6543-4A48-B47B-DF389AF7FF22}" type="sibTrans" cxnId="{D2B85667-529A-48D5-94D1-BC313589467C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A3EDE6-74B0-4F41-9EC7-B632B3F010B4}" type="pres">
      <dgm:prSet presAssocID="{8F50FB53-A2A3-4418-AAD8-0C9C640511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AEC1618-AA86-4454-A573-02705E432D13}" type="pres">
      <dgm:prSet presAssocID="{9F5CE615-94C0-41E1-AB00-62CF43EB6802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134803C-E040-403F-ACD6-EB7E9E40B6C2}" type="pres">
      <dgm:prSet presAssocID="{9F5CE615-94C0-41E1-AB00-62CF43EB6802}" presName="rootComposite1" presStyleCnt="0"/>
      <dgm:spPr/>
      <dgm:t>
        <a:bodyPr/>
        <a:lstStyle/>
        <a:p>
          <a:endParaRPr lang="ru-RU"/>
        </a:p>
      </dgm:t>
    </dgm:pt>
    <dgm:pt modelId="{BD94BEF8-8DD2-45C9-91B0-C91AC485112B}" type="pres">
      <dgm:prSet presAssocID="{9F5CE615-94C0-41E1-AB00-62CF43EB6802}" presName="rootText1" presStyleLbl="node0" presStyleIdx="0" presStyleCnt="1" custScaleX="1596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BC817A-6EA8-4900-98B6-F699EBDFA25D}" type="pres">
      <dgm:prSet presAssocID="{9F5CE615-94C0-41E1-AB00-62CF43EB680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EB8F50-E177-4E85-8A99-434992D872E2}" type="pres">
      <dgm:prSet presAssocID="{9F5CE615-94C0-41E1-AB00-62CF43EB6802}" presName="hierChild2" presStyleCnt="0"/>
      <dgm:spPr/>
      <dgm:t>
        <a:bodyPr/>
        <a:lstStyle/>
        <a:p>
          <a:endParaRPr lang="ru-RU"/>
        </a:p>
      </dgm:t>
    </dgm:pt>
    <dgm:pt modelId="{B9F82A86-9EDC-4169-86FE-21AD340DB660}" type="pres">
      <dgm:prSet presAssocID="{34BF42FD-6BD7-4E83-AAC9-8BE0ECCFE97C}" presName="Name37" presStyleLbl="parChTrans1D2" presStyleIdx="0" presStyleCnt="3"/>
      <dgm:spPr/>
      <dgm:t>
        <a:bodyPr/>
        <a:lstStyle/>
        <a:p>
          <a:endParaRPr lang="ru-RU"/>
        </a:p>
      </dgm:t>
    </dgm:pt>
    <dgm:pt modelId="{882B4FB2-AC3D-4F9B-AD3B-4CB6E416B1B9}" type="pres">
      <dgm:prSet presAssocID="{38963587-B322-4A5F-A63D-627DF3CDA57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A348D8C-F95D-4F43-AABB-F1B611F2DB71}" type="pres">
      <dgm:prSet presAssocID="{38963587-B322-4A5F-A63D-627DF3CDA577}" presName="rootComposite" presStyleCnt="0"/>
      <dgm:spPr/>
      <dgm:t>
        <a:bodyPr/>
        <a:lstStyle/>
        <a:p>
          <a:endParaRPr lang="ru-RU"/>
        </a:p>
      </dgm:t>
    </dgm:pt>
    <dgm:pt modelId="{9D0FDCB1-DABF-4193-A8D0-37C1235CBB1C}" type="pres">
      <dgm:prSet presAssocID="{38963587-B322-4A5F-A63D-627DF3CDA577}" presName="rootText" presStyleLbl="node2" presStyleIdx="0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A15C6D-CCE5-4DAF-BA09-A6F90FA4A04A}" type="pres">
      <dgm:prSet presAssocID="{38963587-B322-4A5F-A63D-627DF3CDA577}" presName="rootConnector" presStyleLbl="node2" presStyleIdx="0" presStyleCnt="3"/>
      <dgm:spPr/>
      <dgm:t>
        <a:bodyPr/>
        <a:lstStyle/>
        <a:p>
          <a:endParaRPr lang="ru-RU"/>
        </a:p>
      </dgm:t>
    </dgm:pt>
    <dgm:pt modelId="{89419414-A44E-4E58-897F-330F837F5647}" type="pres">
      <dgm:prSet presAssocID="{38963587-B322-4A5F-A63D-627DF3CDA577}" presName="hierChild4" presStyleCnt="0"/>
      <dgm:spPr/>
      <dgm:t>
        <a:bodyPr/>
        <a:lstStyle/>
        <a:p>
          <a:endParaRPr lang="ru-RU"/>
        </a:p>
      </dgm:t>
    </dgm:pt>
    <dgm:pt modelId="{CA8C9270-31EB-4EC5-927A-45F5009F5D87}" type="pres">
      <dgm:prSet presAssocID="{38963587-B322-4A5F-A63D-627DF3CDA577}" presName="hierChild5" presStyleCnt="0"/>
      <dgm:spPr/>
      <dgm:t>
        <a:bodyPr/>
        <a:lstStyle/>
        <a:p>
          <a:endParaRPr lang="ru-RU"/>
        </a:p>
      </dgm:t>
    </dgm:pt>
    <dgm:pt modelId="{CB717C23-3EA8-496B-BDA4-F409BC1BA187}" type="pres">
      <dgm:prSet presAssocID="{BBB9A0D1-CECD-45F2-A056-E9C694D6A17B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EDA2284-B8D3-4A2D-A6F5-C13F8DD2B1CE}" type="pres">
      <dgm:prSet presAssocID="{491C7FC8-FC09-45EF-AF99-1E4F3DB1DD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A2D6E1C-D287-4A0A-A4A1-67E160412AC0}" type="pres">
      <dgm:prSet presAssocID="{491C7FC8-FC09-45EF-AF99-1E4F3DB1DDD4}" presName="rootComposite" presStyleCnt="0"/>
      <dgm:spPr/>
      <dgm:t>
        <a:bodyPr/>
        <a:lstStyle/>
        <a:p>
          <a:endParaRPr lang="ru-RU"/>
        </a:p>
      </dgm:t>
    </dgm:pt>
    <dgm:pt modelId="{C0945CF6-1850-4D9D-A3B8-14092EC0EB78}" type="pres">
      <dgm:prSet presAssocID="{491C7FC8-FC09-45EF-AF99-1E4F3DB1DDD4}" presName="rootText" presStyleLbl="node2" presStyleIdx="1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910CA4-7D4A-4930-9081-F648E90148BE}" type="pres">
      <dgm:prSet presAssocID="{491C7FC8-FC09-45EF-AF99-1E4F3DB1DDD4}" presName="rootConnector" presStyleLbl="node2" presStyleIdx="1" presStyleCnt="3"/>
      <dgm:spPr/>
      <dgm:t>
        <a:bodyPr/>
        <a:lstStyle/>
        <a:p>
          <a:endParaRPr lang="ru-RU"/>
        </a:p>
      </dgm:t>
    </dgm:pt>
    <dgm:pt modelId="{EF42E3D1-FD86-4620-B3CA-AFE27B780308}" type="pres">
      <dgm:prSet presAssocID="{491C7FC8-FC09-45EF-AF99-1E4F3DB1DDD4}" presName="hierChild4" presStyleCnt="0"/>
      <dgm:spPr/>
      <dgm:t>
        <a:bodyPr/>
        <a:lstStyle/>
        <a:p>
          <a:endParaRPr lang="ru-RU"/>
        </a:p>
      </dgm:t>
    </dgm:pt>
    <dgm:pt modelId="{0C0FDA56-70CF-4172-994F-B52E42C5E67C}" type="pres">
      <dgm:prSet presAssocID="{491C7FC8-FC09-45EF-AF99-1E4F3DB1DDD4}" presName="hierChild5" presStyleCnt="0"/>
      <dgm:spPr/>
      <dgm:t>
        <a:bodyPr/>
        <a:lstStyle/>
        <a:p>
          <a:endParaRPr lang="ru-RU"/>
        </a:p>
      </dgm:t>
    </dgm:pt>
    <dgm:pt modelId="{413325C0-B7FA-4DFC-B3CC-50CDE24775F0}" type="pres">
      <dgm:prSet presAssocID="{510EE7BF-FED6-40F4-9220-C518F00EC0FE}" presName="Name37" presStyleLbl="parChTrans1D2" presStyleIdx="2" presStyleCnt="3"/>
      <dgm:spPr/>
      <dgm:t>
        <a:bodyPr/>
        <a:lstStyle/>
        <a:p>
          <a:endParaRPr lang="ru-RU"/>
        </a:p>
      </dgm:t>
    </dgm:pt>
    <dgm:pt modelId="{7B597B06-2733-443F-BE22-82A02B3F3465}" type="pres">
      <dgm:prSet presAssocID="{9B68917E-D2C6-47CA-B77F-DF8C16205B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AABA1C2-71D3-4C22-9F5E-41E01C539E46}" type="pres">
      <dgm:prSet presAssocID="{9B68917E-D2C6-47CA-B77F-DF8C16205BD4}" presName="rootComposite" presStyleCnt="0"/>
      <dgm:spPr/>
      <dgm:t>
        <a:bodyPr/>
        <a:lstStyle/>
        <a:p>
          <a:endParaRPr lang="ru-RU"/>
        </a:p>
      </dgm:t>
    </dgm:pt>
    <dgm:pt modelId="{CC7076CD-F9D5-4080-AD5C-046739C9C80D}" type="pres">
      <dgm:prSet presAssocID="{9B68917E-D2C6-47CA-B77F-DF8C16205BD4}" presName="rootText" presStyleLbl="node2" presStyleIdx="2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ADD68-475E-4C34-BC3E-DD0E0731E433}" type="pres">
      <dgm:prSet presAssocID="{9B68917E-D2C6-47CA-B77F-DF8C16205BD4}" presName="rootConnector" presStyleLbl="node2" presStyleIdx="2" presStyleCnt="3"/>
      <dgm:spPr/>
      <dgm:t>
        <a:bodyPr/>
        <a:lstStyle/>
        <a:p>
          <a:endParaRPr lang="ru-RU"/>
        </a:p>
      </dgm:t>
    </dgm:pt>
    <dgm:pt modelId="{9C2191E0-33FA-4623-91AC-F8D6C153197B}" type="pres">
      <dgm:prSet presAssocID="{9B68917E-D2C6-47CA-B77F-DF8C16205BD4}" presName="hierChild4" presStyleCnt="0"/>
      <dgm:spPr/>
      <dgm:t>
        <a:bodyPr/>
        <a:lstStyle/>
        <a:p>
          <a:endParaRPr lang="ru-RU"/>
        </a:p>
      </dgm:t>
    </dgm:pt>
    <dgm:pt modelId="{BBFC229D-80E5-435A-8A1A-B5FA142B0491}" type="pres">
      <dgm:prSet presAssocID="{9B68917E-D2C6-47CA-B77F-DF8C16205BD4}" presName="hierChild5" presStyleCnt="0"/>
      <dgm:spPr/>
      <dgm:t>
        <a:bodyPr/>
        <a:lstStyle/>
        <a:p>
          <a:endParaRPr lang="ru-RU"/>
        </a:p>
      </dgm:t>
    </dgm:pt>
    <dgm:pt modelId="{C03F761F-5710-4173-9BB3-73544B01481A}" type="pres">
      <dgm:prSet presAssocID="{9F5CE615-94C0-41E1-AB00-62CF43EB6802}" presName="hierChild3" presStyleCnt="0"/>
      <dgm:spPr/>
      <dgm:t>
        <a:bodyPr/>
        <a:lstStyle/>
        <a:p>
          <a:endParaRPr lang="ru-RU"/>
        </a:p>
      </dgm:t>
    </dgm:pt>
  </dgm:ptLst>
  <dgm:cxnLst>
    <dgm:cxn modelId="{07897356-4E77-4784-BB35-86E770C21FE6}" type="presOf" srcId="{38963587-B322-4A5F-A63D-627DF3CDA577}" destId="{06A15C6D-CCE5-4DAF-BA09-A6F90FA4A04A}" srcOrd="1" destOrd="0" presId="urn:microsoft.com/office/officeart/2005/8/layout/orgChart1"/>
    <dgm:cxn modelId="{2F5626C6-976D-423F-912A-0FD7334486BE}" type="presOf" srcId="{9B68917E-D2C6-47CA-B77F-DF8C16205BD4}" destId="{CC7076CD-F9D5-4080-AD5C-046739C9C80D}" srcOrd="0" destOrd="0" presId="urn:microsoft.com/office/officeart/2005/8/layout/orgChart1"/>
    <dgm:cxn modelId="{F2DABC1B-F567-48B7-8FBA-4A17E9F6318A}" srcId="{8F50FB53-A2A3-4418-AAD8-0C9C640511F8}" destId="{9F5CE615-94C0-41E1-AB00-62CF43EB6802}" srcOrd="0" destOrd="0" parTransId="{006C1B29-CD88-4EEE-BB26-5F992CBB8382}" sibTransId="{44A3ECBB-9120-4633-A22E-9407FE7BEB40}"/>
    <dgm:cxn modelId="{2107E96C-C682-46D5-AC6B-4CF150E6C824}" type="presOf" srcId="{34BF42FD-6BD7-4E83-AAC9-8BE0ECCFE97C}" destId="{B9F82A86-9EDC-4169-86FE-21AD340DB660}" srcOrd="0" destOrd="0" presId="urn:microsoft.com/office/officeart/2005/8/layout/orgChart1"/>
    <dgm:cxn modelId="{681DF86E-B785-4E3F-980A-6DC797217AB8}" type="presOf" srcId="{8F50FB53-A2A3-4418-AAD8-0C9C640511F8}" destId="{0CA3EDE6-74B0-4F41-9EC7-B632B3F010B4}" srcOrd="0" destOrd="0" presId="urn:microsoft.com/office/officeart/2005/8/layout/orgChart1"/>
    <dgm:cxn modelId="{D2B85667-529A-48D5-94D1-BC313589467C}" srcId="{9F5CE615-94C0-41E1-AB00-62CF43EB6802}" destId="{9B68917E-D2C6-47CA-B77F-DF8C16205BD4}" srcOrd="2" destOrd="0" parTransId="{510EE7BF-FED6-40F4-9220-C518F00EC0FE}" sibTransId="{4D586FDC-6543-4A48-B47B-DF389AF7FF22}"/>
    <dgm:cxn modelId="{DD8973DE-9272-4FBD-B066-87887BE0CA94}" type="presOf" srcId="{BBB9A0D1-CECD-45F2-A056-E9C694D6A17B}" destId="{CB717C23-3EA8-496B-BDA4-F409BC1BA187}" srcOrd="0" destOrd="0" presId="urn:microsoft.com/office/officeart/2005/8/layout/orgChart1"/>
    <dgm:cxn modelId="{5ED2E707-6EFB-4154-AD52-E2D0AF4FBFEB}" type="presOf" srcId="{9F5CE615-94C0-41E1-AB00-62CF43EB6802}" destId="{97BC817A-6EA8-4900-98B6-F699EBDFA25D}" srcOrd="1" destOrd="0" presId="urn:microsoft.com/office/officeart/2005/8/layout/orgChart1"/>
    <dgm:cxn modelId="{EB4D8FF5-380E-4FE0-8611-7A2F15801158}" srcId="{9F5CE615-94C0-41E1-AB00-62CF43EB6802}" destId="{491C7FC8-FC09-45EF-AF99-1E4F3DB1DDD4}" srcOrd="1" destOrd="0" parTransId="{BBB9A0D1-CECD-45F2-A056-E9C694D6A17B}" sibTransId="{91C66C22-D66A-4CFD-B192-262EF8B12BA7}"/>
    <dgm:cxn modelId="{C4FAE565-6768-4E06-9366-D0024D493ACF}" type="presOf" srcId="{491C7FC8-FC09-45EF-AF99-1E4F3DB1DDD4}" destId="{A4910CA4-7D4A-4930-9081-F648E90148BE}" srcOrd="1" destOrd="0" presId="urn:microsoft.com/office/officeart/2005/8/layout/orgChart1"/>
    <dgm:cxn modelId="{186297D5-CCF3-4FCC-BB5D-BE8FEDFCA3D9}" type="presOf" srcId="{38963587-B322-4A5F-A63D-627DF3CDA577}" destId="{9D0FDCB1-DABF-4193-A8D0-37C1235CBB1C}" srcOrd="0" destOrd="0" presId="urn:microsoft.com/office/officeart/2005/8/layout/orgChart1"/>
    <dgm:cxn modelId="{049A183A-1AAB-4B2C-87B4-0CD4B3D26A2D}" type="presOf" srcId="{491C7FC8-FC09-45EF-AF99-1E4F3DB1DDD4}" destId="{C0945CF6-1850-4D9D-A3B8-14092EC0EB78}" srcOrd="0" destOrd="0" presId="urn:microsoft.com/office/officeart/2005/8/layout/orgChart1"/>
    <dgm:cxn modelId="{6AB426C7-26DE-461D-A9C7-CCD0D524D15E}" type="presOf" srcId="{9B68917E-D2C6-47CA-B77F-DF8C16205BD4}" destId="{1E3ADD68-475E-4C34-BC3E-DD0E0731E433}" srcOrd="1" destOrd="0" presId="urn:microsoft.com/office/officeart/2005/8/layout/orgChart1"/>
    <dgm:cxn modelId="{BFBCAB7D-0FCA-4985-9D36-F539982B3931}" type="presOf" srcId="{510EE7BF-FED6-40F4-9220-C518F00EC0FE}" destId="{413325C0-B7FA-4DFC-B3CC-50CDE24775F0}" srcOrd="0" destOrd="0" presId="urn:microsoft.com/office/officeart/2005/8/layout/orgChart1"/>
    <dgm:cxn modelId="{2CFFE9E1-A5B8-4D65-BA1A-45FF48781E9B}" type="presOf" srcId="{9F5CE615-94C0-41E1-AB00-62CF43EB6802}" destId="{BD94BEF8-8DD2-45C9-91B0-C91AC485112B}" srcOrd="0" destOrd="0" presId="urn:microsoft.com/office/officeart/2005/8/layout/orgChart1"/>
    <dgm:cxn modelId="{2E745243-AF8B-4706-AA48-A53A74D76419}" srcId="{9F5CE615-94C0-41E1-AB00-62CF43EB6802}" destId="{38963587-B322-4A5F-A63D-627DF3CDA577}" srcOrd="0" destOrd="0" parTransId="{34BF42FD-6BD7-4E83-AAC9-8BE0ECCFE97C}" sibTransId="{7F7F49DD-6B97-4CC5-9430-6077FF1AD88B}"/>
    <dgm:cxn modelId="{DF3E0E93-9F47-4BFF-9EA9-B0D3B9C8CE23}" type="presParOf" srcId="{0CA3EDE6-74B0-4F41-9EC7-B632B3F010B4}" destId="{FAEC1618-AA86-4454-A573-02705E432D13}" srcOrd="0" destOrd="0" presId="urn:microsoft.com/office/officeart/2005/8/layout/orgChart1"/>
    <dgm:cxn modelId="{7B325AF6-F7FD-454A-BC6F-880E14A6C069}" type="presParOf" srcId="{FAEC1618-AA86-4454-A573-02705E432D13}" destId="{F134803C-E040-403F-ACD6-EB7E9E40B6C2}" srcOrd="0" destOrd="0" presId="urn:microsoft.com/office/officeart/2005/8/layout/orgChart1"/>
    <dgm:cxn modelId="{DEF4695B-77E1-4DE1-AF28-2F0CB6464989}" type="presParOf" srcId="{F134803C-E040-403F-ACD6-EB7E9E40B6C2}" destId="{BD94BEF8-8DD2-45C9-91B0-C91AC485112B}" srcOrd="0" destOrd="0" presId="urn:microsoft.com/office/officeart/2005/8/layout/orgChart1"/>
    <dgm:cxn modelId="{935D553F-7E93-4E51-BB78-BDA21F0DF55E}" type="presParOf" srcId="{F134803C-E040-403F-ACD6-EB7E9E40B6C2}" destId="{97BC817A-6EA8-4900-98B6-F699EBDFA25D}" srcOrd="1" destOrd="0" presId="urn:microsoft.com/office/officeart/2005/8/layout/orgChart1"/>
    <dgm:cxn modelId="{72718963-9B48-46AC-9F01-BB57AD7F4E41}" type="presParOf" srcId="{FAEC1618-AA86-4454-A573-02705E432D13}" destId="{A1EB8F50-E177-4E85-8A99-434992D872E2}" srcOrd="1" destOrd="0" presId="urn:microsoft.com/office/officeart/2005/8/layout/orgChart1"/>
    <dgm:cxn modelId="{C9664D88-2AA8-49B6-87CF-7347CE69EAD8}" type="presParOf" srcId="{A1EB8F50-E177-4E85-8A99-434992D872E2}" destId="{B9F82A86-9EDC-4169-86FE-21AD340DB660}" srcOrd="0" destOrd="0" presId="urn:microsoft.com/office/officeart/2005/8/layout/orgChart1"/>
    <dgm:cxn modelId="{A95D8C4E-566A-4B62-ACE8-E9DD4511501C}" type="presParOf" srcId="{A1EB8F50-E177-4E85-8A99-434992D872E2}" destId="{882B4FB2-AC3D-4F9B-AD3B-4CB6E416B1B9}" srcOrd="1" destOrd="0" presId="urn:microsoft.com/office/officeart/2005/8/layout/orgChart1"/>
    <dgm:cxn modelId="{617D9719-144B-44D8-9E48-5D2F75163664}" type="presParOf" srcId="{882B4FB2-AC3D-4F9B-AD3B-4CB6E416B1B9}" destId="{5A348D8C-F95D-4F43-AABB-F1B611F2DB71}" srcOrd="0" destOrd="0" presId="urn:microsoft.com/office/officeart/2005/8/layout/orgChart1"/>
    <dgm:cxn modelId="{F1AF2A64-1A98-44BF-8CBA-82DE61E1F8D6}" type="presParOf" srcId="{5A348D8C-F95D-4F43-AABB-F1B611F2DB71}" destId="{9D0FDCB1-DABF-4193-A8D0-37C1235CBB1C}" srcOrd="0" destOrd="0" presId="urn:microsoft.com/office/officeart/2005/8/layout/orgChart1"/>
    <dgm:cxn modelId="{19C08AD4-0F7E-489F-BEFD-3642F53AE8E5}" type="presParOf" srcId="{5A348D8C-F95D-4F43-AABB-F1B611F2DB71}" destId="{06A15C6D-CCE5-4DAF-BA09-A6F90FA4A04A}" srcOrd="1" destOrd="0" presId="urn:microsoft.com/office/officeart/2005/8/layout/orgChart1"/>
    <dgm:cxn modelId="{0C498D23-BB91-4581-9C27-0A25BCF87738}" type="presParOf" srcId="{882B4FB2-AC3D-4F9B-AD3B-4CB6E416B1B9}" destId="{89419414-A44E-4E58-897F-330F837F5647}" srcOrd="1" destOrd="0" presId="urn:microsoft.com/office/officeart/2005/8/layout/orgChart1"/>
    <dgm:cxn modelId="{8696B48A-315D-47C3-82CA-1FF6538B4601}" type="presParOf" srcId="{882B4FB2-AC3D-4F9B-AD3B-4CB6E416B1B9}" destId="{CA8C9270-31EB-4EC5-927A-45F5009F5D87}" srcOrd="2" destOrd="0" presId="urn:microsoft.com/office/officeart/2005/8/layout/orgChart1"/>
    <dgm:cxn modelId="{063BC04B-A2D6-487A-A828-F132FA5BF209}" type="presParOf" srcId="{A1EB8F50-E177-4E85-8A99-434992D872E2}" destId="{CB717C23-3EA8-496B-BDA4-F409BC1BA187}" srcOrd="2" destOrd="0" presId="urn:microsoft.com/office/officeart/2005/8/layout/orgChart1"/>
    <dgm:cxn modelId="{D64D3D52-4E1F-4976-B1BC-1F338EA0675B}" type="presParOf" srcId="{A1EB8F50-E177-4E85-8A99-434992D872E2}" destId="{DEDA2284-B8D3-4A2D-A6F5-C13F8DD2B1CE}" srcOrd="3" destOrd="0" presId="urn:microsoft.com/office/officeart/2005/8/layout/orgChart1"/>
    <dgm:cxn modelId="{D9B9A492-6056-4345-A6B0-3A2D8A4C9022}" type="presParOf" srcId="{DEDA2284-B8D3-4A2D-A6F5-C13F8DD2B1CE}" destId="{2A2D6E1C-D287-4A0A-A4A1-67E160412AC0}" srcOrd="0" destOrd="0" presId="urn:microsoft.com/office/officeart/2005/8/layout/orgChart1"/>
    <dgm:cxn modelId="{E830A1FF-997E-4DA6-B239-8D5A240519D8}" type="presParOf" srcId="{2A2D6E1C-D287-4A0A-A4A1-67E160412AC0}" destId="{C0945CF6-1850-4D9D-A3B8-14092EC0EB78}" srcOrd="0" destOrd="0" presId="urn:microsoft.com/office/officeart/2005/8/layout/orgChart1"/>
    <dgm:cxn modelId="{2EFF8C54-CE4A-48E4-8C56-A8078C8CC833}" type="presParOf" srcId="{2A2D6E1C-D287-4A0A-A4A1-67E160412AC0}" destId="{A4910CA4-7D4A-4930-9081-F648E90148BE}" srcOrd="1" destOrd="0" presId="urn:microsoft.com/office/officeart/2005/8/layout/orgChart1"/>
    <dgm:cxn modelId="{C1A460E8-57E7-479E-8C29-8A8175B0B40D}" type="presParOf" srcId="{DEDA2284-B8D3-4A2D-A6F5-C13F8DD2B1CE}" destId="{EF42E3D1-FD86-4620-B3CA-AFE27B780308}" srcOrd="1" destOrd="0" presId="urn:microsoft.com/office/officeart/2005/8/layout/orgChart1"/>
    <dgm:cxn modelId="{29C631BE-F04C-416A-A6D0-13BA7BA200C0}" type="presParOf" srcId="{DEDA2284-B8D3-4A2D-A6F5-C13F8DD2B1CE}" destId="{0C0FDA56-70CF-4172-994F-B52E42C5E67C}" srcOrd="2" destOrd="0" presId="urn:microsoft.com/office/officeart/2005/8/layout/orgChart1"/>
    <dgm:cxn modelId="{69397C1C-35D1-41F6-AE43-DBDB9BF2E5D7}" type="presParOf" srcId="{A1EB8F50-E177-4E85-8A99-434992D872E2}" destId="{413325C0-B7FA-4DFC-B3CC-50CDE24775F0}" srcOrd="4" destOrd="0" presId="urn:microsoft.com/office/officeart/2005/8/layout/orgChart1"/>
    <dgm:cxn modelId="{BADB447F-4419-4958-8462-1F9524154C1F}" type="presParOf" srcId="{A1EB8F50-E177-4E85-8A99-434992D872E2}" destId="{7B597B06-2733-443F-BE22-82A02B3F3465}" srcOrd="5" destOrd="0" presId="urn:microsoft.com/office/officeart/2005/8/layout/orgChart1"/>
    <dgm:cxn modelId="{8725C16E-1217-4D7B-A7E5-4DCC58621D27}" type="presParOf" srcId="{7B597B06-2733-443F-BE22-82A02B3F3465}" destId="{3AABA1C2-71D3-4C22-9F5E-41E01C539E46}" srcOrd="0" destOrd="0" presId="urn:microsoft.com/office/officeart/2005/8/layout/orgChart1"/>
    <dgm:cxn modelId="{7E9C8C24-AB5D-4C24-9BC2-51CCA339D916}" type="presParOf" srcId="{3AABA1C2-71D3-4C22-9F5E-41E01C539E46}" destId="{CC7076CD-F9D5-4080-AD5C-046739C9C80D}" srcOrd="0" destOrd="0" presId="urn:microsoft.com/office/officeart/2005/8/layout/orgChart1"/>
    <dgm:cxn modelId="{1132E33F-0918-4AF3-9C26-8B61EDFB321F}" type="presParOf" srcId="{3AABA1C2-71D3-4C22-9F5E-41E01C539E46}" destId="{1E3ADD68-475E-4C34-BC3E-DD0E0731E433}" srcOrd="1" destOrd="0" presId="urn:microsoft.com/office/officeart/2005/8/layout/orgChart1"/>
    <dgm:cxn modelId="{D4C9D25C-7824-46D7-A86A-A5BFA24C2C2A}" type="presParOf" srcId="{7B597B06-2733-443F-BE22-82A02B3F3465}" destId="{9C2191E0-33FA-4623-91AC-F8D6C153197B}" srcOrd="1" destOrd="0" presId="urn:microsoft.com/office/officeart/2005/8/layout/orgChart1"/>
    <dgm:cxn modelId="{D32B944A-7256-4A6B-8C60-2FE66757C29C}" type="presParOf" srcId="{7B597B06-2733-443F-BE22-82A02B3F3465}" destId="{BBFC229D-80E5-435A-8A1A-B5FA142B0491}" srcOrd="2" destOrd="0" presId="urn:microsoft.com/office/officeart/2005/8/layout/orgChart1"/>
    <dgm:cxn modelId="{81A7274A-0477-4656-9DD3-2CEC21D2FB43}" type="presParOf" srcId="{FAEC1618-AA86-4454-A573-02705E432D13}" destId="{C03F761F-5710-4173-9BB3-73544B0148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58391C-4EFF-4B4E-9987-349176C812E2}" type="doc">
      <dgm:prSet loTypeId="urn:microsoft.com/office/officeart/2005/8/layout/orgChart1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1B1C617A-F26B-49F3-8CB7-1E0A4BF7E1AA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Основными факторами, определяющими характер и направления долговой политики являются: </a:t>
          </a:r>
          <a:endParaRPr lang="ru-RU" sz="1800" dirty="0"/>
        </a:p>
      </dgm:t>
    </dgm:pt>
    <dgm:pt modelId="{4AD5A842-B1FD-404D-B0AD-E7D71A2E914C}" type="parTrans" cxnId="{CBC45142-4877-425A-B7BC-544F00E1B63E}">
      <dgm:prSet/>
      <dgm:spPr/>
      <dgm:t>
        <a:bodyPr/>
        <a:lstStyle/>
        <a:p>
          <a:endParaRPr lang="ru-RU"/>
        </a:p>
      </dgm:t>
    </dgm:pt>
    <dgm:pt modelId="{CA8FDC88-EC6A-41A9-86FA-89AF266C7430}" type="sibTrans" cxnId="{CBC45142-4877-425A-B7BC-544F00E1B63E}">
      <dgm:prSet/>
      <dgm:spPr/>
      <dgm:t>
        <a:bodyPr/>
        <a:lstStyle/>
        <a:p>
          <a:endParaRPr lang="ru-RU"/>
        </a:p>
      </dgm:t>
    </dgm:pt>
    <dgm:pt modelId="{D2770DAC-31D8-4B97-A168-2AEC333D7212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необходимость финансового обеспечения расходных обязательств, принимаемых с учетом реализации Указа Президента Российской Федерации от 07.05.2018 года №204 «О национальных целях и стратегических задачах Российской Федерации на период до 2024 года»; </a:t>
          </a:r>
          <a:endParaRPr lang="ru-RU" sz="1800" dirty="0"/>
        </a:p>
      </dgm:t>
    </dgm:pt>
    <dgm:pt modelId="{AC31FA7A-BCBF-4563-A88B-CDE5E1789165}" type="parTrans" cxnId="{16528F46-8596-4308-9878-BF652D46AC22}">
      <dgm:prSet/>
      <dgm:spPr/>
      <dgm:t>
        <a:bodyPr/>
        <a:lstStyle/>
        <a:p>
          <a:endParaRPr lang="ru-RU"/>
        </a:p>
      </dgm:t>
    </dgm:pt>
    <dgm:pt modelId="{0EAE24E0-6E6D-42AC-88BC-2D04174CC8A0}" type="sibTrans" cxnId="{16528F46-8596-4308-9878-BF652D46AC22}">
      <dgm:prSet/>
      <dgm:spPr/>
      <dgm:t>
        <a:bodyPr/>
        <a:lstStyle/>
        <a:p>
          <a:endParaRPr lang="ru-RU"/>
        </a:p>
      </dgm:t>
    </dgm:pt>
    <dgm:pt modelId="{5B58C1A0-FDD5-47E8-BB07-FB9A2999924B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ухудшение экономической ситуации, связанной с распространением новой </a:t>
          </a:r>
          <a:r>
            <a:rPr lang="ru-RU" sz="1800" dirty="0" err="1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коронавирусной</a:t>
          </a:r>
          <a:r>
            <a:rPr lang="ru-RU" sz="1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инфекции, замедление темпов экономического роста и, как следствие, риск снижения доходной базы бюджета; </a:t>
          </a:r>
          <a:endParaRPr lang="ru-RU" sz="1800" dirty="0"/>
        </a:p>
      </dgm:t>
    </dgm:pt>
    <dgm:pt modelId="{3B5CD015-AC02-4E1A-939D-FBE3BDE1D6E5}" type="sibTrans" cxnId="{B67A3D5D-BAE6-4358-A037-7091B81EE3E8}">
      <dgm:prSet/>
      <dgm:spPr/>
      <dgm:t>
        <a:bodyPr/>
        <a:lstStyle/>
        <a:p>
          <a:endParaRPr lang="ru-RU"/>
        </a:p>
      </dgm:t>
    </dgm:pt>
    <dgm:pt modelId="{78410451-B07A-48F4-A437-1396FC35999D}" type="parTrans" cxnId="{B67A3D5D-BAE6-4358-A037-7091B81EE3E8}">
      <dgm:prSet/>
      <dgm:spPr/>
      <dgm:t>
        <a:bodyPr/>
        <a:lstStyle/>
        <a:p>
          <a:endParaRPr lang="ru-RU"/>
        </a:p>
      </dgm:t>
    </dgm:pt>
    <dgm:pt modelId="{540CB2F9-201B-4866-A8D3-37BC0D9E3D0F}" type="pres">
      <dgm:prSet presAssocID="{2B58391C-4EFF-4B4E-9987-349176C812E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34E850E-87BE-4562-BFFD-5CE6ED9506A3}" type="pres">
      <dgm:prSet presAssocID="{1B1C617A-F26B-49F3-8CB7-1E0A4BF7E1AA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CE83AC9-B26A-47D6-98FC-28D7845EF78A}" type="pres">
      <dgm:prSet presAssocID="{1B1C617A-F26B-49F3-8CB7-1E0A4BF7E1AA}" presName="rootComposite1" presStyleCnt="0"/>
      <dgm:spPr/>
      <dgm:t>
        <a:bodyPr/>
        <a:lstStyle/>
        <a:p>
          <a:endParaRPr lang="ru-RU"/>
        </a:p>
      </dgm:t>
    </dgm:pt>
    <dgm:pt modelId="{CBECDB5E-7830-42F8-A077-2F2496FE6B2C}" type="pres">
      <dgm:prSet presAssocID="{1B1C617A-F26B-49F3-8CB7-1E0A4BF7E1AA}" presName="rootText1" presStyleLbl="node0" presStyleIdx="0" presStyleCnt="1" custScaleX="111170" custScaleY="96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2B96AF-9B87-4F8C-B5A1-CF58ADDA1969}" type="pres">
      <dgm:prSet presAssocID="{1B1C617A-F26B-49F3-8CB7-1E0A4BF7E1A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A2B056-2666-4D1F-BA53-9D7240E5F924}" type="pres">
      <dgm:prSet presAssocID="{1B1C617A-F26B-49F3-8CB7-1E0A4BF7E1AA}" presName="hierChild2" presStyleCnt="0"/>
      <dgm:spPr/>
      <dgm:t>
        <a:bodyPr/>
        <a:lstStyle/>
        <a:p>
          <a:endParaRPr lang="ru-RU"/>
        </a:p>
      </dgm:t>
    </dgm:pt>
    <dgm:pt modelId="{2D3E5EF9-66E8-41A5-B2C3-E3BD6ED5E471}" type="pres">
      <dgm:prSet presAssocID="{78410451-B07A-48F4-A437-1396FC35999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F8FD46DF-31E7-4D33-9966-E1A440ED1CE6}" type="pres">
      <dgm:prSet presAssocID="{5B58C1A0-FDD5-47E8-BB07-FB9A2999924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EF3C12E-A856-4CB1-854A-9C57875B08BB}" type="pres">
      <dgm:prSet presAssocID="{5B58C1A0-FDD5-47E8-BB07-FB9A2999924B}" presName="rootComposite" presStyleCnt="0"/>
      <dgm:spPr/>
      <dgm:t>
        <a:bodyPr/>
        <a:lstStyle/>
        <a:p>
          <a:endParaRPr lang="ru-RU"/>
        </a:p>
      </dgm:t>
    </dgm:pt>
    <dgm:pt modelId="{48030916-4FEF-41A3-AF14-7AADD87ECEE8}" type="pres">
      <dgm:prSet presAssocID="{5B58C1A0-FDD5-47E8-BB07-FB9A2999924B}" presName="rootText" presStyleLbl="node2" presStyleIdx="0" presStyleCnt="2" custScaleX="100581" custScaleY="1266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363F76-185D-407F-A587-21DC7A416E93}" type="pres">
      <dgm:prSet presAssocID="{5B58C1A0-FDD5-47E8-BB07-FB9A2999924B}" presName="rootConnector" presStyleLbl="node2" presStyleIdx="0" presStyleCnt="2"/>
      <dgm:spPr/>
      <dgm:t>
        <a:bodyPr/>
        <a:lstStyle/>
        <a:p>
          <a:endParaRPr lang="ru-RU"/>
        </a:p>
      </dgm:t>
    </dgm:pt>
    <dgm:pt modelId="{3A750CB6-0BFE-412B-AF5E-7D573E78FB73}" type="pres">
      <dgm:prSet presAssocID="{5B58C1A0-FDD5-47E8-BB07-FB9A2999924B}" presName="hierChild4" presStyleCnt="0"/>
      <dgm:spPr/>
      <dgm:t>
        <a:bodyPr/>
        <a:lstStyle/>
        <a:p>
          <a:endParaRPr lang="ru-RU"/>
        </a:p>
      </dgm:t>
    </dgm:pt>
    <dgm:pt modelId="{03E296E4-BA21-40C8-9365-4E7A538F404E}" type="pres">
      <dgm:prSet presAssocID="{5B58C1A0-FDD5-47E8-BB07-FB9A2999924B}" presName="hierChild5" presStyleCnt="0"/>
      <dgm:spPr/>
      <dgm:t>
        <a:bodyPr/>
        <a:lstStyle/>
        <a:p>
          <a:endParaRPr lang="ru-RU"/>
        </a:p>
      </dgm:t>
    </dgm:pt>
    <dgm:pt modelId="{23E6F722-A493-4733-9308-35CA653AE914}" type="pres">
      <dgm:prSet presAssocID="{AC31FA7A-BCBF-4563-A88B-CDE5E178916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F032FE03-462B-4A0D-B743-5C86E179832A}" type="pres">
      <dgm:prSet presAssocID="{D2770DAC-31D8-4B97-A168-2AEC333D721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FC7215C-3263-42D5-A750-E9C1BE7F085C}" type="pres">
      <dgm:prSet presAssocID="{D2770DAC-31D8-4B97-A168-2AEC333D7212}" presName="rootComposite" presStyleCnt="0"/>
      <dgm:spPr/>
      <dgm:t>
        <a:bodyPr/>
        <a:lstStyle/>
        <a:p>
          <a:endParaRPr lang="ru-RU"/>
        </a:p>
      </dgm:t>
    </dgm:pt>
    <dgm:pt modelId="{DD11AB2D-DC54-4A70-9C34-D59A844F132E}" type="pres">
      <dgm:prSet presAssocID="{D2770DAC-31D8-4B97-A168-2AEC333D7212}" presName="rootText" presStyleLbl="node2" presStyleIdx="1" presStyleCnt="2" custScaleX="110394" custScaleY="1302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6BC51C-F9A8-4C48-9433-987B47563695}" type="pres">
      <dgm:prSet presAssocID="{D2770DAC-31D8-4B97-A168-2AEC333D7212}" presName="rootConnector" presStyleLbl="node2" presStyleIdx="1" presStyleCnt="2"/>
      <dgm:spPr/>
      <dgm:t>
        <a:bodyPr/>
        <a:lstStyle/>
        <a:p>
          <a:endParaRPr lang="ru-RU"/>
        </a:p>
      </dgm:t>
    </dgm:pt>
    <dgm:pt modelId="{A60AA167-F4A4-44FF-843D-514A33B75457}" type="pres">
      <dgm:prSet presAssocID="{D2770DAC-31D8-4B97-A168-2AEC333D7212}" presName="hierChild4" presStyleCnt="0"/>
      <dgm:spPr/>
      <dgm:t>
        <a:bodyPr/>
        <a:lstStyle/>
        <a:p>
          <a:endParaRPr lang="ru-RU"/>
        </a:p>
      </dgm:t>
    </dgm:pt>
    <dgm:pt modelId="{1C5FEE04-F0F2-41FA-85D0-85E2B8336B1E}" type="pres">
      <dgm:prSet presAssocID="{D2770DAC-31D8-4B97-A168-2AEC333D7212}" presName="hierChild5" presStyleCnt="0"/>
      <dgm:spPr/>
      <dgm:t>
        <a:bodyPr/>
        <a:lstStyle/>
        <a:p>
          <a:endParaRPr lang="ru-RU"/>
        </a:p>
      </dgm:t>
    </dgm:pt>
    <dgm:pt modelId="{31DFECEF-8A72-43EC-A708-5119AB146738}" type="pres">
      <dgm:prSet presAssocID="{1B1C617A-F26B-49F3-8CB7-1E0A4BF7E1AA}" presName="hierChild3" presStyleCnt="0"/>
      <dgm:spPr/>
      <dgm:t>
        <a:bodyPr/>
        <a:lstStyle/>
        <a:p>
          <a:endParaRPr lang="ru-RU"/>
        </a:p>
      </dgm:t>
    </dgm:pt>
  </dgm:ptLst>
  <dgm:cxnLst>
    <dgm:cxn modelId="{8A459000-29C9-47AD-BD4E-06F8299C9BEA}" type="presOf" srcId="{AC31FA7A-BCBF-4563-A88B-CDE5E1789165}" destId="{23E6F722-A493-4733-9308-35CA653AE914}" srcOrd="0" destOrd="0" presId="urn:microsoft.com/office/officeart/2005/8/layout/orgChart1"/>
    <dgm:cxn modelId="{0825838D-59FB-47E5-8271-D4495296B821}" type="presOf" srcId="{5B58C1A0-FDD5-47E8-BB07-FB9A2999924B}" destId="{48030916-4FEF-41A3-AF14-7AADD87ECEE8}" srcOrd="0" destOrd="0" presId="urn:microsoft.com/office/officeart/2005/8/layout/orgChart1"/>
    <dgm:cxn modelId="{CBC45142-4877-425A-B7BC-544F00E1B63E}" srcId="{2B58391C-4EFF-4B4E-9987-349176C812E2}" destId="{1B1C617A-F26B-49F3-8CB7-1E0A4BF7E1AA}" srcOrd="0" destOrd="0" parTransId="{4AD5A842-B1FD-404D-B0AD-E7D71A2E914C}" sibTransId="{CA8FDC88-EC6A-41A9-86FA-89AF266C7430}"/>
    <dgm:cxn modelId="{EB969359-86C1-4CB4-B5E7-323904878EFF}" type="presOf" srcId="{78410451-B07A-48F4-A437-1396FC35999D}" destId="{2D3E5EF9-66E8-41A5-B2C3-E3BD6ED5E471}" srcOrd="0" destOrd="0" presId="urn:microsoft.com/office/officeart/2005/8/layout/orgChart1"/>
    <dgm:cxn modelId="{558DB922-B24D-4841-A68D-AB56A0460D54}" type="presOf" srcId="{5B58C1A0-FDD5-47E8-BB07-FB9A2999924B}" destId="{05363F76-185D-407F-A587-21DC7A416E93}" srcOrd="1" destOrd="0" presId="urn:microsoft.com/office/officeart/2005/8/layout/orgChart1"/>
    <dgm:cxn modelId="{65B6436A-6A78-4988-B0F5-F80494545DBD}" type="presOf" srcId="{1B1C617A-F26B-49F3-8CB7-1E0A4BF7E1AA}" destId="{C82B96AF-9B87-4F8C-B5A1-CF58ADDA1969}" srcOrd="1" destOrd="0" presId="urn:microsoft.com/office/officeart/2005/8/layout/orgChart1"/>
    <dgm:cxn modelId="{16528F46-8596-4308-9878-BF652D46AC22}" srcId="{1B1C617A-F26B-49F3-8CB7-1E0A4BF7E1AA}" destId="{D2770DAC-31D8-4B97-A168-2AEC333D7212}" srcOrd="1" destOrd="0" parTransId="{AC31FA7A-BCBF-4563-A88B-CDE5E1789165}" sibTransId="{0EAE24E0-6E6D-42AC-88BC-2D04174CC8A0}"/>
    <dgm:cxn modelId="{6DE806EF-80FA-466F-B618-652821C66F83}" type="presOf" srcId="{2B58391C-4EFF-4B4E-9987-349176C812E2}" destId="{540CB2F9-201B-4866-A8D3-37BC0D9E3D0F}" srcOrd="0" destOrd="0" presId="urn:microsoft.com/office/officeart/2005/8/layout/orgChart1"/>
    <dgm:cxn modelId="{E09FFB0A-6362-46FD-8B5E-24A6DE61C7C8}" type="presOf" srcId="{D2770DAC-31D8-4B97-A168-2AEC333D7212}" destId="{796BC51C-F9A8-4C48-9433-987B47563695}" srcOrd="1" destOrd="0" presId="urn:microsoft.com/office/officeart/2005/8/layout/orgChart1"/>
    <dgm:cxn modelId="{B67A3D5D-BAE6-4358-A037-7091B81EE3E8}" srcId="{1B1C617A-F26B-49F3-8CB7-1E0A4BF7E1AA}" destId="{5B58C1A0-FDD5-47E8-BB07-FB9A2999924B}" srcOrd="0" destOrd="0" parTransId="{78410451-B07A-48F4-A437-1396FC35999D}" sibTransId="{3B5CD015-AC02-4E1A-939D-FBE3BDE1D6E5}"/>
    <dgm:cxn modelId="{238A9468-9364-4465-9123-4854B6AD0BB3}" type="presOf" srcId="{1B1C617A-F26B-49F3-8CB7-1E0A4BF7E1AA}" destId="{CBECDB5E-7830-42F8-A077-2F2496FE6B2C}" srcOrd="0" destOrd="0" presId="urn:microsoft.com/office/officeart/2005/8/layout/orgChart1"/>
    <dgm:cxn modelId="{658884B4-A115-41C1-89D0-4A8A13CA2CA6}" type="presOf" srcId="{D2770DAC-31D8-4B97-A168-2AEC333D7212}" destId="{DD11AB2D-DC54-4A70-9C34-D59A844F132E}" srcOrd="0" destOrd="0" presId="urn:microsoft.com/office/officeart/2005/8/layout/orgChart1"/>
    <dgm:cxn modelId="{C1DFE404-217A-4160-A538-209367A1B74A}" type="presParOf" srcId="{540CB2F9-201B-4866-A8D3-37BC0D9E3D0F}" destId="{F34E850E-87BE-4562-BFFD-5CE6ED9506A3}" srcOrd="0" destOrd="0" presId="urn:microsoft.com/office/officeart/2005/8/layout/orgChart1"/>
    <dgm:cxn modelId="{6C59DB4F-99ED-4C8B-9617-E3F8ADBF1471}" type="presParOf" srcId="{F34E850E-87BE-4562-BFFD-5CE6ED9506A3}" destId="{CCE83AC9-B26A-47D6-98FC-28D7845EF78A}" srcOrd="0" destOrd="0" presId="urn:microsoft.com/office/officeart/2005/8/layout/orgChart1"/>
    <dgm:cxn modelId="{2EF5D75C-883E-470B-B9C1-CB9330A78374}" type="presParOf" srcId="{CCE83AC9-B26A-47D6-98FC-28D7845EF78A}" destId="{CBECDB5E-7830-42F8-A077-2F2496FE6B2C}" srcOrd="0" destOrd="0" presId="urn:microsoft.com/office/officeart/2005/8/layout/orgChart1"/>
    <dgm:cxn modelId="{DDFD12B6-F27F-434D-B533-A797C8DC73A1}" type="presParOf" srcId="{CCE83AC9-B26A-47D6-98FC-28D7845EF78A}" destId="{C82B96AF-9B87-4F8C-B5A1-CF58ADDA1969}" srcOrd="1" destOrd="0" presId="urn:microsoft.com/office/officeart/2005/8/layout/orgChart1"/>
    <dgm:cxn modelId="{5418C4B6-FEA1-4EA4-B187-081FA776CA8E}" type="presParOf" srcId="{F34E850E-87BE-4562-BFFD-5CE6ED9506A3}" destId="{30A2B056-2666-4D1F-BA53-9D7240E5F924}" srcOrd="1" destOrd="0" presId="urn:microsoft.com/office/officeart/2005/8/layout/orgChart1"/>
    <dgm:cxn modelId="{5FB04291-04E7-4E54-8CC6-7DF293857617}" type="presParOf" srcId="{30A2B056-2666-4D1F-BA53-9D7240E5F924}" destId="{2D3E5EF9-66E8-41A5-B2C3-E3BD6ED5E471}" srcOrd="0" destOrd="0" presId="urn:microsoft.com/office/officeart/2005/8/layout/orgChart1"/>
    <dgm:cxn modelId="{8C45AE0E-F0B9-41E0-8FDB-97979FF23B9E}" type="presParOf" srcId="{30A2B056-2666-4D1F-BA53-9D7240E5F924}" destId="{F8FD46DF-31E7-4D33-9966-E1A440ED1CE6}" srcOrd="1" destOrd="0" presId="urn:microsoft.com/office/officeart/2005/8/layout/orgChart1"/>
    <dgm:cxn modelId="{B136498F-3F87-4BB3-9C53-BF53368633C4}" type="presParOf" srcId="{F8FD46DF-31E7-4D33-9966-E1A440ED1CE6}" destId="{0EF3C12E-A856-4CB1-854A-9C57875B08BB}" srcOrd="0" destOrd="0" presId="urn:microsoft.com/office/officeart/2005/8/layout/orgChart1"/>
    <dgm:cxn modelId="{DFB9B1C7-D38E-48BE-8FD0-2CD9C9CA9CC8}" type="presParOf" srcId="{0EF3C12E-A856-4CB1-854A-9C57875B08BB}" destId="{48030916-4FEF-41A3-AF14-7AADD87ECEE8}" srcOrd="0" destOrd="0" presId="urn:microsoft.com/office/officeart/2005/8/layout/orgChart1"/>
    <dgm:cxn modelId="{6A8DE0F9-11AF-4796-B44F-76A53569DAD8}" type="presParOf" srcId="{0EF3C12E-A856-4CB1-854A-9C57875B08BB}" destId="{05363F76-185D-407F-A587-21DC7A416E93}" srcOrd="1" destOrd="0" presId="urn:microsoft.com/office/officeart/2005/8/layout/orgChart1"/>
    <dgm:cxn modelId="{D9D1D549-3D40-421F-AFB8-6E99537225EF}" type="presParOf" srcId="{F8FD46DF-31E7-4D33-9966-E1A440ED1CE6}" destId="{3A750CB6-0BFE-412B-AF5E-7D573E78FB73}" srcOrd="1" destOrd="0" presId="urn:microsoft.com/office/officeart/2005/8/layout/orgChart1"/>
    <dgm:cxn modelId="{5D7434C3-E64F-475B-BC17-3643CC0F10FA}" type="presParOf" srcId="{F8FD46DF-31E7-4D33-9966-E1A440ED1CE6}" destId="{03E296E4-BA21-40C8-9365-4E7A538F404E}" srcOrd="2" destOrd="0" presId="urn:microsoft.com/office/officeart/2005/8/layout/orgChart1"/>
    <dgm:cxn modelId="{6B4D0DA6-30FB-44B8-81C8-ECA71108FE3F}" type="presParOf" srcId="{30A2B056-2666-4D1F-BA53-9D7240E5F924}" destId="{23E6F722-A493-4733-9308-35CA653AE914}" srcOrd="2" destOrd="0" presId="urn:microsoft.com/office/officeart/2005/8/layout/orgChart1"/>
    <dgm:cxn modelId="{79470CB0-46A6-45A2-8878-A04A360DFAD6}" type="presParOf" srcId="{30A2B056-2666-4D1F-BA53-9D7240E5F924}" destId="{F032FE03-462B-4A0D-B743-5C86E179832A}" srcOrd="3" destOrd="0" presId="urn:microsoft.com/office/officeart/2005/8/layout/orgChart1"/>
    <dgm:cxn modelId="{C6CC3635-E7F7-453D-ACBA-D253C5B0FE2F}" type="presParOf" srcId="{F032FE03-462B-4A0D-B743-5C86E179832A}" destId="{5FC7215C-3263-42D5-A750-E9C1BE7F085C}" srcOrd="0" destOrd="0" presId="urn:microsoft.com/office/officeart/2005/8/layout/orgChart1"/>
    <dgm:cxn modelId="{ACF17BAF-F734-4A32-A7AC-1C402A18F9E2}" type="presParOf" srcId="{5FC7215C-3263-42D5-A750-E9C1BE7F085C}" destId="{DD11AB2D-DC54-4A70-9C34-D59A844F132E}" srcOrd="0" destOrd="0" presId="urn:microsoft.com/office/officeart/2005/8/layout/orgChart1"/>
    <dgm:cxn modelId="{834BDC74-C59E-4AD5-B5CF-C60E800B05FB}" type="presParOf" srcId="{5FC7215C-3263-42D5-A750-E9C1BE7F085C}" destId="{796BC51C-F9A8-4C48-9433-987B47563695}" srcOrd="1" destOrd="0" presId="urn:microsoft.com/office/officeart/2005/8/layout/orgChart1"/>
    <dgm:cxn modelId="{1A455837-D433-4964-B0C5-9F4BC6A27F5F}" type="presParOf" srcId="{F032FE03-462B-4A0D-B743-5C86E179832A}" destId="{A60AA167-F4A4-44FF-843D-514A33B75457}" srcOrd="1" destOrd="0" presId="urn:microsoft.com/office/officeart/2005/8/layout/orgChart1"/>
    <dgm:cxn modelId="{EE7E6100-16C4-42C6-A51F-9DB4AA14890C}" type="presParOf" srcId="{F032FE03-462B-4A0D-B743-5C86E179832A}" destId="{1C5FEE04-F0F2-41FA-85D0-85E2B8336B1E}" srcOrd="2" destOrd="0" presId="urn:microsoft.com/office/officeart/2005/8/layout/orgChart1"/>
    <dgm:cxn modelId="{73A3C117-CDF8-4D36-B382-FF8F2CB5AA1F}" type="presParOf" srcId="{F34E850E-87BE-4562-BFFD-5CE6ED9506A3}" destId="{31DFECEF-8A72-43EC-A708-5119AB146738}" srcOrd="2" destOrd="0" presId="urn:microsoft.com/office/officeart/2005/8/layout/orgChar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fin760@findept.primorsky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/>
        </p:nvSpPr>
        <p:spPr>
          <a:xfrm>
            <a:off x="0" y="0"/>
            <a:ext cx="9144000" cy="3200400"/>
          </a:xfrm>
          <a:prstGeom prst="rect">
            <a:avLst/>
          </a:prstGeom>
          <a:solidFill>
            <a:srgbClr val="D3F2F5"/>
          </a:solidFill>
          <a:ln w="3175" cap="flat" cmpd="sng" algn="ctr">
            <a:noFill/>
            <a:prstDash val="solid"/>
          </a:ln>
          <a:effectLst>
            <a:softEdge rad="3175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2022 год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200" y="124480"/>
            <a:ext cx="281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Финансовый отдел администрации Ольгинского муниципального района  </a:t>
            </a:r>
          </a:p>
        </p:txBody>
      </p:sp>
      <p:pic>
        <p:nvPicPr>
          <p:cNvPr id="23" name="Рисунок 22" descr="bdWbSy03vz1BbJ5QquM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77200" y="124480"/>
            <a:ext cx="990600" cy="990600"/>
          </a:xfrm>
          <a:prstGeom prst="rect">
            <a:avLst/>
          </a:prstGeom>
        </p:spPr>
      </p:pic>
      <p:pic>
        <p:nvPicPr>
          <p:cNvPr id="25" name="Рисунок 24" descr="tx6E6SK4T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2802194"/>
            <a:ext cx="3809999" cy="4055805"/>
          </a:xfrm>
          <a:prstGeom prst="rtTriangle">
            <a:avLst/>
          </a:prstGeom>
          <a:ln w="3175">
            <a:noFill/>
          </a:ln>
          <a:effectLst>
            <a:softEdge rad="31750"/>
          </a:effectLst>
        </p:spPr>
      </p:pic>
      <p:sp>
        <p:nvSpPr>
          <p:cNvPr id="26" name="Блок-схема: ссылка на другую страницу 8"/>
          <p:cNvSpPr/>
          <p:nvPr/>
        </p:nvSpPr>
        <p:spPr>
          <a:xfrm>
            <a:off x="1195387" y="2971801"/>
            <a:ext cx="6753225" cy="3886199"/>
          </a:xfrm>
          <a:prstGeom prst="flowChartMerg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466264a73dc8c9c5815b19260436e1bf.jpg"/>
          <p:cNvPicPr>
            <a:picLocks noChangeAspect="1"/>
          </p:cNvPicPr>
          <p:nvPr/>
        </p:nvPicPr>
        <p:blipFill>
          <a:blip r:embed="rId5" cstate="print">
            <a:lum bright="10000" contrast="20000"/>
          </a:blip>
          <a:stretch>
            <a:fillRect/>
          </a:stretch>
        </p:blipFill>
        <p:spPr>
          <a:xfrm flipH="1">
            <a:off x="5256165" y="2928020"/>
            <a:ext cx="3887835" cy="3929980"/>
          </a:xfrm>
          <a:prstGeom prst="rtTriangle">
            <a:avLst/>
          </a:prstGeom>
          <a:ln w="3175">
            <a:noFill/>
          </a:ln>
          <a:effectLst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Уважаемые жители Ольгинского района!</a:t>
            </a: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Одна из основных целей бюджетной политики - обеспечение большей прозрачности, открытости и доступности бюджетного процесса для жителей Ольгинского района. 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Ольгинского района, обоснованиями бюджетных расходов, планируемыми и достигнутыми результатами использования бюджетных ассигнований.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Надеемся, что представление бюджета в понятной и доступной форме повысит уровень общественного участия жителей в бюджетном процессе Ольгинского муниципального района.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«Бюджет для граждан» размещается на официальном сайте 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администрации Ольгинского муниципального района.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Глава администрации</a:t>
            </a: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r>
              <a:rPr kumimoji="0" lang="ru-RU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Ю.И. Глушко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51334477"/>
              </p:ext>
            </p:extLst>
          </p:nvPr>
        </p:nvGraphicFramePr>
        <p:xfrm>
          <a:off x="1066800" y="990600"/>
          <a:ext cx="6781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88900"/>
            <a:ext cx="9144000" cy="68580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ОБЩАЯ ХАРАКТЕРИСТИКА ОЛЬГИНСКОГО МУНИЦИПАЛЬНОГО РАЙОНА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257562"/>
            <a:ext cx="914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статьей 1 Закона Приморского края от 29 сентября 2004 года № 145-КЗ «Об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районе», муниципальное образование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было наделено статусом муниципального района. Данным законом были установлены границы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района, административный центр муниципального района, образованы в составе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семь муниципальных образований и наделены статусом 1 городское и 6 сельских поселений, а также определена межселенная территория 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Статьей 3 Закона установлен административный центр Ольгинского муниципального района - поселок городского типа Ольга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850901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5105400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Безымянный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073387" y="731497"/>
            <a:ext cx="4746689" cy="4847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6172200" y="3350978"/>
            <a:ext cx="2002232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Ольгинский район занимает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место в Приморском крае по территории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34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место по численности населения. 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4263" y="1158148"/>
            <a:ext cx="251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Численность населения  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(на 01.01.2021)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94438" y="1745034"/>
            <a:ext cx="25146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348097" y="1779420"/>
            <a:ext cx="21226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8 874 </a:t>
            </a:r>
            <a:r>
              <a:rPr lang="ru-RU" sz="3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чел.</a:t>
            </a:r>
            <a:endParaRPr lang="ru-RU" sz="40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4438" y="2389878"/>
            <a:ext cx="243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(0,47 % от численности населения Приморского края в целом)</a:t>
            </a:r>
            <a:endParaRPr lang="ru-RU" sz="12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941448" y="5634696"/>
            <a:ext cx="29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Площадь района составляет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066800" y="130558"/>
            <a:ext cx="7009446" cy="70788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Постановлением Президиума ВЦИК от 4 января 1926 года был образован Ольгинский район с центром в селении Ольга.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72200" y="6059411"/>
            <a:ext cx="2510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6500 кв. км. </a:t>
            </a:r>
            <a:endParaRPr lang="ru-RU" sz="3600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017648" y="6059411"/>
            <a:ext cx="2819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51459" y="4822177"/>
            <a:ext cx="2650678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климатическим условиям Ольгинский район приравнен к регионам Крайнего Севера. Эта самая южная территория страны с таким статусом.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692145" y="1742923"/>
            <a:ext cx="2146962" cy="13234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Ольгинский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территориальное образование в юго-восточной части Приморского края</a:t>
            </a:r>
            <a:endParaRPr lang="ru-RU" sz="16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93793" y="3466405"/>
            <a:ext cx="2235540" cy="107721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Через район проходит автодорога краевого значения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Владивосток – Лазо – Кавалерово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209768" y="5887865"/>
            <a:ext cx="2400249" cy="58477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состав района входит 19 населённых пунктов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33976"/>
              </p:ext>
            </p:extLst>
          </p:nvPr>
        </p:nvGraphicFramePr>
        <p:xfrm>
          <a:off x="0" y="457196"/>
          <a:ext cx="9144000" cy="613383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791200"/>
                <a:gridCol w="1066800"/>
                <a:gridCol w="1143000"/>
                <a:gridCol w="1143000"/>
              </a:tblGrid>
              <a:tr h="684649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постоянного населения   (человек)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на 01.01.2021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7441">
                <a:tc rowSpan="2"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Ольгинский муниципальный район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ГОРОДСКОЕ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8874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5454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6558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Городские поселения Ольгинского муниципального района 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3781 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  <a:p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361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Ольгинское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городское поселение 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3781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361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Ольга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052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Сельские поселения Ольгинского муниципального района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Веселояровское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981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257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Моряк-Рыболовское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Милоградовское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901 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901 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Молдавановское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242  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242  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Пермское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Тимофеевское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869 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869 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7561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Межселенные территории Ольгинского муниципального района    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 63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Щербаковка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  0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 63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219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ПОНЯТИЯ И ТЕРМИНЫ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616109"/>
            <a:ext cx="868680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выплачиваемые из бюджета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Бюджетные обязательства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расходные обязательства, подлежащие исполнению в соответствующем финансовом году.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низ 8"/>
          <p:cNvSpPr/>
          <p:nvPr/>
        </p:nvSpPr>
        <p:spPr>
          <a:xfrm>
            <a:off x="5943600" y="3276600"/>
            <a:ext cx="457200" cy="6096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514600" y="3276600"/>
            <a:ext cx="457200" cy="6096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24400" y="2286000"/>
            <a:ext cx="29718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softEdge rad="3175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бюджета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(превышение доходов бюджета над его расходами)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2286000"/>
            <a:ext cx="297180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softEdge rad="3175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33400"/>
            <a:ext cx="9144000" cy="12003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ДОХОДЫ – РАСХОДЫ = ДЕФИЦИТ (ПРОФИЦИТ)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3886200"/>
            <a:ext cx="3276600" cy="1752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остатки, взять в долг)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3886200"/>
            <a:ext cx="2590800" cy="175432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 как их использовать (например, накапливать остатки, погашать долг)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152400"/>
            <a:ext cx="91440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Доходы районного бюджета Ольгинского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75919134"/>
              </p:ext>
            </p:extLst>
          </p:nvPr>
        </p:nvGraphicFramePr>
        <p:xfrm>
          <a:off x="228600" y="1066800"/>
          <a:ext cx="8763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6200"/>
            <a:ext cx="91440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5400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25445"/>
              </p:ext>
            </p:extLst>
          </p:nvPr>
        </p:nvGraphicFramePr>
        <p:xfrm>
          <a:off x="228600" y="1143000"/>
          <a:ext cx="8686800" cy="562930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99310"/>
                <a:gridCol w="3691890"/>
                <a:gridCol w="2895600"/>
              </a:tblGrid>
              <a:tr h="78983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МЕЖБЮДЖЕТНЫХ ТРАНСФЕРОВ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АНАЛОГИЯ В СЕМЕЙНОМ БЮДЖЕТЕ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2097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Dotation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дар, пожертвование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предоставляемые на безвозмездной и безвозвратной основе без установления направлений их использования;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даете своему ребенку карманные деньги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59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Subvenire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»)- приходить на помощь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межбюджетный трансферт, предоставляемый в целях финансового обеспечения расходных обязательств по переданным полномочиям. Имеет конкретные цели; в отличие от дотации (которая не имеет цели в принципе) подлежат возврату в случае отклонения от цели.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даете своему ребенку деньги и посылаете его в магазин купить продукты (по списку)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4919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Subsidium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 - поддержка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выплаты, предоставляемые за счёт государственного или местного бюджета, а также выплаты из специальных фондов для юридических и физических лиц, местных органов власти, других государств.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«добавляете» денег для того, чтобы ребенок купил себе новый телефон (а остальные он накопил сам)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бюджета Ольгинского района?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7166397"/>
              </p:ext>
            </p:extLst>
          </p:nvPr>
        </p:nvGraphicFramePr>
        <p:xfrm>
          <a:off x="381000" y="2159959"/>
          <a:ext cx="8382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1143000"/>
            <a:ext cx="9144000" cy="707886"/>
          </a:xfrm>
          <a:prstGeom prst="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77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БЮДЖЕТА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91400" y="2133600"/>
            <a:ext cx="76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(руб. )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933508"/>
              </p:ext>
            </p:extLst>
          </p:nvPr>
        </p:nvGraphicFramePr>
        <p:xfrm>
          <a:off x="838200" y="2562999"/>
          <a:ext cx="7391399" cy="300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200"/>
                <a:gridCol w="2286000"/>
                <a:gridCol w="2133600"/>
                <a:gridCol w="1752599"/>
              </a:tblGrid>
              <a:tr h="1371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Год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Доходы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Профицит (+)</a:t>
                      </a:r>
                    </a:p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Дефицит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(-)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554 027069,76</a:t>
                      </a:r>
                      <a:r>
                        <a:rPr lang="ru-R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200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577 013 551,08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-22 986 481,32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575 086 906,24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575 086 906,24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0,00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28718"/>
            <a:ext cx="8382000" cy="1524000"/>
          </a:xfrm>
        </p:spPr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</a:pPr>
            <a:r>
              <a:rPr lang="ru-RU" sz="1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Бюджет принимается сбалансированный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и структура доходов в динамике районного бюджета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93932" y="1551801"/>
            <a:ext cx="6690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(руб.)</a:t>
            </a:r>
            <a:endParaRPr lang="ru-RU" sz="1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799915"/>
              </p:ext>
            </p:extLst>
          </p:nvPr>
        </p:nvGraphicFramePr>
        <p:xfrm>
          <a:off x="381000" y="1828800"/>
          <a:ext cx="8382000" cy="49069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4454"/>
                <a:gridCol w="2073794"/>
                <a:gridCol w="1936876"/>
                <a:gridCol w="1936876"/>
              </a:tblGrid>
              <a:tr h="21334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3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Темпы роста (к ожидаемому исполнению 2021)</a:t>
                      </a:r>
                      <a:b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 в том числе: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532 200 431,83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575 086 906,24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400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 в том числе: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183 400 495,07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202 224 537,00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156 459 296,73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438 628,00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26 941 198,34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14 785 909,00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 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348 799 936,76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372 862 369,24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89 194 783,00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131 258 692,00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18 709 908,80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11 028 992,12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218 881 013,74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214 855 285,12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21 819 231,22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15 584 400,00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195 000,00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135 000,00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прошлых лет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Ольгинского муниципального района на 2022 год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575 086 906,24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02702"/>
              </p:ext>
            </p:extLst>
          </p:nvPr>
        </p:nvGraphicFramePr>
        <p:xfrm>
          <a:off x="647700" y="1600200"/>
          <a:ext cx="7848600" cy="5053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3716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Доля неналоговых доходов в общем объеме налоговых неналоговых доходов бюджета 2022 года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202 224 537,00 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6784655"/>
              </p:ext>
            </p:extLst>
          </p:nvPr>
        </p:nvGraphicFramePr>
        <p:xfrm>
          <a:off x="495300" y="1752600"/>
          <a:ext cx="8153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44562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налоговых неналоговых доходов бюджета Ольгинского муниципального района на 2022 год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</a:t>
            </a:r>
            <a:r>
              <a:rPr lang="ru-RU" sz="2000" dirty="0" smtClean="0">
                <a:latin typeface="Times New Roman"/>
                <a:cs typeface="Times New Roman"/>
              </a:rPr>
              <a:t>202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224 537,00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481711"/>
              </p:ext>
            </p:extLst>
          </p:nvPr>
        </p:nvGraphicFramePr>
        <p:xfrm>
          <a:off x="0" y="1219200"/>
          <a:ext cx="9144001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безвозмездных поступлений в бюджет Ольгинского муниципального района из бюджетов других уровней в 2022 году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372 862 369,24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274863"/>
              </p:ext>
            </p:extLst>
          </p:nvPr>
        </p:nvGraphicFramePr>
        <p:xfrm>
          <a:off x="228600" y="1524000"/>
          <a:ext cx="8686800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Распределение межбюджетных трансфертов бюджетам городских и сельских поселений, входящим в  состав Ольгинского муниципального района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43600" y="1371600"/>
            <a:ext cx="5540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(руб.)</a:t>
            </a:r>
            <a:endParaRPr lang="ru-RU" sz="1200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2866667"/>
              </p:ext>
            </p:extLst>
          </p:nvPr>
        </p:nvGraphicFramePr>
        <p:xfrm>
          <a:off x="228600" y="1371600"/>
          <a:ext cx="6772275" cy="53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705600" y="1905000"/>
            <a:ext cx="2438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Общий объем дотации на 2022 год составляет 10948,97 тыс. руб. и дополнительно, в целях сохранения объема доходной части бюджетов поселений, распределены иные межбюджетные трансферты в размере 2562,89 тыс.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243105"/>
              </p:ext>
            </p:extLst>
          </p:nvPr>
        </p:nvGraphicFramePr>
        <p:xfrm>
          <a:off x="0" y="1295402"/>
          <a:ext cx="9135762" cy="466806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228782"/>
                <a:gridCol w="1619262"/>
                <a:gridCol w="2143859"/>
                <a:gridCol w="2143859"/>
              </a:tblGrid>
              <a:tr h="2459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77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Темпы роста</a:t>
                      </a:r>
                      <a:b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 ожидаемому исполнению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2021), %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76 221 890,78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85 588 135,62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112,29%</a:t>
                      </a:r>
                    </a:p>
                  </a:txBody>
                  <a:tcPr marL="9525" marR="9525" marT="9525" marB="0" anchor="b"/>
                </a:tc>
              </a:tr>
              <a:tr h="43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8 695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156,98</a:t>
                      </a:r>
                      <a:endParaRPr lang="ru-RU" sz="1200" dirty="0" smtClean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9 437 922,00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108,54%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25 079 736,47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18 108 121,74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72,20%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32 474 840,35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18 443 322,17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56,79%</a:t>
                      </a:r>
                    </a:p>
                  </a:txBody>
                  <a:tcPr marL="9525" marR="9525" marT="9525" marB="0" anchor="b"/>
                </a:tc>
              </a:tr>
              <a:tr h="269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334 224 628,28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345 129 213,20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103,26%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и  кинематография 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33 004 701,64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35 636 635,70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107,97%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670 248,58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34 871 002,78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92,57%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7 674 450,00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9 473 395,03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123,44%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4 887 300,00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4 887 300,00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100,00%</a:t>
                      </a:r>
                    </a:p>
                  </a:txBody>
                  <a:tcPr marL="9525" marR="9525" marT="9525" marB="0" anchor="b"/>
                </a:tc>
              </a:tr>
              <a:tr h="860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субъектов Российской  Федерации и муниципальных образований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16 961 708,00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13 511 858,00</a:t>
                      </a: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79,66%</a:t>
                      </a:r>
                    </a:p>
                  </a:txBody>
                  <a:tcPr marL="9525" marR="9525" marT="9525" marB="0" anchor="b"/>
                </a:tc>
              </a:tr>
              <a:tr h="2909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577 013 551,08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575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086 906,24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99,67%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990600" y="228600"/>
            <a:ext cx="7086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922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Расходы бюджета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9225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29600" y="990600"/>
            <a:ext cx="5540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(руб.)</a:t>
            </a:r>
            <a:endParaRPr lang="ru-RU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906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бюджета Ольгинского муниципального  района по основным видам расходов на 2022 год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расходов 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575 086 906,24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937722"/>
              </p:ext>
            </p:extLst>
          </p:nvPr>
        </p:nvGraphicFramePr>
        <p:xfrm>
          <a:off x="0" y="1143000"/>
          <a:ext cx="9144001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466583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Распределение бюджетных ассигнований по муниципальным программам Ольгинского муниципального района и непрограммным направлениям деятельности  на 2022 год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235560"/>
              </p:ext>
            </p:extLst>
          </p:nvPr>
        </p:nvGraphicFramePr>
        <p:xfrm>
          <a:off x="0" y="762000"/>
          <a:ext cx="9144000" cy="6053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1478"/>
                <a:gridCol w="1452522"/>
              </a:tblGrid>
              <a:tr h="1614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 муниципальной программы 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 2022 года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Мероприятия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програмной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направленности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500 657 696,84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"Экономическое развитие Ольгинского муниципального района"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48 719 761,00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«Профилактика терроризма и экстремизма на территории Ольгинского  муниципального района»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2 124 000,00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«Защита населения и территории от чрезвычайных ситуаций и обеспечение пожарной безопасности Ольгинского муниципального района» на 2021 – 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9 037 922,00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физической культуры и спорта в Ольгинском муниципальном районе" на 2018-2024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9 373 395,03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системы образования  Ольгинского района"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336 819 149,20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«Комплексное социальное развитие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района на 2020-2025 годы»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10 546 508,12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"Развития культуры в Ольгинском  районе"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42 328 527,24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коммунальной инфраструктуры и повышение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энергоэффективности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Ольгинском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муниципальном районе" на 2021-2025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11 895 085,72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«Комплексное развитие дорожной сети и ее содержание, повышение безопасности дорожного движения  в границах Ольгинского муниципального района»  на 2018-2028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15 599 810,10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Программа "Содержание и капитальный ремонт муниципального жилого фонда"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8 360 000,00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Ольгинского муниципального района "Поддержка коренных малочисленных народов Севера, Сибири и Дальнего Востока, проживающих на территории Ольгинского муниципального района на 2020-2023  годы"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465 608,46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 Муниципальная программа "Территориальное планирование и градостроительное зонирование" на 2018-2025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1 000 000,00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"Организация и предоставление услуг по обеспечению твердым топливом населения, проживающего на территории Ольгинского района" на 2019 - 2022 годы.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2 204 929,97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2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Программа "Противодействие коррупции на территории Ольгинского муниципального района на 2019-2022 годы"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43 000,00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Программа "Комплексные меры по противодействию злоупотреблению наркотиками и их незаконному обороту  в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Ольгинском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муниципальном на 2019-2022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«Развитие туризма на территории Ольгинского муниципального района на 2020-2022 годы»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500 000,00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Программа "Энергосбережение и повышение энергоэффективности объектов муниципальной собственности по Ольгинскому муниципальному району"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1 530 000,00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«Укрепление общественного здоровья» на 2020-2024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100 000,00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Непрограмный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направления деятельности органов местного самоуправления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74 429 209,40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Мероприятия непрограммных направлений деятельности органов местного самоуправления 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45 781 759,00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2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Мероприятия непрограммных направлений деятельности органов местного самоуправления по переданным полномочиям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28 647 450,40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ВСЕГО РАСХОДОВ: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575 086 906,24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Доля мероприятий программной направленности в общем объеме расходов бюджета 2022 года 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расходов 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575 086 906,24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296101"/>
              </p:ext>
            </p:extLst>
          </p:nvPr>
        </p:nvGraphicFramePr>
        <p:xfrm>
          <a:off x="828675" y="1828800"/>
          <a:ext cx="7486650" cy="450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2192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ОСНОВНЫЕ НАПРАВЛЕНИЯ ДОЛГОВОЙ ПОЛИТИКИ ОЛЬГИНСКОГО МУНИЦИПАЛЬНОГО РАЙОНА НА 2022 ГОД И НА ПЛАНОВЫЙ ПЕРИОД 2023 И 2024 ГОДОВ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685800" y="1828800"/>
          <a:ext cx="7696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3733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сбалансированности и высокого уровня долговой устойчивости бюджета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сохранение объема муниципального долга Ольгинского муниципального района на экономически безопасном уровне;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эффективное управление муниципальным долгом, направленное на минимизацию расходов по обслуживанию муниципального долга, достижение экономически безопасного уровня долга при полном и своевременном исполнении всех обязательств по его погашению и обслуживанию;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осуществление учета долговых обязательств области своевременно и в полном объеме в Муниципальной долговой книге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обеспечение раскрытия информации о муниципальном долге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осуществление контроля за показателями долговой устойчивости бюджета Ольгинского муниципального района (предельными значениями, установленными Бюджетным кодексом Российской Федерации);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066800"/>
            <a:ext cx="9144000" cy="11695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недопущение рисков возникновения кризисных ситуаций при исполнении бюджета Ольгинского муниципального района;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поддержание размера и структуры муниципального долга в объеме, обеспечивающем возможность гарантированного выполнения долговых обязательств в полном объеме и в установленные сроки.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228600"/>
            <a:ext cx="77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ДОЛГОВОЙ ПОЛИТИКИ ОЛЬГИНСКОГО МУНИЦИПАЛЬНОГО РАЙОНА: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28800" y="2514600"/>
            <a:ext cx="4954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ДОЛГОВОЙ ПОЛИТИКИ: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190837"/>
            <a:ext cx="9144000" cy="266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График гашения муниципального долга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Внутреннего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долга, в виде бюджетного кредита, в 2022 году, согласно графику реструктуризации, составит 5875,65 тыс. руб., но администрация приняла решение о досрочном гашении кредита, в связи с чем, его планируется закрыть в 2021 году, что позволит сэкономить денежные средства на обслуживании бюджетного кредита в размере 400,00 тыс. руб.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район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погасил задолженность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основному долгу в размере и сроки, указанные в изложенном ниже графике оплаты:</a:t>
            </a:r>
          </a:p>
          <a:p>
            <a:pPr algn="just"/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32856"/>
              </p:ext>
            </p:extLst>
          </p:nvPr>
        </p:nvGraphicFramePr>
        <p:xfrm>
          <a:off x="2171700" y="4648200"/>
          <a:ext cx="4800600" cy="209118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00200"/>
                <a:gridCol w="1600200"/>
                <a:gridCol w="1600200"/>
              </a:tblGrid>
              <a:tr h="299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587564,50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587564,50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1175129,00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1175129,00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1762693,50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6323293,50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2350258,00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3665303,00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1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5875645,00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11751290,00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11751290,00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32759"/>
            <a:ext cx="9144000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МУНИЦИПАЛЬНОГО ДОЛГА ОЛЬГИНСКОГО МУНИЦИПАЛЬНОГО РАЙОНА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8382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2019 году между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Ольгинским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муниципальным районом и Департаментом финансов Приморского края было заключено соглашение № 04/18 от 02.07.2018 г. о реструктуризации задолженности по бюджетному кредиту, предоставленному по договору от 06.05.2016 г. №01/16 о предоставлении бюджетного кредита. Сумма погашенной задолженности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составила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3665,30 тыс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руб., в соответствии с графиком погашения реструктуризированной задолженности.</a:t>
            </a:r>
            <a:endParaRPr lang="ru-RU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ОЛЬГИНСКОГО МУНИЦИПАЛЬНОГО РАЙОНА НА 2022 ГОД И ПЛАНОВЫЙ ПЕРИОД 2023 И 2024 ГОДОВ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953000" y="4572000"/>
            <a:ext cx="381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повышение прозрачности и открытости бюджета и бюджетного процесса для понимания гражданами реализуемой в Ольгинском муниципальном районе бюджетной и налоговой политики;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38400" y="1219200"/>
            <a:ext cx="4191000" cy="91440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Бюджетная политика продолжит  последовательно реализовываться  по следующим направлениям: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2286000"/>
            <a:ext cx="3505200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приоритизация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бюджетных расходов с учетом обеспечения достижения целей национальных проектов в соответствии с Указами Президента Российской Федерации от 07.05.2018 № 204 «О национальных целях и стратегических задачах развития Российской Федерации на период до 2024 года» и от 21.07.2020 № 474 «О национальных целях развития Российской Федерации на период до 2030 года»; </a:t>
            </a:r>
            <a:endParaRPr lang="ru-RU" sz="5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5486400"/>
            <a:ext cx="36576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повышение эффективности бюджетных расходов, формирование бюджетных параметров исходя из необходимости безусловного исполнения действующих расходных обязательств, в том числе с учетом их оптимизации и эффективности исполнения;</a:t>
            </a:r>
            <a:endParaRPr lang="ru-RU" sz="5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5943600"/>
            <a:ext cx="36576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Совершенствование политики межбюджетных отношений;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инвестиционного климата района.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81600" y="2362200"/>
            <a:ext cx="3810000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совершенствование инструментов программно-целевого планирования и управления с учетом приоритетов социально-экономического развития  и реальных финансовых возможностей бюджета Ольгинского муниципального района, развития механизма проектного управления, дальнейшего совершенствования системы оценки эффективности реализации муниципальных программ;</a:t>
            </a:r>
            <a:endParaRPr lang="ru-RU" sz="5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4800" y="4419600"/>
            <a:ext cx="3657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сфере социальной политики будет обеспечено предоставление мер социальной поддержки граждан в полном объеме с учетом скорректированной численности получателей;</a:t>
            </a:r>
            <a:endParaRPr lang="ru-RU" sz="5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 стрелкой 11"/>
          <p:cNvCxnSpPr>
            <a:stCxn id="5" idx="2"/>
            <a:endCxn id="6" idx="3"/>
          </p:cNvCxnSpPr>
          <p:nvPr/>
        </p:nvCxnSpPr>
        <p:spPr>
          <a:xfrm flipH="1">
            <a:off x="3657600" y="2133600"/>
            <a:ext cx="876300" cy="11218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9" idx="1"/>
          </p:cNvCxnSpPr>
          <p:nvPr/>
        </p:nvCxnSpPr>
        <p:spPr>
          <a:xfrm>
            <a:off x="4533900" y="2133600"/>
            <a:ext cx="647700" cy="11057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2"/>
            <a:endCxn id="10" idx="3"/>
          </p:cNvCxnSpPr>
          <p:nvPr/>
        </p:nvCxnSpPr>
        <p:spPr>
          <a:xfrm flipH="1">
            <a:off x="3962400" y="2133600"/>
            <a:ext cx="571500" cy="2705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5" idx="2"/>
            <a:endCxn id="7" idx="3"/>
          </p:cNvCxnSpPr>
          <p:nvPr/>
        </p:nvCxnSpPr>
        <p:spPr>
          <a:xfrm flipH="1">
            <a:off x="4114800" y="2133600"/>
            <a:ext cx="419100" cy="39529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5" idx="2"/>
            <a:endCxn id="8" idx="1"/>
          </p:cNvCxnSpPr>
          <p:nvPr/>
        </p:nvCxnSpPr>
        <p:spPr>
          <a:xfrm>
            <a:off x="4533900" y="2133600"/>
            <a:ext cx="38100" cy="41331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5" idx="2"/>
            <a:endCxn id="24577" idx="1"/>
          </p:cNvCxnSpPr>
          <p:nvPr/>
        </p:nvCxnSpPr>
        <p:spPr>
          <a:xfrm>
            <a:off x="4533900" y="2133600"/>
            <a:ext cx="419100" cy="2946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61247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отдел администрации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692460,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Ольга, ул. Ленинская, д. 8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Тел: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Начальник: 8(42376)91593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Специалисты: 8(42376)91475;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8(42376)91366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fin760@findept.primorsky.ru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онедельник  с 9:00 до 18:00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вторник-пятница с 9:00 до 17:00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бед  с 13:00 до 14:00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уббота – воскресенье выходной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bdWbSy03vz1BbJ5QquM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5720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858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1958</TotalTime>
  <Words>2323</Words>
  <Application>Microsoft Office PowerPoint</Application>
  <PresentationFormat>Экран (4:3)</PresentationFormat>
  <Paragraphs>403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ОБЩАЯ ХАРАКТЕРИСТИКА ОЛЬГИНСКОГО МУНИЦИПАЛЬНОГО РАЙОНА</vt:lpstr>
      <vt:lpstr>Презентация PowerPoint</vt:lpstr>
      <vt:lpstr>Презентация PowerPoint</vt:lpstr>
      <vt:lpstr>ОСНОВНЫЕ ПОНЯТИЯ И ТЕРМИНЫ </vt:lpstr>
      <vt:lpstr>Презентация PowerPoint</vt:lpstr>
      <vt:lpstr>Презентация PowerPoint</vt:lpstr>
      <vt:lpstr>Презентация PowerPoint</vt:lpstr>
      <vt:lpstr>На чем основывается проект бюджета Ольгинского района?</vt:lpstr>
      <vt:lpstr>ОСНОВНЫЕ ХАРАКТЕРИСТИКИ БЮДЖЕТА</vt:lpstr>
      <vt:lpstr>Бюджет принимается сбалансированный Доходы бюджета Объем и структура доходов в динамике районного бюджета  Ольгинского муниципального района</vt:lpstr>
      <vt:lpstr>Структура доходов бюджета Ольгинского муниципального района на 2022 год (общий объем 575 086 906,24 руб.)</vt:lpstr>
      <vt:lpstr>Доля неналоговых доходов в общем объеме налоговых неналоговых доходов бюджета 2022 года  (общий объем 202 224 537,00 руб.)</vt:lpstr>
      <vt:lpstr>Структура налоговых неналоговых доходов бюджета Ольгинского муниципального района на 2022 год (общий объем 202 224 537,00 руб.)</vt:lpstr>
      <vt:lpstr>Структура безвозмездных поступлений в бюджет Ольгинского муниципального района из бюджетов других уровней в 2022 году  (общий объем 372 862 369,24 руб.)</vt:lpstr>
      <vt:lpstr>Распределение межбюджетных трансфертов бюджетам городских и сельских поселений, входящим в  состав Ольгинского муниципального района </vt:lpstr>
      <vt:lpstr>Презентация PowerPoint</vt:lpstr>
      <vt:lpstr>Структура бюджета Ольгинского муниципального  района по основным видам расходов на 2022 год  (общий объем расходов  575 086 906,24руб.) </vt:lpstr>
      <vt:lpstr>Распределение бюджетных ассигнований по муниципальным программам Ольгинского муниципального района и непрограммным направлениям деятельности  на 2022 год</vt:lpstr>
      <vt:lpstr>Доля мероприятий программной направленности в общем объеме расходов бюджета 2022 года   (общий объем расходов  575 086 906,24 руб.) </vt:lpstr>
      <vt:lpstr>ОСНОВНЫЕ НАПРАВЛЕНИЯ ДОЛГОВОЙ ПОЛИТИКИ ОЛЬГИНСКОГО МУНИЦИПАЛЬНОГО РАЙОНА НА 2022 ГОД И НА ПЛАНОВЫЙ ПЕРИОД 2023 И 2024 ГОДОВ</vt:lpstr>
      <vt:lpstr>Презентация PowerPoint</vt:lpstr>
      <vt:lpstr>Презентация PowerPoint</vt:lpstr>
      <vt:lpstr>ОСНОВНЫЕ НАПРАВЛЕНИЯ БЮДЖЕТНОЙ ПОЛИТИКИ ОЛЬГИНСКОГО МУНИЦИПАЛЬНОГО РАЙОНА НА 2022 ГОД И ПЛАНОВЫЙ ПЕРИОД 2023 И 2024 ГОДОВ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  к  районному бюджету Ольгинского муниципального района  на 2021 год  </dc:title>
  <dc:creator>Шинкоренко</dc:creator>
  <cp:lastModifiedBy>Лаврова</cp:lastModifiedBy>
  <cp:revision>164</cp:revision>
  <cp:lastPrinted>2021-10-25T00:25:23Z</cp:lastPrinted>
  <dcterms:created xsi:type="dcterms:W3CDTF">2020-11-30T00:17:16Z</dcterms:created>
  <dcterms:modified xsi:type="dcterms:W3CDTF">2021-10-29T07:18:46Z</dcterms:modified>
</cp:coreProperties>
</file>