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1"/>
  </p:notesMasterIdLst>
  <p:sldIdLst>
    <p:sldId id="256" r:id="rId2"/>
    <p:sldId id="257" r:id="rId3"/>
    <p:sldId id="260" r:id="rId4"/>
    <p:sldId id="284" r:id="rId5"/>
    <p:sldId id="261" r:id="rId6"/>
    <p:sldId id="258" r:id="rId7"/>
    <p:sldId id="259" r:id="rId8"/>
    <p:sldId id="265" r:id="rId9"/>
    <p:sldId id="264" r:id="rId10"/>
    <p:sldId id="285" r:id="rId11"/>
    <p:sldId id="263" r:id="rId12"/>
    <p:sldId id="266" r:id="rId13"/>
    <p:sldId id="272" r:id="rId14"/>
    <p:sldId id="282" r:id="rId15"/>
    <p:sldId id="270" r:id="rId16"/>
    <p:sldId id="271" r:id="rId17"/>
    <p:sldId id="286" r:id="rId18"/>
    <p:sldId id="273" r:id="rId19"/>
    <p:sldId id="275" r:id="rId20"/>
    <p:sldId id="281" r:id="rId21"/>
    <p:sldId id="276" r:id="rId22"/>
    <p:sldId id="290" r:id="rId23"/>
    <p:sldId id="283" r:id="rId24"/>
    <p:sldId id="287" r:id="rId25"/>
    <p:sldId id="288" r:id="rId26"/>
    <p:sldId id="289" r:id="rId27"/>
    <p:sldId id="280" r:id="rId28"/>
    <p:sldId id="291" r:id="rId29"/>
    <p:sldId id="292" r:id="rId30"/>
  </p:sldIdLst>
  <p:sldSz cx="9144000" cy="6858000" type="screen4x3"/>
  <p:notesSz cx="6797675" cy="9928225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BAC"/>
    <a:srgbClr val="FAEBD6"/>
    <a:srgbClr val="D3F2F5"/>
    <a:srgbClr val="B8E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02" autoAdjust="0"/>
    <p:restoredTop sz="96433" autoAdjust="0"/>
  </p:normalViewPr>
  <p:slideViewPr>
    <p:cSldViewPr>
      <p:cViewPr varScale="1">
        <p:scale>
          <a:sx n="112" d="100"/>
          <a:sy n="112" d="100"/>
        </p:scale>
        <p:origin x="168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86;&#1090;&#1095;&#1077;&#1090;%20&#1086;&#1073;%20&#1080;&#1089;&#1087;&#1086;&#1083;&#1085;&#1077;&#1085;&#1080;&#1080;%20&#1073;&#1102;&#1076;&#1078;&#1077;&#1090;&#1072;%202020\&#1086;&#1090;&#1095;&#1077;&#1090;%20&#1086;&#1073;%20&#1080;&#1089;&#1087;&#1086;&#1083;&#1085;&#1077;&#1085;&#1080;&#1080;%20&#1076;&#1083;&#1103;%20&#1075;&#1088;&#1072;&#1078;&#1076;&#1072;&#1085;%202020\&#1076;&#1080;&#1072;&#1075;&#1088;&#1072;&#1084;&#1084;&#10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86;&#1090;&#1095;&#1077;&#1090;%20&#1086;&#1073;%20&#1080;&#1089;&#1087;&#1086;&#1083;&#1085;&#1077;&#1085;&#1080;&#1080;%20&#1073;&#1102;&#1076;&#1078;&#1077;&#1090;&#1072;%202020\&#1086;&#1090;&#1095;&#1077;&#1090;%20&#1086;&#1073;%20&#1080;&#1089;&#1087;&#1086;&#1083;&#1085;&#1077;&#1085;&#1080;&#1080;%20&#1076;&#1083;&#1103;%20&#1075;&#1088;&#1072;&#1078;&#1076;&#1072;&#1085;%202020\&#1076;&#1080;&#1072;&#1075;&#1088;&#1072;&#1084;&#1084;&#1099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86;&#1090;&#1095;&#1077;&#1090;%20&#1086;&#1073;%20&#1080;&#1089;&#1087;&#1086;&#1083;&#1085;&#1077;&#1085;&#1080;&#1080;%20&#1073;&#1102;&#1076;&#1078;&#1077;&#1090;&#1072;%202020\&#1086;&#1090;&#1095;&#1077;&#1090;%20&#1086;&#1073;%20&#1080;&#1089;&#1087;&#1086;&#1083;&#1085;&#1077;&#1085;&#1080;&#1080;%20&#1076;&#1083;&#1103;%20&#1075;&#1088;&#1072;&#1078;&#1076;&#1072;&#1085;%202020\&#1076;&#1080;&#1072;&#1075;&#1088;&#1072;&#1084;&#1084;&#109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86;&#1090;&#1095;&#1077;&#1090;%20&#1086;&#1073;%20&#1080;&#1089;&#1087;&#1086;&#1083;&#1085;&#1077;&#1085;&#1080;&#1080;%20&#1073;&#1102;&#1076;&#1078;&#1077;&#1090;&#1072;%202020\&#1086;&#1090;&#1095;&#1077;&#1090;%20&#1086;&#1073;%20&#1080;&#1089;&#1087;&#1086;&#1083;&#1085;&#1077;&#1085;&#1080;&#1080;%20&#1076;&#1083;&#1103;%20&#1075;&#1088;&#1072;&#1078;&#1076;&#1072;&#1085;%202020\&#1076;&#1080;&#1072;&#1075;&#1088;&#1072;&#1084;&#1084;&#1099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86;&#1090;&#1095;&#1077;&#1090;%20&#1086;&#1073;%20&#1080;&#1089;&#1087;&#1086;&#1083;&#1085;&#1077;&#1085;&#1080;&#1080;%20&#1073;&#1102;&#1076;&#1078;&#1077;&#1090;&#1072;%202020\&#1086;&#1090;&#1095;&#1077;&#1090;%20&#1086;&#1073;%20&#1080;&#1089;&#1087;&#1086;&#1083;&#1085;&#1077;&#1085;&#1080;&#1080;%20&#1076;&#1083;&#1103;%20&#1075;&#1088;&#1072;&#1078;&#1076;&#1072;&#1085;%202020\&#1076;&#1080;&#1072;&#1075;&#1088;&#1072;&#1084;&#1084;&#1099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86;&#1090;&#1095;&#1077;&#1090;%20&#1086;&#1073;%20&#1080;&#1089;&#1087;&#1086;&#1083;&#1085;&#1077;&#1085;&#1080;&#1080;%20&#1073;&#1102;&#1076;&#1078;&#1077;&#1090;&#1072;%202020\&#1086;&#1090;&#1095;&#1077;&#1090;%20&#1086;&#1073;%20&#1080;&#1089;&#1087;&#1086;&#1083;&#1085;&#1077;&#1085;&#1080;&#1080;%20&#1076;&#1083;&#1103;%20&#1075;&#1088;&#1072;&#1078;&#1076;&#1072;&#1085;%202020\&#1076;&#1080;&#1072;&#1075;&#1088;&#1072;&#1084;&#1084;&#1099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86;&#1090;&#1095;&#1077;&#1090;%20&#1086;&#1073;%20&#1080;&#1089;&#1087;&#1086;&#1083;&#1085;&#1077;&#1085;&#1080;&#1080;%20&#1073;&#1102;&#1076;&#1078;&#1077;&#1090;&#1072;%202020\&#1086;&#1090;&#1095;&#1077;&#1090;%20&#1086;&#1073;%20&#1080;&#1089;&#1087;&#1086;&#1083;&#1085;&#1077;&#1085;&#1080;&#1080;%20&#1076;&#1083;&#1103;%20&#1075;&#1088;&#1072;&#1078;&#1076;&#1072;&#1085;%202020\&#1076;&#1080;&#1072;&#1075;&#1088;&#1072;&#1084;&#1084;&#1099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86;&#1090;&#1095;&#1077;&#1090;%20&#1086;&#1073;%20&#1080;&#1089;&#1087;&#1086;&#1083;&#1085;&#1077;&#1085;&#1080;&#1080;%20&#1073;&#1102;&#1076;&#1078;&#1077;&#1090;&#1072;%202020\&#1086;&#1090;&#1095;&#1077;&#1090;%20&#1086;&#1073;%20&#1080;&#1089;&#1087;&#1086;&#1083;&#1085;&#1077;&#1085;&#1080;&#1080;%20&#1076;&#1083;&#1103;%20&#1075;&#1088;&#1072;&#1078;&#1076;&#1072;&#1085;%202020\&#1076;&#1080;&#1072;&#1075;&#1088;&#1072;&#1084;&#1084;&#1099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'13-14 доходы налог не налог'!$C$6</c:f>
              <c:strCache>
                <c:ptCount val="1"/>
                <c:pt idx="0">
                  <c:v>План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77000"/>
                    <a:shade val="51000"/>
                    <a:satMod val="130000"/>
                  </a:schemeClr>
                </a:gs>
                <a:gs pos="80000">
                  <a:schemeClr val="accent3">
                    <a:tint val="77000"/>
                    <a:shade val="93000"/>
                    <a:satMod val="130000"/>
                  </a:schemeClr>
                </a:gs>
                <a:gs pos="100000">
                  <a:schemeClr val="accent3">
                    <a:tint val="77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'13-14 доходы налог не налог'!$D$5:$F$5</c:f>
              <c:strCache>
                <c:ptCount val="3"/>
                <c:pt idx="0">
                  <c:v>Налоговые доходы </c:v>
                </c:pt>
                <c:pt idx="1">
                  <c:v>Неналоговые доходы </c:v>
                </c:pt>
                <c:pt idx="2">
                  <c:v>Безвозмездные  поступления </c:v>
                </c:pt>
              </c:strCache>
            </c:strRef>
          </c:cat>
          <c:val>
            <c:numRef>
              <c:f>'13-14 доходы налог не налог'!$D$6:$F$6</c:f>
              <c:numCache>
                <c:formatCode>General</c:formatCode>
                <c:ptCount val="3"/>
                <c:pt idx="0">
                  <c:v>143348.98000000001</c:v>
                </c:pt>
                <c:pt idx="1">
                  <c:v>9850.06</c:v>
                </c:pt>
                <c:pt idx="2">
                  <c:v>362822.53</c:v>
                </c:pt>
              </c:numCache>
            </c:numRef>
          </c:val>
        </c:ser>
        <c:ser>
          <c:idx val="1"/>
          <c:order val="1"/>
          <c:tx>
            <c:strRef>
              <c:f>'13-14 доходы налог не налог'!$C$7</c:f>
              <c:strCache>
                <c:ptCount val="1"/>
                <c:pt idx="0">
                  <c:v>Факт 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'13-14 доходы налог не налог'!$D$5:$F$5</c:f>
              <c:strCache>
                <c:ptCount val="3"/>
                <c:pt idx="0">
                  <c:v>Налоговые доходы </c:v>
                </c:pt>
                <c:pt idx="1">
                  <c:v>Неналоговые доходы </c:v>
                </c:pt>
                <c:pt idx="2">
                  <c:v>Безвозмездные  поступления </c:v>
                </c:pt>
              </c:strCache>
            </c:strRef>
          </c:cat>
          <c:val>
            <c:numRef>
              <c:f>'13-14 доходы налог не налог'!$D$7:$F$7</c:f>
              <c:numCache>
                <c:formatCode>General</c:formatCode>
                <c:ptCount val="3"/>
                <c:pt idx="0">
                  <c:v>153265.04999999999</c:v>
                </c:pt>
                <c:pt idx="1">
                  <c:v>10178.25</c:v>
                </c:pt>
                <c:pt idx="2">
                  <c:v>356230.44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6514944"/>
        <c:axId val="316513376"/>
        <c:axId val="0"/>
      </c:bar3DChart>
      <c:catAx>
        <c:axId val="31651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513376"/>
        <c:crosses val="autoZero"/>
        <c:auto val="1"/>
        <c:lblAlgn val="ctr"/>
        <c:lblOffset val="100"/>
        <c:noMultiLvlLbl val="0"/>
      </c:catAx>
      <c:valAx>
        <c:axId val="31651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5149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hade val="51000"/>
                      <a:satMod val="130000"/>
                    </a:schemeClr>
                  </a:gs>
                  <a:gs pos="80000">
                    <a:schemeClr val="accent3">
                      <a:tint val="77000"/>
                      <a:shade val="93000"/>
                      <a:satMod val="130000"/>
                    </a:schemeClr>
                  </a:gs>
                  <a:gs pos="100000">
                    <a:schemeClr val="accent3">
                      <a:tint val="77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3.2971073928258966E-2"/>
                  <c:y val="-0.19914219055951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9120844269466315E-2"/>
                  <c:y val="-6.3262925467650482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/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'13-14 доходы налог не налог'!$D$5:$E$5</c:f>
              <c:strCache>
                <c:ptCount val="2"/>
                <c:pt idx="0">
                  <c:v>Налоговые доходы </c:v>
                </c:pt>
                <c:pt idx="1">
                  <c:v>Неналоговые доходы </c:v>
                </c:pt>
              </c:strCache>
            </c:strRef>
          </c:cat>
          <c:val>
            <c:numRef>
              <c:f>'13-14 доходы налог не налог'!$D$7:$E$7</c:f>
              <c:numCache>
                <c:formatCode>General</c:formatCode>
                <c:ptCount val="2"/>
                <c:pt idx="0">
                  <c:v>153265.04999999999</c:v>
                </c:pt>
                <c:pt idx="1">
                  <c:v>10178.25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585454943132121"/>
          <c:y val="0.33322043077948588"/>
          <c:w val="0.20685083114610675"/>
          <c:h val="0.276521893096696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540241293367734E-2"/>
          <c:y val="0.18862612612612611"/>
          <c:w val="0.48389355742296919"/>
          <c:h val="0.77815315315315314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explosion val="1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9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1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lumOff val="4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lumOff val="4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lumOff val="4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3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lumOff val="4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lumOff val="4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lumOff val="4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4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lumOff val="4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lumOff val="4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lumOff val="4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5"/>
            <c:bubble3D val="0"/>
            <c:spPr>
              <a:gradFill rotWithShape="1">
                <a:gsLst>
                  <a:gs pos="0">
                    <a:schemeClr val="accent1">
                      <a:lumMod val="5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5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6"/>
            <c:bubble3D val="0"/>
            <c:spPr>
              <a:gradFill rotWithShape="1">
                <a:gsLst>
                  <a:gs pos="0">
                    <a:schemeClr val="accent3">
                      <a:lumMod val="5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5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7"/>
            <c:bubble3D val="0"/>
            <c:spPr>
              <a:gradFill rotWithShape="1">
                <a:gsLst>
                  <a:gs pos="0">
                    <a:schemeClr val="accent5">
                      <a:lumMod val="5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5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8"/>
            <c:bubble3D val="0"/>
            <c:spPr>
              <a:gradFill rotWithShape="1">
                <a:gsLst>
                  <a:gs pos="0">
                    <a:schemeClr val="accent1">
                      <a:lumMod val="70000"/>
                      <a:lumOff val="3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70000"/>
                      <a:lumOff val="3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70000"/>
                      <a:lumOff val="3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9.9721078569282001E-2"/>
                  <c:y val="-0.134726855478143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955738338578636E-2"/>
                  <c:y val="3.9925025078671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0373861812197682"/>
                  <c:y val="3.9584229981723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2197376150546949"/>
                  <c:y val="1.912849898998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2217941348813485"/>
                  <c:y val="-6.7735224196451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1627369148260322"/>
                  <c:y val="-1.0021794396119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9.9514267093121361E-2"/>
                  <c:y val="-3.6365805059707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0782548484484269E-3"/>
                  <c:y val="-2.9483063308185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5713034214228649E-2"/>
                  <c:y val="-6.5251377609212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7.3661567671044524E-3"/>
                  <c:y val="-9.6391144824174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5.4054532665619437E-3"/>
                  <c:y val="-0.12672256805595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3.8116872938802671E-2"/>
                  <c:y val="-0.102020750024048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5.0893647988948083E-2"/>
                  <c:y val="-4.7595223371947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0.11220597748411194"/>
                  <c:y val="-9.582300641739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.11999503315150011"/>
                  <c:y val="-6.65233128581440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0.13620759824520146"/>
                  <c:y val="-3.7854420029956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9.6283496581233433E-2"/>
                  <c:y val="-5.40391089857223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5.01853028718229E-2"/>
                  <c:y val="2.5422654628904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4.1106785029168064E-2"/>
                  <c:y val="6.55622706847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/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'15 исп по налог неналог'!$E$6:$E$24</c:f>
              <c:strCache>
                <c:ptCount val="19"/>
                <c:pt idx="0">
                  <c:v>Налог на доходы физических лиц </c:v>
                </c:pt>
                <c:pt idx="1">
                  <c:v>Акцизы</c:v>
                </c:pt>
                <c:pt idx="2">
                  <c:v>Единый налог на вмененный доход</c:v>
                </c:pt>
                <c:pt idx="3">
                  <c:v>Единый сельскохозяйственный налог</c:v>
                </c:pt>
                <c:pt idx="4">
                  <c:v>Налог с применением патентной системы</c:v>
                </c:pt>
                <c:pt idx="5">
                  <c:v>Налог на имущество физических лиц</c:v>
                </c:pt>
                <c:pt idx="6">
                  <c:v>Земельный налог с организаций</c:v>
                </c:pt>
                <c:pt idx="7">
                  <c:v>Земельный налог с физических лиц</c:v>
                </c:pt>
                <c:pt idx="8">
                  <c:v>Госпошлина</c:v>
                </c:pt>
                <c:pt idx="9">
                  <c:v>Аренда земли </c:v>
                </c:pt>
                <c:pt idx="10">
                  <c:v>Аренда имущества</c:v>
                </c:pt>
                <c:pt idx="11">
                  <c:v>Плата за негативное воздействие на окружающую среду</c:v>
                </c:pt>
                <c:pt idx="12">
                  <c:v>Доходы от оказания платных услуг</c:v>
                </c:pt>
                <c:pt idx="13">
                  <c:v>Прочие доходы от компенсации затрат</c:v>
                </c:pt>
                <c:pt idx="14">
                  <c:v>Доходы от продажи земельных участков </c:v>
                </c:pt>
                <c:pt idx="15">
                  <c:v>Административные платежи и сборы</c:v>
                </c:pt>
                <c:pt idx="16">
                  <c:v>Денежные взыскания (штрафы)</c:v>
                </c:pt>
                <c:pt idx="17">
                  <c:v>Прочие неналоговые доходы</c:v>
                </c:pt>
                <c:pt idx="18">
                  <c:v>Невыясненные поступления</c:v>
                </c:pt>
              </c:strCache>
            </c:strRef>
          </c:cat>
          <c:val>
            <c:numRef>
              <c:f>'15 исп по налог неналог'!$F$6:$F$24</c:f>
              <c:numCache>
                <c:formatCode>#\ ##0.00\ _₽</c:formatCode>
                <c:ptCount val="19"/>
                <c:pt idx="0">
                  <c:v>140881.47</c:v>
                </c:pt>
                <c:pt idx="1">
                  <c:v>4423.8599999999997</c:v>
                </c:pt>
                <c:pt idx="2">
                  <c:v>5453.98</c:v>
                </c:pt>
                <c:pt idx="3">
                  <c:v>1076.82</c:v>
                </c:pt>
                <c:pt idx="4">
                  <c:v>-21.48</c:v>
                </c:pt>
                <c:pt idx="5">
                  <c:v>26.69</c:v>
                </c:pt>
                <c:pt idx="6">
                  <c:v>184.93</c:v>
                </c:pt>
                <c:pt idx="7">
                  <c:v>197.02</c:v>
                </c:pt>
                <c:pt idx="8">
                  <c:v>1041.76</c:v>
                </c:pt>
                <c:pt idx="9">
                  <c:v>2844.56</c:v>
                </c:pt>
                <c:pt idx="10">
                  <c:v>1018.69</c:v>
                </c:pt>
                <c:pt idx="11">
                  <c:v>125.29</c:v>
                </c:pt>
                <c:pt idx="12">
                  <c:v>109.68</c:v>
                </c:pt>
                <c:pt idx="13">
                  <c:v>4544.78</c:v>
                </c:pt>
                <c:pt idx="14">
                  <c:v>116.49</c:v>
                </c:pt>
                <c:pt idx="15">
                  <c:v>29.8</c:v>
                </c:pt>
                <c:pt idx="16">
                  <c:v>1394.03</c:v>
                </c:pt>
                <c:pt idx="17">
                  <c:v>0.73</c:v>
                </c:pt>
                <c:pt idx="18">
                  <c:v>-5.8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117147856517931"/>
          <c:y val="3.7581932326026815E-2"/>
          <c:w val="0.32410629921259843"/>
          <c:h val="0.96087217138398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59310678270479"/>
          <c:y val="0.15584619488249149"/>
          <c:w val="0.55216247640097615"/>
          <c:h val="0.75839171514535064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10395942694663167"/>
                  <c:y val="6.80541086210378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734525371828519"/>
                  <c:y val="-4.531395114072279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6448982939632542E-2"/>
                  <c:y val="8.3046638400969108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8966863517060365E-2"/>
                  <c:y val="-3.069250959014738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/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'16 безвозмездн поступл '!$B$3:$B$7</c:f>
              <c:strCache>
                <c:ptCount val="5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 Межбюджетные трансферты</c:v>
                </c:pt>
                <c:pt idx="4">
                  <c:v>Прочие безвозмездные поступления</c:v>
                </c:pt>
              </c:strCache>
            </c:strRef>
          </c:cat>
          <c:val>
            <c:numRef>
              <c:f>'16 безвозмездн поступл '!$C$3:$C$7</c:f>
              <c:numCache>
                <c:formatCode>#\ ##0.00\ _₽</c:formatCode>
                <c:ptCount val="5"/>
                <c:pt idx="0">
                  <c:v>128768.68</c:v>
                </c:pt>
                <c:pt idx="1">
                  <c:v>28194.01</c:v>
                </c:pt>
                <c:pt idx="2">
                  <c:v>188442.05</c:v>
                </c:pt>
                <c:pt idx="3">
                  <c:v>10528.95</c:v>
                </c:pt>
                <c:pt idx="4">
                  <c:v>296.75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569225721784779"/>
          <c:y val="0.26105693519079348"/>
          <c:w val="0.21902996500437447"/>
          <c:h val="0.424039975772259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97765120858448"/>
          <c:y val="0.13408579448073724"/>
          <c:w val="0.47000890018430697"/>
          <c:h val="0.77173385661177241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explosion val="24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5"/>
            <c:bubble3D val="0"/>
            <c:explosion val="18"/>
            <c:spPr>
              <a:gradFill rotWithShape="1">
                <a:gsLst>
                  <a:gs pos="0">
                    <a:schemeClr val="accent4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4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4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4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4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9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9.7868847085756938E-2"/>
                  <c:y val="4.4937137959795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6433315695116855E-2"/>
                  <c:y val="4.352302176738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4906504289772204E-2"/>
                  <c:y val="4.8022388368646371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7040373555611494E-3"/>
                  <c:y val="-2.5998025756984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1667178490296791"/>
                  <c:y val="1.0193062601868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6.259013012422443E-2"/>
                  <c:y val="4.4357414506860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6.3347830800688829E-2"/>
                  <c:y val="9.5082604470359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6.0238464428257706E-2"/>
                  <c:y val="4.77930564801848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3118094440802723E-2"/>
                  <c:y val="1.5501626965399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2.070520723814423E-2"/>
                  <c:y val="-3.3006118714655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0\ _₽" sourceLinked="0"/>
            <c:spPr>
              <a:solidFill>
                <a:schemeClr val="lt1"/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 19 осн виды расх '!$A$1:$A$11</c:f>
              <c:strCache>
                <c:ptCount val="11"/>
                <c:pt idx="0">
                  <c:v>Общегосударственные вопросы </c:v>
                </c:pt>
                <c:pt idx="1">
                  <c:v>Национальная безопасность и правоохранительная деятельность </c:v>
                </c:pt>
                <c:pt idx="2">
                  <c:v>Национальная экономика </c:v>
                </c:pt>
                <c:pt idx="3">
                  <c:v>Жилищно-коммунальное хозяйство </c:v>
                </c:pt>
                <c:pt idx="4">
                  <c:v>Образование </c:v>
                </c:pt>
                <c:pt idx="5">
                  <c:v>Культура, кинематография</c:v>
                </c:pt>
                <c:pt idx="6">
                  <c:v>Социальная политика </c:v>
                </c:pt>
                <c:pt idx="7">
                  <c:v>Физическая культура и спорт </c:v>
                </c:pt>
                <c:pt idx="8">
                  <c:v>Средства массовой информации </c:v>
                </c:pt>
                <c:pt idx="9">
                  <c:v>Обслуживание государственного и муниципального долга </c:v>
                </c:pt>
                <c:pt idx="10">
                  <c:v>Межбюджетные трансферты общего характера бюджетам бюджетной системы Российской Федерации </c:v>
                </c:pt>
              </c:strCache>
            </c:strRef>
          </c:cat>
          <c:val>
            <c:numRef>
              <c:f>' 19 осн виды расх '!$B$1:$B$11</c:f>
              <c:numCache>
                <c:formatCode>#,##0.00</c:formatCode>
                <c:ptCount val="11"/>
                <c:pt idx="0">
                  <c:v>69697.97</c:v>
                </c:pt>
                <c:pt idx="1">
                  <c:v>3894.17</c:v>
                </c:pt>
                <c:pt idx="2">
                  <c:v>13452</c:v>
                </c:pt>
                <c:pt idx="3">
                  <c:v>28796.59</c:v>
                </c:pt>
                <c:pt idx="4">
                  <c:v>282788.01</c:v>
                </c:pt>
                <c:pt idx="5">
                  <c:v>35380.870000000003</c:v>
                </c:pt>
                <c:pt idx="6">
                  <c:v>32724.21</c:v>
                </c:pt>
                <c:pt idx="7">
                  <c:v>7465.04</c:v>
                </c:pt>
                <c:pt idx="8">
                  <c:v>3337.56</c:v>
                </c:pt>
                <c:pt idx="9">
                  <c:v>318.91000000000003</c:v>
                </c:pt>
                <c:pt idx="10">
                  <c:v>18617.52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6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370702099737534"/>
          <c:y val="0"/>
          <c:w val="0.31860815835520562"/>
          <c:h val="0.986304070900690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3175" cap="flat" cmpd="sng" algn="ctr">
      <a:noFill/>
      <a:prstDash val="solid"/>
      <a:round/>
    </a:ln>
    <a:effectLst/>
  </c:spPr>
  <c:txPr>
    <a:bodyPr/>
    <a:lstStyle/>
    <a:p>
      <a:pPr>
        <a:defRPr/>
      </a:pPr>
      <a:endParaRPr lang="ru-RU"/>
    </a:p>
  </c:txPr>
  <c:externalData r:id="rId3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90430883639545"/>
          <c:y val="6.1221451796137423E-2"/>
          <c:w val="0.47589840332458444"/>
          <c:h val="0.85235534923806167"/>
        </c:manualLayout>
      </c:layout>
      <c:pieChart>
        <c:varyColors val="0"/>
        <c:ser>
          <c:idx val="0"/>
          <c:order val="0"/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explosion val="25"/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4.492823893196557E-2"/>
                  <c:y val="8.68772198177214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47448458255695E-2"/>
                  <c:y val="-6.53885151773246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lt1"/>
              </a:solidFill>
              <a:ln w="3175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 доля мероприятий'!$B$2:$B$3</c:f>
              <c:strCache>
                <c:ptCount val="2"/>
                <c:pt idx="0">
                  <c:v> Мероприятия программной направленности (86,6 %)</c:v>
                </c:pt>
                <c:pt idx="1">
                  <c:v>Непрограммные направления деятельности органов местного самоуправления (13,4 %)</c:v>
                </c:pt>
              </c:strCache>
            </c:strRef>
          </c:cat>
          <c:val>
            <c:numRef>
              <c:f>'20 доля мероприятий'!$C$2:$C$3</c:f>
              <c:numCache>
                <c:formatCode>#,##0.00</c:formatCode>
                <c:ptCount val="2"/>
                <c:pt idx="0">
                  <c:v>430004.46</c:v>
                </c:pt>
                <c:pt idx="1">
                  <c:v>66468.39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123676727909016"/>
          <c:y val="0.29115417684858358"/>
          <c:w val="0.33709656605424321"/>
          <c:h val="0.394631188342836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ru-RU"/>
    </a:p>
  </c:txPr>
  <c:externalData r:id="rId3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840507482906705"/>
          <c:y val="4.0517165454878194E-4"/>
          <c:w val="0.608238448568728"/>
          <c:h val="0.93526974536205687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'23 доходы'!$D$3</c:f>
              <c:strCache>
                <c:ptCount val="1"/>
                <c:pt idx="0">
                  <c:v>Исполнено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'23 доходы'!$B$4:$B$11</c:f>
              <c:strCache>
                <c:ptCount val="8"/>
                <c:pt idx="0">
                  <c:v>Администрация Моряк-Рыболовского сельского поселения</c:v>
                </c:pt>
                <c:pt idx="1">
                  <c:v>Администрация Молдовановского  сельского поселения</c:v>
                </c:pt>
                <c:pt idx="2">
                  <c:v>Администрация Милоградовского сельского поселения</c:v>
                </c:pt>
                <c:pt idx="3">
                  <c:v>Администрация Пермского сельского поселения</c:v>
                </c:pt>
                <c:pt idx="4">
                  <c:v>Администрация Весёлояровского сельского поселения</c:v>
                </c:pt>
                <c:pt idx="5">
                  <c:v>Администрация Тимофеевского сельского поселения</c:v>
                </c:pt>
                <c:pt idx="6">
                  <c:v>Администрация Ольгинского городского поселения</c:v>
                </c:pt>
                <c:pt idx="7">
                  <c:v>Администрация Ольгинского муниципального района</c:v>
                </c:pt>
              </c:strCache>
            </c:strRef>
          </c:cat>
          <c:val>
            <c:numRef>
              <c:f>'23 доходы'!$D$4:$D$11</c:f>
              <c:numCache>
                <c:formatCode>0.00</c:formatCode>
                <c:ptCount val="8"/>
                <c:pt idx="0">
                  <c:v>9421.67</c:v>
                </c:pt>
                <c:pt idx="1">
                  <c:v>3160.38</c:v>
                </c:pt>
                <c:pt idx="2">
                  <c:v>4455.46</c:v>
                </c:pt>
                <c:pt idx="3">
                  <c:v>4815.17</c:v>
                </c:pt>
                <c:pt idx="4">
                  <c:v>6585.94</c:v>
                </c:pt>
                <c:pt idx="5">
                  <c:v>8535.5400000000009</c:v>
                </c:pt>
                <c:pt idx="6">
                  <c:v>26992.02</c:v>
                </c:pt>
                <c:pt idx="7">
                  <c:v>519673.74</c:v>
                </c:pt>
              </c:numCache>
            </c:numRef>
          </c:val>
        </c:ser>
        <c:ser>
          <c:idx val="0"/>
          <c:order val="1"/>
          <c:tx>
            <c:strRef>
              <c:f>'23 доходы'!$C$3</c:f>
              <c:strCache>
                <c:ptCount val="1"/>
                <c:pt idx="0">
                  <c:v>Утоненный план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'23 доходы'!$B$4:$B$11</c:f>
              <c:strCache>
                <c:ptCount val="8"/>
                <c:pt idx="0">
                  <c:v>Администрация Моряк-Рыболовского сельского поселения</c:v>
                </c:pt>
                <c:pt idx="1">
                  <c:v>Администрация Молдовановского  сельского поселения</c:v>
                </c:pt>
                <c:pt idx="2">
                  <c:v>Администрация Милоградовского сельского поселения</c:v>
                </c:pt>
                <c:pt idx="3">
                  <c:v>Администрация Пермского сельского поселения</c:v>
                </c:pt>
                <c:pt idx="4">
                  <c:v>Администрация Весёлояровского сельского поселения</c:v>
                </c:pt>
                <c:pt idx="5">
                  <c:v>Администрация Тимофеевского сельского поселения</c:v>
                </c:pt>
                <c:pt idx="6">
                  <c:v>Администрация Ольгинского городского поселения</c:v>
                </c:pt>
                <c:pt idx="7">
                  <c:v>Администрация Ольгинского муниципального района</c:v>
                </c:pt>
              </c:strCache>
            </c:strRef>
          </c:cat>
          <c:val>
            <c:numRef>
              <c:f>'23 доходы'!$C$4:$C$11</c:f>
              <c:numCache>
                <c:formatCode>0.00</c:formatCode>
                <c:ptCount val="8"/>
                <c:pt idx="0">
                  <c:v>9791.33</c:v>
                </c:pt>
                <c:pt idx="1">
                  <c:v>3186.51</c:v>
                </c:pt>
                <c:pt idx="2">
                  <c:v>4466.47</c:v>
                </c:pt>
                <c:pt idx="3">
                  <c:v>4860.28</c:v>
                </c:pt>
                <c:pt idx="4">
                  <c:v>6750.64</c:v>
                </c:pt>
                <c:pt idx="5">
                  <c:v>8968.2900000000009</c:v>
                </c:pt>
                <c:pt idx="6">
                  <c:v>26330.33</c:v>
                </c:pt>
                <c:pt idx="7">
                  <c:v>516021.57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16509456"/>
        <c:axId val="316516120"/>
      </c:barChart>
      <c:catAx>
        <c:axId val="31650945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516120"/>
        <c:crosses val="autoZero"/>
        <c:auto val="1"/>
        <c:lblAlgn val="ctr"/>
        <c:lblOffset val="100"/>
        <c:noMultiLvlLbl val="0"/>
      </c:catAx>
      <c:valAx>
        <c:axId val="316516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50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840507482906728"/>
          <c:y val="4.0517165454878194E-4"/>
          <c:w val="0.608238448568728"/>
          <c:h val="0.93526974536205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'24 расходы '!$D$3</c:f>
              <c:strCache>
                <c:ptCount val="1"/>
                <c:pt idx="0">
                  <c:v>Исполнено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'23 доходы'!$B$4:$B$11</c:f>
              <c:strCache>
                <c:ptCount val="8"/>
                <c:pt idx="0">
                  <c:v>Администрация Моряк-Рыболовского сельского поселения</c:v>
                </c:pt>
                <c:pt idx="1">
                  <c:v>Администрация Молдовановского  сельского поселения</c:v>
                </c:pt>
                <c:pt idx="2">
                  <c:v>Администрация Милоградовского сельского поселения</c:v>
                </c:pt>
                <c:pt idx="3">
                  <c:v>Администрация Пермского сельского поселения</c:v>
                </c:pt>
                <c:pt idx="4">
                  <c:v>Администрация Весёлояровского сельского поселения</c:v>
                </c:pt>
                <c:pt idx="5">
                  <c:v>Администрация Тимофеевского сельского поселения</c:v>
                </c:pt>
                <c:pt idx="6">
                  <c:v>Администрация Ольгинского городского поселения</c:v>
                </c:pt>
                <c:pt idx="7">
                  <c:v>Администрация Ольгинского муниципального района</c:v>
                </c:pt>
              </c:strCache>
            </c:strRef>
          </c:cat>
          <c:val>
            <c:numRef>
              <c:f>'24 расходы '!$D$4:$D$11</c:f>
              <c:numCache>
                <c:formatCode>#,##0.00</c:formatCode>
                <c:ptCount val="8"/>
                <c:pt idx="0" formatCode="0.00">
                  <c:v>9477.82</c:v>
                </c:pt>
                <c:pt idx="1">
                  <c:v>3155.78</c:v>
                </c:pt>
                <c:pt idx="2" formatCode="General">
                  <c:v>4436.5600000000004</c:v>
                </c:pt>
                <c:pt idx="3" formatCode="General">
                  <c:v>4786.4799999999996</c:v>
                </c:pt>
                <c:pt idx="4" formatCode="General">
                  <c:v>6213.48</c:v>
                </c:pt>
                <c:pt idx="5" formatCode="0.00">
                  <c:v>8477.33</c:v>
                </c:pt>
                <c:pt idx="6" formatCode="General">
                  <c:v>26992.02</c:v>
                </c:pt>
                <c:pt idx="7" formatCode="0.00">
                  <c:v>496472.85</c:v>
                </c:pt>
              </c:numCache>
            </c:numRef>
          </c:val>
        </c:ser>
        <c:ser>
          <c:idx val="1"/>
          <c:order val="1"/>
          <c:tx>
            <c:strRef>
              <c:f>'24 расходы '!$C$3</c:f>
              <c:strCache>
                <c:ptCount val="1"/>
                <c:pt idx="0">
                  <c:v>Уточненный план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'23 доходы'!$B$4:$B$11</c:f>
              <c:strCache>
                <c:ptCount val="8"/>
                <c:pt idx="0">
                  <c:v>Администрация Моряк-Рыболовского сельского поселения</c:v>
                </c:pt>
                <c:pt idx="1">
                  <c:v>Администрация Молдовановского  сельского поселения</c:v>
                </c:pt>
                <c:pt idx="2">
                  <c:v>Администрация Милоградовского сельского поселения</c:v>
                </c:pt>
                <c:pt idx="3">
                  <c:v>Администрация Пермского сельского поселения</c:v>
                </c:pt>
                <c:pt idx="4">
                  <c:v>Администрация Весёлояровского сельского поселения</c:v>
                </c:pt>
                <c:pt idx="5">
                  <c:v>Администрация Тимофеевского сельского поселения</c:v>
                </c:pt>
                <c:pt idx="6">
                  <c:v>Администрация Ольгинского городского поселения</c:v>
                </c:pt>
                <c:pt idx="7">
                  <c:v>Администрация Ольгинского муниципального района</c:v>
                </c:pt>
              </c:strCache>
            </c:strRef>
          </c:cat>
          <c:val>
            <c:numRef>
              <c:f>'24 расходы '!$C$4:$C$11</c:f>
              <c:numCache>
                <c:formatCode>General</c:formatCode>
                <c:ptCount val="8"/>
                <c:pt idx="0" formatCode="0.00">
                  <c:v>9867.83</c:v>
                </c:pt>
                <c:pt idx="1">
                  <c:v>3263.29</c:v>
                </c:pt>
                <c:pt idx="2" formatCode="#,##0.00">
                  <c:v>4476.88</c:v>
                </c:pt>
                <c:pt idx="3" formatCode="0.00">
                  <c:v>5091.78</c:v>
                </c:pt>
                <c:pt idx="4">
                  <c:v>6592.32</c:v>
                </c:pt>
                <c:pt idx="5" formatCode="0.00">
                  <c:v>9077.57</c:v>
                </c:pt>
                <c:pt idx="6">
                  <c:v>26330.33</c:v>
                </c:pt>
                <c:pt idx="7" formatCode="0.00">
                  <c:v>517639.14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16509064"/>
        <c:axId val="316509848"/>
      </c:barChart>
      <c:catAx>
        <c:axId val="31650906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509848"/>
        <c:crosses val="autoZero"/>
        <c:auto val="1"/>
        <c:lblAlgn val="ctr"/>
        <c:lblOffset val="100"/>
        <c:noMultiLvlLbl val="0"/>
      </c:catAx>
      <c:valAx>
        <c:axId val="316509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650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2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8B7220-508E-4CD1-88E4-EF2DAF81FE64}" type="doc">
      <dgm:prSet loTypeId="urn:microsoft.com/office/officeart/2005/8/layout/radial4" loCatId="relationship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3E8DF91-DFF5-41E2-B18C-EF12F2C89CCC}">
      <dgm:prSet phldrT="[Текст]" custT="1"/>
      <dgm:spPr/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Молдавановское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B95A83D8-28D3-49ED-9148-4E2397B1B508}" type="parTrans" cxnId="{B1CF8ABA-D487-414B-94DB-C4B628C0B2B3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B59B36A6-8AFF-4FD0-901D-672085F2C266}" type="sibTrans" cxnId="{B1CF8ABA-D487-414B-94DB-C4B628C0B2B3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EB9E35CE-0B2B-4B56-B605-66797232D0EA}">
      <dgm:prSet phldrT="[Текст]" custT="1"/>
      <dgm:spPr/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Милоградовское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96AD0DE5-D42B-4758-AA96-A5836492B1EB}" type="parTrans" cxnId="{DEA32E59-A050-493C-9238-DDFAC53DC3C0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D3E10EF9-21C6-46B9-84AC-11494853622A}" type="sibTrans" cxnId="{DEA32E59-A050-493C-9238-DDFAC53DC3C0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67B1CC8A-1363-4CBE-BA6B-725AA9283BCC}">
      <dgm:prSet phldrT="[Текст]" custT="1"/>
      <dgm:spPr/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Моряк-Рыболовское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73E3031A-8D88-4E78-A7F3-16A3F93D8637}" type="parTrans" cxnId="{4FA1A59A-DDA2-47FD-B4D6-1263452E04D2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B0C0A766-D97C-47D2-BBAB-B51214ECD9B2}" type="sibTrans" cxnId="{4FA1A59A-DDA2-47FD-B4D6-1263452E04D2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962B2878-3ED3-4F63-93C5-0471A3C0F080}">
      <dgm:prSet phldrT="[Текст]" custT="1"/>
      <dgm:spPr/>
      <dgm:t>
        <a:bodyPr/>
        <a:lstStyle/>
        <a:p>
          <a:r>
            <a:rPr lang="ru-RU" sz="1400" b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Пермское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306617CF-A902-4586-9F95-3A0B95386083}" type="parTrans" cxnId="{0A748C63-A332-44EF-8E2B-071430B53977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B412A0C4-5CFD-4268-858C-B048E67ACC33}" type="sibTrans" cxnId="{0A748C63-A332-44EF-8E2B-071430B53977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F0B6288D-319D-4D37-B062-793A91D78F3B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Тимофеевское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C7B33378-01A6-4EBC-A3F5-A3F252F1C978}" type="parTrans" cxnId="{470DC905-C833-42D0-B2E4-011CC0FD8281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1FF1BEC1-BEAB-4506-AD03-6623EAC34A64}" type="sibTrans" cxnId="{470DC905-C833-42D0-B2E4-011CC0FD8281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359DF3ED-04E8-4DC6-90B8-30A35E7E25B4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Весёлояровское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05802057-CEB1-42D0-A9B8-599D65B9E8BB}" type="parTrans" cxnId="{F1686B8E-1E77-433C-8596-3774BBF2EA7E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65D51591-3C9B-46C3-B81C-159251BA83E9}" type="sibTrans" cxnId="{F1686B8E-1E77-433C-8596-3774BBF2EA7E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D8D3A862-3956-497A-8029-F78C29085E54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ru-RU" sz="1400" b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Ольгинское городское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16563846-4543-4A89-8CAF-7B2F057BDA72}" type="parTrans" cxnId="{E0C58FD0-4662-48D1-848B-DB5EBE9FA2C3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ru-RU" sz="700" b="0">
            <a:solidFill>
              <a:schemeClr val="tx1"/>
            </a:solidFill>
          </a:endParaRPr>
        </a:p>
      </dgm:t>
    </dgm:pt>
    <dgm:pt modelId="{A97C70B6-EC3E-496D-86C2-71B5A45F3580}" type="sibTrans" cxnId="{E0C58FD0-4662-48D1-848B-DB5EBE9FA2C3}">
      <dgm:prSet/>
      <dgm:spPr/>
      <dgm:t>
        <a:bodyPr/>
        <a:lstStyle/>
        <a:p>
          <a:endParaRPr lang="ru-RU" sz="2400" b="0">
            <a:solidFill>
              <a:schemeClr val="tx1"/>
            </a:solidFill>
          </a:endParaRPr>
        </a:p>
      </dgm:t>
    </dgm:pt>
    <dgm:pt modelId="{2D96A17C-7775-470C-852A-93F45F0755DE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Ольгинский муниципальный район является административно-территориальной единицей Приморского края, в своей структуре имеет</a:t>
          </a:r>
          <a:endParaRPr lang="ru-RU" sz="1400" b="0" dirty="0">
            <a:solidFill>
              <a:schemeClr val="tx1"/>
            </a:solidFill>
          </a:endParaRPr>
        </a:p>
      </dgm:t>
    </dgm:pt>
    <dgm:pt modelId="{CA69DCBD-AB3F-4176-AE8F-1AD47BA45459}" type="sibTrans" cxnId="{C27A5266-5C6A-4D21-A9CA-239D79AFB267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05904C45-B126-465F-BD44-8AA3292050E8}" type="parTrans" cxnId="{C27A5266-5C6A-4D21-A9CA-239D79AFB267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9B183B1D-C269-4EAD-BB74-2CDAC181EADC}" type="pres">
      <dgm:prSet presAssocID="{998B7220-508E-4CD1-88E4-EF2DAF81FE6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3C9F2D-3989-4C53-A821-09EE8FC855A3}" type="pres">
      <dgm:prSet presAssocID="{2D96A17C-7775-470C-852A-93F45F0755DE}" presName="centerShape" presStyleLbl="node0" presStyleIdx="0" presStyleCnt="1" custScaleX="154482" custScaleY="108757"/>
      <dgm:spPr/>
      <dgm:t>
        <a:bodyPr/>
        <a:lstStyle/>
        <a:p>
          <a:endParaRPr lang="ru-RU"/>
        </a:p>
      </dgm:t>
    </dgm:pt>
    <dgm:pt modelId="{4C308D2C-1232-45BC-9A64-BC6D4C0E2860}" type="pres">
      <dgm:prSet presAssocID="{B95A83D8-28D3-49ED-9148-4E2397B1B508}" presName="parTrans" presStyleLbl="bgSibTrans2D1" presStyleIdx="0" presStyleCnt="7" custAng="10800000" custScaleX="41936" custLinFactNeighborX="27656" custLinFactNeighborY="6302"/>
      <dgm:spPr/>
      <dgm:t>
        <a:bodyPr/>
        <a:lstStyle/>
        <a:p>
          <a:endParaRPr lang="ru-RU"/>
        </a:p>
      </dgm:t>
    </dgm:pt>
    <dgm:pt modelId="{3EA25CD2-1593-4A4A-8738-96F62172E988}" type="pres">
      <dgm:prSet presAssocID="{C3E8DF91-DFF5-41E2-B18C-EF12F2C89CCC}" presName="node" presStyleLbl="node1" presStyleIdx="0" presStyleCnt="7" custScaleX="1320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71B71C-1EAA-4E37-AC6E-CEFBB566E383}" type="pres">
      <dgm:prSet presAssocID="{96AD0DE5-D42B-4758-AA96-A5836492B1EB}" presName="parTrans" presStyleLbl="bgSibTrans2D1" presStyleIdx="1" presStyleCnt="7" custAng="11370201" custScaleX="40213" custLinFactNeighborX="24733" custLinFactNeighborY="53344"/>
      <dgm:spPr/>
      <dgm:t>
        <a:bodyPr/>
        <a:lstStyle/>
        <a:p>
          <a:endParaRPr lang="ru-RU"/>
        </a:p>
      </dgm:t>
    </dgm:pt>
    <dgm:pt modelId="{FA61549E-67F8-474C-8104-8042FB6E7ACC}" type="pres">
      <dgm:prSet presAssocID="{EB9E35CE-0B2B-4B56-B605-66797232D0EA}" presName="node" presStyleLbl="node1" presStyleIdx="1" presStyleCnt="7" custScaleX="1299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1063E2-617D-4F39-AA89-8AA1AAD1A8AE}" type="pres">
      <dgm:prSet presAssocID="{73E3031A-8D88-4E78-A7F3-16A3F93D8637}" presName="parTrans" presStyleLbl="bgSibTrans2D1" presStyleIdx="2" presStyleCnt="7" custAng="10985100" custScaleX="64444" custLinFactNeighborX="7973" custLinFactNeighborY="60401"/>
      <dgm:spPr/>
      <dgm:t>
        <a:bodyPr/>
        <a:lstStyle/>
        <a:p>
          <a:endParaRPr lang="ru-RU"/>
        </a:p>
      </dgm:t>
    </dgm:pt>
    <dgm:pt modelId="{D9A2F82D-0879-4799-835A-56F449CC0EA4}" type="pres">
      <dgm:prSet presAssocID="{67B1CC8A-1363-4CBE-BA6B-725AA9283BCC}" presName="node" presStyleLbl="node1" presStyleIdx="2" presStyleCnt="7" custScaleX="104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CEC77A-007A-46FA-92DF-3EFE4223D167}" type="pres">
      <dgm:prSet presAssocID="{306617CF-A902-4586-9F95-3A0B95386083}" presName="parTrans" presStyleLbl="bgSibTrans2D1" presStyleIdx="3" presStyleCnt="7" custAng="10800000" custScaleX="70409" custLinFactNeighborX="1252" custLinFactNeighborY="64869"/>
      <dgm:spPr/>
      <dgm:t>
        <a:bodyPr/>
        <a:lstStyle/>
        <a:p>
          <a:endParaRPr lang="ru-RU"/>
        </a:p>
      </dgm:t>
    </dgm:pt>
    <dgm:pt modelId="{E99ED7BE-D82F-4CCE-A446-CFE98AD92553}" type="pres">
      <dgm:prSet presAssocID="{962B2878-3ED3-4F63-93C5-0471A3C0F08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30B4F-725D-4C50-863D-84722F519295}" type="pres">
      <dgm:prSet presAssocID="{C7B33378-01A6-4EBC-A3F5-A3F252F1C978}" presName="parTrans" presStyleLbl="bgSibTrans2D1" presStyleIdx="4" presStyleCnt="7" custAng="10745035" custScaleX="64679" custLinFactNeighborX="-4586" custLinFactNeighborY="60379"/>
      <dgm:spPr/>
      <dgm:t>
        <a:bodyPr/>
        <a:lstStyle/>
        <a:p>
          <a:endParaRPr lang="ru-RU"/>
        </a:p>
      </dgm:t>
    </dgm:pt>
    <dgm:pt modelId="{1AE58070-EAEB-4638-8B7A-2BF0CD4390DF}" type="pres">
      <dgm:prSet presAssocID="{F0B6288D-319D-4D37-B062-793A91D78F3B}" presName="node" presStyleLbl="node1" presStyleIdx="4" presStyleCnt="7" custScaleX="1169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6A17E-C43E-4991-9A19-50841F00CCED}" type="pres">
      <dgm:prSet presAssocID="{05802057-CEB1-42D0-A9B8-599D65B9E8BB}" presName="parTrans" presStyleLbl="bgSibTrans2D1" presStyleIdx="5" presStyleCnt="7" custAng="10467064" custScaleX="37973" custLinFactNeighborX="-27277" custLinFactNeighborY="64273"/>
      <dgm:spPr/>
      <dgm:t>
        <a:bodyPr/>
        <a:lstStyle/>
        <a:p>
          <a:endParaRPr lang="ru-RU"/>
        </a:p>
      </dgm:t>
    </dgm:pt>
    <dgm:pt modelId="{DF66C7FB-138A-46D0-9F74-3D7413CF45A4}" type="pres">
      <dgm:prSet presAssocID="{359DF3ED-04E8-4DC6-90B8-30A35E7E25B4}" presName="node" presStyleLbl="node1" presStyleIdx="5" presStyleCnt="7" custScaleX="140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1620B-768E-4319-AF3C-4126D2DA1BF7}" type="pres">
      <dgm:prSet presAssocID="{16563846-4543-4A89-8CAF-7B2F057BDA72}" presName="parTrans" presStyleLbl="bgSibTrans2D1" presStyleIdx="6" presStyleCnt="7" custAng="10800000" custScaleX="48620" custLinFactNeighborX="-22909" custLinFactNeighborY="6302"/>
      <dgm:spPr/>
      <dgm:t>
        <a:bodyPr/>
        <a:lstStyle/>
        <a:p>
          <a:endParaRPr lang="ru-RU"/>
        </a:p>
      </dgm:t>
    </dgm:pt>
    <dgm:pt modelId="{990A6D36-D0F4-4753-92FB-1686F4F761BF}" type="pres">
      <dgm:prSet presAssocID="{D8D3A862-3956-497A-8029-F78C29085E54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7E533C-B0E7-42BA-A694-FCDB8AE3467D}" type="presOf" srcId="{B95A83D8-28D3-49ED-9148-4E2397B1B508}" destId="{4C308D2C-1232-45BC-9A64-BC6D4C0E2860}" srcOrd="0" destOrd="0" presId="urn:microsoft.com/office/officeart/2005/8/layout/radial4"/>
    <dgm:cxn modelId="{486757C5-DAF4-48E4-BF15-89FFF3695CB4}" type="presOf" srcId="{F0B6288D-319D-4D37-B062-793A91D78F3B}" destId="{1AE58070-EAEB-4638-8B7A-2BF0CD4390DF}" srcOrd="0" destOrd="0" presId="urn:microsoft.com/office/officeart/2005/8/layout/radial4"/>
    <dgm:cxn modelId="{34BFFC3E-5464-4DA7-A690-1326A4AB0E29}" type="presOf" srcId="{EB9E35CE-0B2B-4B56-B605-66797232D0EA}" destId="{FA61549E-67F8-474C-8104-8042FB6E7ACC}" srcOrd="0" destOrd="0" presId="urn:microsoft.com/office/officeart/2005/8/layout/radial4"/>
    <dgm:cxn modelId="{C27A5266-5C6A-4D21-A9CA-239D79AFB267}" srcId="{998B7220-508E-4CD1-88E4-EF2DAF81FE64}" destId="{2D96A17C-7775-470C-852A-93F45F0755DE}" srcOrd="0" destOrd="0" parTransId="{05904C45-B126-465F-BD44-8AA3292050E8}" sibTransId="{CA69DCBD-AB3F-4176-AE8F-1AD47BA45459}"/>
    <dgm:cxn modelId="{056D0E5E-96C9-4959-869C-32AAF905B4D6}" type="presOf" srcId="{67B1CC8A-1363-4CBE-BA6B-725AA9283BCC}" destId="{D9A2F82D-0879-4799-835A-56F449CC0EA4}" srcOrd="0" destOrd="0" presId="urn:microsoft.com/office/officeart/2005/8/layout/radial4"/>
    <dgm:cxn modelId="{20D61386-5D34-4447-A82C-2D5AC1FDC4EF}" type="presOf" srcId="{D8D3A862-3956-497A-8029-F78C29085E54}" destId="{990A6D36-D0F4-4753-92FB-1686F4F761BF}" srcOrd="0" destOrd="0" presId="urn:microsoft.com/office/officeart/2005/8/layout/radial4"/>
    <dgm:cxn modelId="{470DC905-C833-42D0-B2E4-011CC0FD8281}" srcId="{2D96A17C-7775-470C-852A-93F45F0755DE}" destId="{F0B6288D-319D-4D37-B062-793A91D78F3B}" srcOrd="4" destOrd="0" parTransId="{C7B33378-01A6-4EBC-A3F5-A3F252F1C978}" sibTransId="{1FF1BEC1-BEAB-4506-AD03-6623EAC34A64}"/>
    <dgm:cxn modelId="{9A4C3A0C-1114-4F6C-BF07-7FFA59D4A796}" type="presOf" srcId="{962B2878-3ED3-4F63-93C5-0471A3C0F080}" destId="{E99ED7BE-D82F-4CCE-A446-CFE98AD92553}" srcOrd="0" destOrd="0" presId="urn:microsoft.com/office/officeart/2005/8/layout/radial4"/>
    <dgm:cxn modelId="{9CAC07B2-974C-4C2C-8B75-C72E1D19C7E8}" type="presOf" srcId="{998B7220-508E-4CD1-88E4-EF2DAF81FE64}" destId="{9B183B1D-C269-4EAD-BB74-2CDAC181EADC}" srcOrd="0" destOrd="0" presId="urn:microsoft.com/office/officeart/2005/8/layout/radial4"/>
    <dgm:cxn modelId="{4FA1A59A-DDA2-47FD-B4D6-1263452E04D2}" srcId="{2D96A17C-7775-470C-852A-93F45F0755DE}" destId="{67B1CC8A-1363-4CBE-BA6B-725AA9283BCC}" srcOrd="2" destOrd="0" parTransId="{73E3031A-8D88-4E78-A7F3-16A3F93D8637}" sibTransId="{B0C0A766-D97C-47D2-BBAB-B51214ECD9B2}"/>
    <dgm:cxn modelId="{F4187BC8-7E6F-4A16-AF73-ACD2129200DF}" type="presOf" srcId="{306617CF-A902-4586-9F95-3A0B95386083}" destId="{28CEC77A-007A-46FA-92DF-3EFE4223D167}" srcOrd="0" destOrd="0" presId="urn:microsoft.com/office/officeart/2005/8/layout/radial4"/>
    <dgm:cxn modelId="{DEA32E59-A050-493C-9238-DDFAC53DC3C0}" srcId="{2D96A17C-7775-470C-852A-93F45F0755DE}" destId="{EB9E35CE-0B2B-4B56-B605-66797232D0EA}" srcOrd="1" destOrd="0" parTransId="{96AD0DE5-D42B-4758-AA96-A5836492B1EB}" sibTransId="{D3E10EF9-21C6-46B9-84AC-11494853622A}"/>
    <dgm:cxn modelId="{182B87FD-FFA1-4C63-89B6-3CC90D9DDD60}" type="presOf" srcId="{359DF3ED-04E8-4DC6-90B8-30A35E7E25B4}" destId="{DF66C7FB-138A-46D0-9F74-3D7413CF45A4}" srcOrd="0" destOrd="0" presId="urn:microsoft.com/office/officeart/2005/8/layout/radial4"/>
    <dgm:cxn modelId="{F7A67D1A-D2A3-40B8-9A05-1BABB604B9FD}" type="presOf" srcId="{05802057-CEB1-42D0-A9B8-599D65B9E8BB}" destId="{D836A17E-C43E-4991-9A19-50841F00CCED}" srcOrd="0" destOrd="0" presId="urn:microsoft.com/office/officeart/2005/8/layout/radial4"/>
    <dgm:cxn modelId="{F1686B8E-1E77-433C-8596-3774BBF2EA7E}" srcId="{2D96A17C-7775-470C-852A-93F45F0755DE}" destId="{359DF3ED-04E8-4DC6-90B8-30A35E7E25B4}" srcOrd="5" destOrd="0" parTransId="{05802057-CEB1-42D0-A9B8-599D65B9E8BB}" sibTransId="{65D51591-3C9B-46C3-B81C-159251BA83E9}"/>
    <dgm:cxn modelId="{C5F3E09C-6C5D-497F-AA59-7ECBB7E38AF9}" type="presOf" srcId="{2D96A17C-7775-470C-852A-93F45F0755DE}" destId="{753C9F2D-3989-4C53-A821-09EE8FC855A3}" srcOrd="0" destOrd="0" presId="urn:microsoft.com/office/officeart/2005/8/layout/radial4"/>
    <dgm:cxn modelId="{E0C58FD0-4662-48D1-848B-DB5EBE9FA2C3}" srcId="{2D96A17C-7775-470C-852A-93F45F0755DE}" destId="{D8D3A862-3956-497A-8029-F78C29085E54}" srcOrd="6" destOrd="0" parTransId="{16563846-4543-4A89-8CAF-7B2F057BDA72}" sibTransId="{A97C70B6-EC3E-496D-86C2-71B5A45F3580}"/>
    <dgm:cxn modelId="{CAA44367-398A-463C-B8A7-4F5697F3D261}" type="presOf" srcId="{96AD0DE5-D42B-4758-AA96-A5836492B1EB}" destId="{E371B71C-1EAA-4E37-AC6E-CEFBB566E383}" srcOrd="0" destOrd="0" presId="urn:microsoft.com/office/officeart/2005/8/layout/radial4"/>
    <dgm:cxn modelId="{8F2CBD88-C23C-4851-B237-786C4395B3FC}" type="presOf" srcId="{C7B33378-01A6-4EBC-A3F5-A3F252F1C978}" destId="{40530B4F-725D-4C50-863D-84722F519295}" srcOrd="0" destOrd="0" presId="urn:microsoft.com/office/officeart/2005/8/layout/radial4"/>
    <dgm:cxn modelId="{A29FCC25-2BE2-4447-BEF8-52D97D4C936D}" type="presOf" srcId="{16563846-4543-4A89-8CAF-7B2F057BDA72}" destId="{6D81620B-768E-4319-AF3C-4126D2DA1BF7}" srcOrd="0" destOrd="0" presId="urn:microsoft.com/office/officeart/2005/8/layout/radial4"/>
    <dgm:cxn modelId="{0A748C63-A332-44EF-8E2B-071430B53977}" srcId="{2D96A17C-7775-470C-852A-93F45F0755DE}" destId="{962B2878-3ED3-4F63-93C5-0471A3C0F080}" srcOrd="3" destOrd="0" parTransId="{306617CF-A902-4586-9F95-3A0B95386083}" sibTransId="{B412A0C4-5CFD-4268-858C-B048E67ACC33}"/>
    <dgm:cxn modelId="{B1CF8ABA-D487-414B-94DB-C4B628C0B2B3}" srcId="{2D96A17C-7775-470C-852A-93F45F0755DE}" destId="{C3E8DF91-DFF5-41E2-B18C-EF12F2C89CCC}" srcOrd="0" destOrd="0" parTransId="{B95A83D8-28D3-49ED-9148-4E2397B1B508}" sibTransId="{B59B36A6-8AFF-4FD0-901D-672085F2C266}"/>
    <dgm:cxn modelId="{920B1B61-A751-4F48-B1A1-25EDECCDF0ED}" type="presOf" srcId="{73E3031A-8D88-4E78-A7F3-16A3F93D8637}" destId="{021063E2-617D-4F39-AA89-8AA1AAD1A8AE}" srcOrd="0" destOrd="0" presId="urn:microsoft.com/office/officeart/2005/8/layout/radial4"/>
    <dgm:cxn modelId="{F92D88A8-DEFF-46D3-8736-1AAF6365F78D}" type="presOf" srcId="{C3E8DF91-DFF5-41E2-B18C-EF12F2C89CCC}" destId="{3EA25CD2-1593-4A4A-8738-96F62172E988}" srcOrd="0" destOrd="0" presId="urn:microsoft.com/office/officeart/2005/8/layout/radial4"/>
    <dgm:cxn modelId="{C961E8F7-A908-4CF8-99FD-573A87EB5532}" type="presParOf" srcId="{9B183B1D-C269-4EAD-BB74-2CDAC181EADC}" destId="{753C9F2D-3989-4C53-A821-09EE8FC855A3}" srcOrd="0" destOrd="0" presId="urn:microsoft.com/office/officeart/2005/8/layout/radial4"/>
    <dgm:cxn modelId="{08B13AD6-6578-4D73-957D-946CA586DFBC}" type="presParOf" srcId="{9B183B1D-C269-4EAD-BB74-2CDAC181EADC}" destId="{4C308D2C-1232-45BC-9A64-BC6D4C0E2860}" srcOrd="1" destOrd="0" presId="urn:microsoft.com/office/officeart/2005/8/layout/radial4"/>
    <dgm:cxn modelId="{1FAF123C-E5B9-48E9-A222-21F98728BAFE}" type="presParOf" srcId="{9B183B1D-C269-4EAD-BB74-2CDAC181EADC}" destId="{3EA25CD2-1593-4A4A-8738-96F62172E988}" srcOrd="2" destOrd="0" presId="urn:microsoft.com/office/officeart/2005/8/layout/radial4"/>
    <dgm:cxn modelId="{0D688BE3-1E46-4724-8941-5F71ADBA09C0}" type="presParOf" srcId="{9B183B1D-C269-4EAD-BB74-2CDAC181EADC}" destId="{E371B71C-1EAA-4E37-AC6E-CEFBB566E383}" srcOrd="3" destOrd="0" presId="urn:microsoft.com/office/officeart/2005/8/layout/radial4"/>
    <dgm:cxn modelId="{39025144-152F-4747-AD86-29E8F7F14ECC}" type="presParOf" srcId="{9B183B1D-C269-4EAD-BB74-2CDAC181EADC}" destId="{FA61549E-67F8-474C-8104-8042FB6E7ACC}" srcOrd="4" destOrd="0" presId="urn:microsoft.com/office/officeart/2005/8/layout/radial4"/>
    <dgm:cxn modelId="{20EB0382-51F7-4744-ADD3-677172EE547F}" type="presParOf" srcId="{9B183B1D-C269-4EAD-BB74-2CDAC181EADC}" destId="{021063E2-617D-4F39-AA89-8AA1AAD1A8AE}" srcOrd="5" destOrd="0" presId="urn:microsoft.com/office/officeart/2005/8/layout/radial4"/>
    <dgm:cxn modelId="{914E33D2-D914-4ED7-B577-40B26C84D0CB}" type="presParOf" srcId="{9B183B1D-C269-4EAD-BB74-2CDAC181EADC}" destId="{D9A2F82D-0879-4799-835A-56F449CC0EA4}" srcOrd="6" destOrd="0" presId="urn:microsoft.com/office/officeart/2005/8/layout/radial4"/>
    <dgm:cxn modelId="{783155EE-4AE0-4F30-8AA9-9D9B7CC1195A}" type="presParOf" srcId="{9B183B1D-C269-4EAD-BB74-2CDAC181EADC}" destId="{28CEC77A-007A-46FA-92DF-3EFE4223D167}" srcOrd="7" destOrd="0" presId="urn:microsoft.com/office/officeart/2005/8/layout/radial4"/>
    <dgm:cxn modelId="{68AC26A8-EE45-472B-AE00-8717665E20D9}" type="presParOf" srcId="{9B183B1D-C269-4EAD-BB74-2CDAC181EADC}" destId="{E99ED7BE-D82F-4CCE-A446-CFE98AD92553}" srcOrd="8" destOrd="0" presId="urn:microsoft.com/office/officeart/2005/8/layout/radial4"/>
    <dgm:cxn modelId="{52BE2749-62CC-4B52-87A3-ACC4AACB6C7B}" type="presParOf" srcId="{9B183B1D-C269-4EAD-BB74-2CDAC181EADC}" destId="{40530B4F-725D-4C50-863D-84722F519295}" srcOrd="9" destOrd="0" presId="urn:microsoft.com/office/officeart/2005/8/layout/radial4"/>
    <dgm:cxn modelId="{04E9A7A4-C037-45DE-999E-7FF733FB774F}" type="presParOf" srcId="{9B183B1D-C269-4EAD-BB74-2CDAC181EADC}" destId="{1AE58070-EAEB-4638-8B7A-2BF0CD4390DF}" srcOrd="10" destOrd="0" presId="urn:microsoft.com/office/officeart/2005/8/layout/radial4"/>
    <dgm:cxn modelId="{AB24F69B-023A-479A-8BA2-2122A84E01F8}" type="presParOf" srcId="{9B183B1D-C269-4EAD-BB74-2CDAC181EADC}" destId="{D836A17E-C43E-4991-9A19-50841F00CCED}" srcOrd="11" destOrd="0" presId="urn:microsoft.com/office/officeart/2005/8/layout/radial4"/>
    <dgm:cxn modelId="{BBA34732-4E90-4D1F-ADC2-4A83F35E1AEF}" type="presParOf" srcId="{9B183B1D-C269-4EAD-BB74-2CDAC181EADC}" destId="{DF66C7FB-138A-46D0-9F74-3D7413CF45A4}" srcOrd="12" destOrd="0" presId="urn:microsoft.com/office/officeart/2005/8/layout/radial4"/>
    <dgm:cxn modelId="{BFC53D85-7D2E-40E4-BA71-900A8B0AE1B9}" type="presParOf" srcId="{9B183B1D-C269-4EAD-BB74-2CDAC181EADC}" destId="{6D81620B-768E-4319-AF3C-4126D2DA1BF7}" srcOrd="13" destOrd="0" presId="urn:microsoft.com/office/officeart/2005/8/layout/radial4"/>
    <dgm:cxn modelId="{324353F3-8B88-49EB-918E-915916E41A19}" type="presParOf" srcId="{9B183B1D-C269-4EAD-BB74-2CDAC181EADC}" destId="{990A6D36-D0F4-4753-92FB-1686F4F761BF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74160C-713B-4643-BD19-77F55D2B2003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2DC50FA-A49C-428B-AD1B-3A2AAA64AF27}">
      <dgm:prSet phldrT="[Текст]"/>
      <dgm:spPr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НАЛОГОВЫЕ ДОХОДЫ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F73230-B0FD-4A8F-B73D-1A9696BB71B9}" type="parTrans" cxnId="{A04E6F42-881A-4AF6-B51B-FD973070490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D90E99-3684-469E-9BC3-E235DBFD6D59}" type="sibTrans" cxnId="{A04E6F42-881A-4AF6-B51B-FD973070490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F5ED30-994E-41E3-A449-C58A6B8F699D}">
      <dgm:prSet phldrT="[Текст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 на доходы физических лиц,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DE7AF2-9C4B-4F22-B349-507235508238}" type="parTrans" cxnId="{E9314723-ECBF-4448-B6CE-322E71215A2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DA79C3-57AF-4F34-A345-BC731EAF5DAD}" type="sibTrans" cxnId="{E9314723-ECBF-4448-B6CE-322E71215A2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E813B-1F0F-4E3C-A061-07D4808DA9ED}">
      <dgm:prSet phldrT="[Текст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акцизы по подакцизным товарам,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EC26F3-D80B-4D02-8014-BCEFD6586DF0}" type="parTrans" cxnId="{74FE938C-D249-4024-9816-BB02DB82DA0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797935-CEBE-427F-B138-5DC0DBEFED3D}" type="sibTrans" cxnId="{74FE938C-D249-4024-9816-BB02DB82DA0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5ECD06-A962-4B79-9F64-5DBB1E825C63}">
      <dgm:prSet phldrT="[Текст]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НЕНАЛОГОВЫЕ ДОХОДЫ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23C843-2D2E-4D88-A33C-683F612ECEB8}" type="parTrans" cxnId="{5C266AFB-BE29-41C0-9FF2-23DC25B325F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198407-04F4-45B3-81C5-0BA16B7E5241}" type="sibTrans" cxnId="{5C266AFB-BE29-41C0-9FF2-23DC25B325F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005A36-2920-48E6-90B1-0F7D354B79F9}">
      <dgm:prSet phldrT="[Текст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от использования муниципального имущества,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E9E82C-090E-46A6-AEE8-BF1813BF78DD}" type="parTrans" cxnId="{7178EB02-12B5-4EC6-B862-6DBE51F1E24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FF15E6-455D-4F62-9E78-F9A46F86FA58}" type="sibTrans" cxnId="{7178EB02-12B5-4EC6-B862-6DBE51F1E24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485E77-853C-4BF4-BDFF-75CFFBCE0C3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БЕЗВОЗМЕЗДНЫЕ ПОСТУПЛЕНИЯ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3FD83F-429F-400E-95B0-A6551757E314}" type="parTrans" cxnId="{1E0AA7A4-38DB-47F2-A059-09D8F86A427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CA5730-6A06-4EFB-87D0-CA8560E6AB1F}" type="sibTrans" cxnId="{1E0AA7A4-38DB-47F2-A059-09D8F86A427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F087E9-08CB-4037-A276-72D93DBB633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дотации,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3B01F5-E892-46D7-A493-8F2D9FA5AED7}" type="parTrans" cxnId="{D1261F52-155C-445E-AEF0-EA47C60FC29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95668C-49F1-480A-9604-1381D5599EC6}" type="sibTrans" cxnId="{D1261F52-155C-445E-AEF0-EA47C60FC29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EDF327-4B96-4590-B9CB-EECAD6C9A31B}">
      <dgm:prSet phldrT="[Текст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налог на вмененный доход,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D65812-8C85-4BC8-990F-C0FD8A8ECD5E}" type="parTrans" cxnId="{D636B333-7B72-46A6-8E25-5DEAAC3475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D4D561-1D72-4FB4-9968-D2CE246AE5D1}" type="sibTrans" cxnId="{D636B333-7B72-46A6-8E25-5DEAAC3475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6CD1B1-B8A9-4C3B-BBDC-090E35D4EF80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сельскохозяйственный налог,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6B0B3A-AFD7-4165-BC31-565220C43D29}" type="parTrans" cxnId="{79B1AB99-ACF4-42B4-9CC0-D625C242940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BC0381-457F-4F9B-A747-D2546E66A1F9}" type="sibTrans" cxnId="{79B1AB99-ACF4-42B4-9CC0-D625C242940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D99A03-B643-488A-8478-46942EACC1A4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налог, взимаемый в связи с применением патентной системы налогообложения,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86A755-3667-43D4-834D-F55B1ECFCFEE}" type="parTrans" cxnId="{0041F7D8-3D71-4BF5-8A91-C66993ED2DE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E27152-9F49-4F93-A510-13EB7D261CEE}" type="sibTrans" cxnId="{0041F7D8-3D71-4BF5-8A91-C66993ED2DE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4E9CC7-94D3-4DAC-B387-2B9668C13A54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государственная пошлина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C27668-356F-4E26-950A-9B58D1C8BCDF}" type="parTrans" cxnId="{921D31E9-CB13-4950-8350-9D6AE953BA7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2DB873-B33F-4919-8412-87C973A91059}" type="sibTrans" cxnId="{921D31E9-CB13-4950-8350-9D6AE953BA7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A4BC40-EE43-4CFB-86F6-8736F5FB0A81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плата за негативное воздействие на окружающую среду,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E095D7-420E-43D9-AD2F-DC332EDF2798}" type="parTrans" cxnId="{C25A4323-5D0C-465F-9F1A-91A9DEB99FA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27DF3D-B447-4274-A72C-CBA26B2AB5BB}" type="sibTrans" cxnId="{C25A4323-5D0C-465F-9F1A-91A9DEB99FA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3E796E-E0B5-4878-B8BE-DA3F6CB27984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от продажи материальных и нематериальных активов,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53E047-8058-49B3-92AF-95CD046A97E6}" type="parTrans" cxnId="{092DE480-E6BB-4928-8957-E8EF96962A6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F9421E-0125-4255-B5C0-CABBED87C709}" type="sibTrans" cxnId="{092DE480-E6BB-4928-8957-E8EF96962A6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9DBF72-6168-4077-8390-51C6E9EE17A0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прочие неналоговые доходы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C8482B-74A3-48B0-8AF3-10895CEF8641}" type="parTrans" cxnId="{3E18BE3E-E661-467B-BB0D-251D0A27DFC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0FC630-4122-4E83-A58C-243F7E3DB568}" type="sibTrans" cxnId="{3E18BE3E-E661-467B-BB0D-251D0A27DFC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C7FE3A-158D-4AE2-96DB-E4D0FDB1CCA0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штрафы, санкции, возмещение ущерба,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544E31-6C5D-4797-8EC6-64478693839E}" type="parTrans" cxnId="{9BB87453-984C-4679-8006-43C7B482AD3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11C1B0-31C2-4BFE-8DE3-F347855C3515}" type="sibTrans" cxnId="{9BB87453-984C-4679-8006-43C7B482AD3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5D24DF-B8E8-406B-BD35-3FE5C583B77B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субсидии,</a:t>
          </a:r>
        </a:p>
      </dgm:t>
    </dgm:pt>
    <dgm:pt modelId="{3FF71E99-026F-4929-989E-A101DFA0DA12}" type="parTrans" cxnId="{610C1368-4A47-4944-8877-F996DE0F5CB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860A96-B7EC-4E6C-9378-B285C5FE8F7A}" type="sibTrans" cxnId="{610C1368-4A47-4944-8877-F996DE0F5CB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626B10-B4D5-43AF-AB99-CD09D3CFF636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субвенции,</a:t>
          </a:r>
        </a:p>
      </dgm:t>
    </dgm:pt>
    <dgm:pt modelId="{BD3DB0D3-662E-4252-90FD-1BFD67F9A472}" type="parTrans" cxnId="{ABC6AD68-5427-4556-812E-8382814B1E6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E37729-9CC3-4D72-B7F2-C03F0FDB54EB}" type="sibTrans" cxnId="{ABC6AD68-5427-4556-812E-8382814B1E6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535FD4-F58B-4F26-B568-F56E96D1792B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иные межбюджетные трансферты,</a:t>
          </a:r>
        </a:p>
      </dgm:t>
    </dgm:pt>
    <dgm:pt modelId="{F9232040-0997-4D2E-A39F-B98003B992AF}" type="parTrans" cxnId="{BD823D02-F7CB-47BB-8B9F-E538ADAD2C7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75AD6E-B27F-476E-8B95-89D3FA3DA504}" type="sibTrans" cxnId="{BD823D02-F7CB-47BB-8B9F-E538ADAD2C7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CBDBFC-CBAC-465A-9E81-3D113404C64D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прочие безвозмездные поступления</a:t>
          </a:r>
        </a:p>
      </dgm:t>
    </dgm:pt>
    <dgm:pt modelId="{860B49B1-4676-41F4-B3BE-7C3F247B7478}" type="parTrans" cxnId="{3992601B-2407-4D2E-B569-1A4E773D674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AA804A-B8EB-429D-9D62-DBB9FFB69B25}" type="sibTrans" cxnId="{3992601B-2407-4D2E-B569-1A4E773D674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A6F2EF-A31F-4FB1-BEB4-C1BB1E0932F6}" type="pres">
      <dgm:prSet presAssocID="{7574160C-713B-4643-BD19-77F55D2B200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CDB280-EFAF-4AED-865D-E8DE60BA098C}" type="pres">
      <dgm:prSet presAssocID="{02DC50FA-A49C-428B-AD1B-3A2AAA64AF27}" presName="composite" presStyleCnt="0"/>
      <dgm:spPr/>
      <dgm:t>
        <a:bodyPr/>
        <a:lstStyle/>
        <a:p>
          <a:endParaRPr lang="ru-RU"/>
        </a:p>
      </dgm:t>
    </dgm:pt>
    <dgm:pt modelId="{DF9C6313-ACDE-4F80-9FE0-DE818F784B5B}" type="pres">
      <dgm:prSet presAssocID="{02DC50FA-A49C-428B-AD1B-3A2AAA64AF2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962813-5304-4FA6-A0CC-BAB8B4263E40}" type="pres">
      <dgm:prSet presAssocID="{02DC50FA-A49C-428B-AD1B-3A2AAA64AF27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49D525-A437-42E7-B007-5C85BEB785EB}" type="pres">
      <dgm:prSet presAssocID="{C8D90E99-3684-469E-9BC3-E235DBFD6D59}" presName="space" presStyleCnt="0"/>
      <dgm:spPr/>
      <dgm:t>
        <a:bodyPr/>
        <a:lstStyle/>
        <a:p>
          <a:endParaRPr lang="ru-RU"/>
        </a:p>
      </dgm:t>
    </dgm:pt>
    <dgm:pt modelId="{7E5E26C8-0A77-401F-93D9-485996A00BF2}" type="pres">
      <dgm:prSet presAssocID="{725ECD06-A962-4B79-9F64-5DBB1E825C63}" presName="composite" presStyleCnt="0"/>
      <dgm:spPr/>
      <dgm:t>
        <a:bodyPr/>
        <a:lstStyle/>
        <a:p>
          <a:endParaRPr lang="ru-RU"/>
        </a:p>
      </dgm:t>
    </dgm:pt>
    <dgm:pt modelId="{96CDFE1A-0118-412C-A8A1-06790897D4F7}" type="pres">
      <dgm:prSet presAssocID="{725ECD06-A962-4B79-9F64-5DBB1E825C6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13D89B-7857-42EC-A7A2-ACF3FC4707BE}" type="pres">
      <dgm:prSet presAssocID="{725ECD06-A962-4B79-9F64-5DBB1E825C63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E8E94-6CE0-408B-B08E-B03C2FBDECC1}" type="pres">
      <dgm:prSet presAssocID="{6E198407-04F4-45B3-81C5-0BA16B7E5241}" presName="space" presStyleCnt="0"/>
      <dgm:spPr/>
      <dgm:t>
        <a:bodyPr/>
        <a:lstStyle/>
        <a:p>
          <a:endParaRPr lang="ru-RU"/>
        </a:p>
      </dgm:t>
    </dgm:pt>
    <dgm:pt modelId="{B473C1F4-3DF5-4EE7-8C57-46677A7582C6}" type="pres">
      <dgm:prSet presAssocID="{F3485E77-853C-4BF4-BDFF-75CFFBCE0C30}" presName="composite" presStyleCnt="0"/>
      <dgm:spPr/>
      <dgm:t>
        <a:bodyPr/>
        <a:lstStyle/>
        <a:p>
          <a:endParaRPr lang="ru-RU"/>
        </a:p>
      </dgm:t>
    </dgm:pt>
    <dgm:pt modelId="{7E251FC0-DD1C-4E19-8A49-A9916BE31DE8}" type="pres">
      <dgm:prSet presAssocID="{F3485E77-853C-4BF4-BDFF-75CFFBCE0C3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10C47-8A8E-4D7C-B3D3-42D3F5508A82}" type="pres">
      <dgm:prSet presAssocID="{F3485E77-853C-4BF4-BDFF-75CFFBCE0C30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266AFB-BE29-41C0-9FF2-23DC25B325F5}" srcId="{7574160C-713B-4643-BD19-77F55D2B2003}" destId="{725ECD06-A962-4B79-9F64-5DBB1E825C63}" srcOrd="1" destOrd="0" parTransId="{1923C843-2D2E-4D88-A33C-683F612ECEB8}" sibTransId="{6E198407-04F4-45B3-81C5-0BA16B7E5241}"/>
    <dgm:cxn modelId="{08CED057-CD1D-46A5-82C8-AFBB81723E61}" type="presOf" srcId="{9A626B10-B4D5-43AF-AB99-CD09D3CFF636}" destId="{35910C47-8A8E-4D7C-B3D3-42D3F5508A82}" srcOrd="0" destOrd="2" presId="urn:microsoft.com/office/officeart/2005/8/layout/hList1"/>
    <dgm:cxn modelId="{5F81ED6F-EE7F-4F36-9816-76D805B4E05A}" type="presOf" srcId="{B6D99A03-B643-488A-8478-46942EACC1A4}" destId="{45962813-5304-4FA6-A0CC-BAB8B4263E40}" srcOrd="0" destOrd="4" presId="urn:microsoft.com/office/officeart/2005/8/layout/hList1"/>
    <dgm:cxn modelId="{B2BB9A53-1E34-4CF1-A16B-5B6653A117A3}" type="presOf" srcId="{58AE813B-1F0F-4E3C-A061-07D4808DA9ED}" destId="{45962813-5304-4FA6-A0CC-BAB8B4263E40}" srcOrd="0" destOrd="1" presId="urn:microsoft.com/office/officeart/2005/8/layout/hList1"/>
    <dgm:cxn modelId="{80144941-7273-4489-8273-02A3A1CD4737}" type="presOf" srcId="{D1F087E9-08CB-4037-A276-72D93DBB6339}" destId="{35910C47-8A8E-4D7C-B3D3-42D3F5508A82}" srcOrd="0" destOrd="0" presId="urn:microsoft.com/office/officeart/2005/8/layout/hList1"/>
    <dgm:cxn modelId="{D1261F52-155C-445E-AEF0-EA47C60FC299}" srcId="{F3485E77-853C-4BF4-BDFF-75CFFBCE0C30}" destId="{D1F087E9-08CB-4037-A276-72D93DBB6339}" srcOrd="0" destOrd="0" parTransId="{033B01F5-E892-46D7-A493-8F2D9FA5AED7}" sibTransId="{A595668C-49F1-480A-9604-1381D5599EC6}"/>
    <dgm:cxn modelId="{E9314723-ECBF-4448-B6CE-322E71215A2B}" srcId="{02DC50FA-A49C-428B-AD1B-3A2AAA64AF27}" destId="{A3F5ED30-994E-41E3-A449-C58A6B8F699D}" srcOrd="0" destOrd="0" parTransId="{CFDE7AF2-9C4B-4F22-B349-507235508238}" sibTransId="{94DA79C3-57AF-4F34-A345-BC731EAF5DAD}"/>
    <dgm:cxn modelId="{0041F7D8-3D71-4BF5-8A91-C66993ED2DEB}" srcId="{02DC50FA-A49C-428B-AD1B-3A2AAA64AF27}" destId="{B6D99A03-B643-488A-8478-46942EACC1A4}" srcOrd="4" destOrd="0" parTransId="{8F86A755-3667-43D4-834D-F55B1ECFCFEE}" sibTransId="{21E27152-9F49-4F93-A510-13EB7D261CEE}"/>
    <dgm:cxn modelId="{3E18BE3E-E661-467B-BB0D-251D0A27DFC8}" srcId="{725ECD06-A962-4B79-9F64-5DBB1E825C63}" destId="{FE9DBF72-6168-4077-8390-51C6E9EE17A0}" srcOrd="4" destOrd="0" parTransId="{0DC8482B-74A3-48B0-8AF3-10895CEF8641}" sibTransId="{F50FC630-4122-4E83-A58C-243F7E3DB568}"/>
    <dgm:cxn modelId="{74FE938C-D249-4024-9816-BB02DB82DA04}" srcId="{02DC50FA-A49C-428B-AD1B-3A2AAA64AF27}" destId="{58AE813B-1F0F-4E3C-A061-07D4808DA9ED}" srcOrd="1" destOrd="0" parTransId="{A0EC26F3-D80B-4D02-8014-BCEFD6586DF0}" sibTransId="{2E797935-CEBE-427F-B138-5DC0DBEFED3D}"/>
    <dgm:cxn modelId="{BD823D02-F7CB-47BB-8B9F-E538ADAD2C7C}" srcId="{F3485E77-853C-4BF4-BDFF-75CFFBCE0C30}" destId="{6F535FD4-F58B-4F26-B568-F56E96D1792B}" srcOrd="3" destOrd="0" parTransId="{F9232040-0997-4D2E-A39F-B98003B992AF}" sibTransId="{5775AD6E-B27F-476E-8B95-89D3FA3DA504}"/>
    <dgm:cxn modelId="{CCCDA9ED-8F35-4A42-9BEF-04F0AF42E616}" type="presOf" srcId="{D2CBDBFC-CBAC-465A-9E81-3D113404C64D}" destId="{35910C47-8A8E-4D7C-B3D3-42D3F5508A82}" srcOrd="0" destOrd="4" presId="urn:microsoft.com/office/officeart/2005/8/layout/hList1"/>
    <dgm:cxn modelId="{9BB87453-984C-4679-8006-43C7B482AD37}" srcId="{725ECD06-A962-4B79-9F64-5DBB1E825C63}" destId="{F4C7FE3A-158D-4AE2-96DB-E4D0FDB1CCA0}" srcOrd="3" destOrd="0" parTransId="{19544E31-6C5D-4797-8EC6-64478693839E}" sibTransId="{1D11C1B0-31C2-4BFE-8DE3-F347855C3515}"/>
    <dgm:cxn modelId="{755D0006-5923-4551-9B58-0BB201DD127B}" type="presOf" srcId="{7574160C-713B-4643-BD19-77F55D2B2003}" destId="{E8A6F2EF-A31F-4FB1-BEB4-C1BB1E0932F6}" srcOrd="0" destOrd="0" presId="urn:microsoft.com/office/officeart/2005/8/layout/hList1"/>
    <dgm:cxn modelId="{921D31E9-CB13-4950-8350-9D6AE953BA70}" srcId="{02DC50FA-A49C-428B-AD1B-3A2AAA64AF27}" destId="{FF4E9CC7-94D3-4DAC-B387-2B9668C13A54}" srcOrd="5" destOrd="0" parTransId="{53C27668-356F-4E26-950A-9B58D1C8BCDF}" sibTransId="{172DB873-B33F-4919-8412-87C973A91059}"/>
    <dgm:cxn modelId="{ABAEA770-D276-4319-9554-F28AA4A63D71}" type="presOf" srcId="{733E796E-E0B5-4878-B8BE-DA3F6CB27984}" destId="{DD13D89B-7857-42EC-A7A2-ACF3FC4707BE}" srcOrd="0" destOrd="2" presId="urn:microsoft.com/office/officeart/2005/8/layout/hList1"/>
    <dgm:cxn modelId="{ABC6AD68-5427-4556-812E-8382814B1E61}" srcId="{F3485E77-853C-4BF4-BDFF-75CFFBCE0C30}" destId="{9A626B10-B4D5-43AF-AB99-CD09D3CFF636}" srcOrd="2" destOrd="0" parTransId="{BD3DB0D3-662E-4252-90FD-1BFD67F9A472}" sibTransId="{29E37729-9CC3-4D72-B7F2-C03F0FDB54EB}"/>
    <dgm:cxn modelId="{C9A3ABA2-AAF8-4461-A396-9C64558E8869}" type="presOf" srcId="{F4C7FE3A-158D-4AE2-96DB-E4D0FDB1CCA0}" destId="{DD13D89B-7857-42EC-A7A2-ACF3FC4707BE}" srcOrd="0" destOrd="3" presId="urn:microsoft.com/office/officeart/2005/8/layout/hList1"/>
    <dgm:cxn modelId="{857B4A09-47B1-435F-BEE9-A77494B89BAB}" type="presOf" srcId="{3A5D24DF-B8E8-406B-BD35-3FE5C583B77B}" destId="{35910C47-8A8E-4D7C-B3D3-42D3F5508A82}" srcOrd="0" destOrd="1" presId="urn:microsoft.com/office/officeart/2005/8/layout/hList1"/>
    <dgm:cxn modelId="{57AD5A83-BEF3-4FE3-BB96-9EE1F7898764}" type="presOf" srcId="{FF4E9CC7-94D3-4DAC-B387-2B9668C13A54}" destId="{45962813-5304-4FA6-A0CC-BAB8B4263E40}" srcOrd="0" destOrd="5" presId="urn:microsoft.com/office/officeart/2005/8/layout/hList1"/>
    <dgm:cxn modelId="{79B1AB99-ACF4-42B4-9CC0-D625C242940F}" srcId="{02DC50FA-A49C-428B-AD1B-3A2AAA64AF27}" destId="{C96CD1B1-B8A9-4C3B-BBDC-090E35D4EF80}" srcOrd="3" destOrd="0" parTransId="{C06B0B3A-AFD7-4165-BC31-565220C43D29}" sibTransId="{EEBC0381-457F-4F9B-A747-D2546E66A1F9}"/>
    <dgm:cxn modelId="{C25A4323-5D0C-465F-9F1A-91A9DEB99FA9}" srcId="{725ECD06-A962-4B79-9F64-5DBB1E825C63}" destId="{4AA4BC40-EE43-4CFB-86F6-8736F5FB0A81}" srcOrd="1" destOrd="0" parTransId="{61E095D7-420E-43D9-AD2F-DC332EDF2798}" sibTransId="{8F27DF3D-B447-4274-A72C-CBA26B2AB5BB}"/>
    <dgm:cxn modelId="{3992601B-2407-4D2E-B569-1A4E773D6746}" srcId="{F3485E77-853C-4BF4-BDFF-75CFFBCE0C30}" destId="{D2CBDBFC-CBAC-465A-9E81-3D113404C64D}" srcOrd="4" destOrd="0" parTransId="{860B49B1-4676-41F4-B3BE-7C3F247B7478}" sibTransId="{6EAA804A-B8EB-429D-9D62-DBB9FFB69B25}"/>
    <dgm:cxn modelId="{092DE480-E6BB-4928-8957-E8EF96962A60}" srcId="{725ECD06-A962-4B79-9F64-5DBB1E825C63}" destId="{733E796E-E0B5-4878-B8BE-DA3F6CB27984}" srcOrd="2" destOrd="0" parTransId="{9453E047-8058-49B3-92AF-95CD046A97E6}" sibTransId="{9EF9421E-0125-4255-B5C0-CABBED87C709}"/>
    <dgm:cxn modelId="{D636B333-7B72-46A6-8E25-5DEAAC347569}" srcId="{02DC50FA-A49C-428B-AD1B-3A2AAA64AF27}" destId="{26EDF327-4B96-4590-B9CB-EECAD6C9A31B}" srcOrd="2" destOrd="0" parTransId="{CAD65812-8C85-4BC8-990F-C0FD8A8ECD5E}" sibTransId="{12D4D561-1D72-4FB4-9968-D2CE246AE5D1}"/>
    <dgm:cxn modelId="{610C1368-4A47-4944-8877-F996DE0F5CBE}" srcId="{F3485E77-853C-4BF4-BDFF-75CFFBCE0C30}" destId="{3A5D24DF-B8E8-406B-BD35-3FE5C583B77B}" srcOrd="1" destOrd="0" parTransId="{3FF71E99-026F-4929-989E-A101DFA0DA12}" sibTransId="{91860A96-B7EC-4E6C-9378-B285C5FE8F7A}"/>
    <dgm:cxn modelId="{8E380ABE-EDEF-4876-A358-A296B0F272FD}" type="presOf" srcId="{C96CD1B1-B8A9-4C3B-BBDC-090E35D4EF80}" destId="{45962813-5304-4FA6-A0CC-BAB8B4263E40}" srcOrd="0" destOrd="3" presId="urn:microsoft.com/office/officeart/2005/8/layout/hList1"/>
    <dgm:cxn modelId="{A04E6F42-881A-4AF6-B51B-FD9730704907}" srcId="{7574160C-713B-4643-BD19-77F55D2B2003}" destId="{02DC50FA-A49C-428B-AD1B-3A2AAA64AF27}" srcOrd="0" destOrd="0" parTransId="{B0F73230-B0FD-4A8F-B73D-1A9696BB71B9}" sibTransId="{C8D90E99-3684-469E-9BC3-E235DBFD6D59}"/>
    <dgm:cxn modelId="{1E0AA7A4-38DB-47F2-A059-09D8F86A4279}" srcId="{7574160C-713B-4643-BD19-77F55D2B2003}" destId="{F3485E77-853C-4BF4-BDFF-75CFFBCE0C30}" srcOrd="2" destOrd="0" parTransId="{4F3FD83F-429F-400E-95B0-A6551757E314}" sibTransId="{BDCA5730-6A06-4EFB-87D0-CA8560E6AB1F}"/>
    <dgm:cxn modelId="{6385344B-EEED-4A91-AE40-B75951A8FF5E}" type="presOf" srcId="{A3F5ED30-994E-41E3-A449-C58A6B8F699D}" destId="{45962813-5304-4FA6-A0CC-BAB8B4263E40}" srcOrd="0" destOrd="0" presId="urn:microsoft.com/office/officeart/2005/8/layout/hList1"/>
    <dgm:cxn modelId="{1A75B37E-1619-4C50-B7F5-F302E205CFC7}" type="presOf" srcId="{FE9DBF72-6168-4077-8390-51C6E9EE17A0}" destId="{DD13D89B-7857-42EC-A7A2-ACF3FC4707BE}" srcOrd="0" destOrd="4" presId="urn:microsoft.com/office/officeart/2005/8/layout/hList1"/>
    <dgm:cxn modelId="{7E704899-D8CF-4BBD-A871-23458BF1F85A}" type="presOf" srcId="{6F535FD4-F58B-4F26-B568-F56E96D1792B}" destId="{35910C47-8A8E-4D7C-B3D3-42D3F5508A82}" srcOrd="0" destOrd="3" presId="urn:microsoft.com/office/officeart/2005/8/layout/hList1"/>
    <dgm:cxn modelId="{761A41AF-4A13-4233-9F21-59F592B8BBC3}" type="presOf" srcId="{26EDF327-4B96-4590-B9CB-EECAD6C9A31B}" destId="{45962813-5304-4FA6-A0CC-BAB8B4263E40}" srcOrd="0" destOrd="2" presId="urn:microsoft.com/office/officeart/2005/8/layout/hList1"/>
    <dgm:cxn modelId="{83DA2195-EF26-4310-BAAF-B5B74EF9E7D0}" type="presOf" srcId="{F3485E77-853C-4BF4-BDFF-75CFFBCE0C30}" destId="{7E251FC0-DD1C-4E19-8A49-A9916BE31DE8}" srcOrd="0" destOrd="0" presId="urn:microsoft.com/office/officeart/2005/8/layout/hList1"/>
    <dgm:cxn modelId="{C8D0B021-5C0A-4F07-9729-11E05EE29BED}" type="presOf" srcId="{725ECD06-A962-4B79-9F64-5DBB1E825C63}" destId="{96CDFE1A-0118-412C-A8A1-06790897D4F7}" srcOrd="0" destOrd="0" presId="urn:microsoft.com/office/officeart/2005/8/layout/hList1"/>
    <dgm:cxn modelId="{7178EB02-12B5-4EC6-B862-6DBE51F1E248}" srcId="{725ECD06-A962-4B79-9F64-5DBB1E825C63}" destId="{5B005A36-2920-48E6-90B1-0F7D354B79F9}" srcOrd="0" destOrd="0" parTransId="{4DE9E82C-090E-46A6-AEE8-BF1813BF78DD}" sibTransId="{8BFF15E6-455D-4F62-9E78-F9A46F86FA58}"/>
    <dgm:cxn modelId="{8479E73F-D6EB-47CC-842D-8D3E42A9F8B5}" type="presOf" srcId="{4AA4BC40-EE43-4CFB-86F6-8736F5FB0A81}" destId="{DD13D89B-7857-42EC-A7A2-ACF3FC4707BE}" srcOrd="0" destOrd="1" presId="urn:microsoft.com/office/officeart/2005/8/layout/hList1"/>
    <dgm:cxn modelId="{71F5D9AB-9358-4F81-AEC2-3637B0ECEDEF}" type="presOf" srcId="{02DC50FA-A49C-428B-AD1B-3A2AAA64AF27}" destId="{DF9C6313-ACDE-4F80-9FE0-DE818F784B5B}" srcOrd="0" destOrd="0" presId="urn:microsoft.com/office/officeart/2005/8/layout/hList1"/>
    <dgm:cxn modelId="{03049B47-F438-49A7-8042-B6A90FB2BBAE}" type="presOf" srcId="{5B005A36-2920-48E6-90B1-0F7D354B79F9}" destId="{DD13D89B-7857-42EC-A7A2-ACF3FC4707BE}" srcOrd="0" destOrd="0" presId="urn:microsoft.com/office/officeart/2005/8/layout/hList1"/>
    <dgm:cxn modelId="{E08BCADE-1302-4738-AB96-279999FD3232}" type="presParOf" srcId="{E8A6F2EF-A31F-4FB1-BEB4-C1BB1E0932F6}" destId="{E1CDB280-EFAF-4AED-865D-E8DE60BA098C}" srcOrd="0" destOrd="0" presId="urn:microsoft.com/office/officeart/2005/8/layout/hList1"/>
    <dgm:cxn modelId="{8E18A9EE-9C9A-41CB-8947-B32EC78B8235}" type="presParOf" srcId="{E1CDB280-EFAF-4AED-865D-E8DE60BA098C}" destId="{DF9C6313-ACDE-4F80-9FE0-DE818F784B5B}" srcOrd="0" destOrd="0" presId="urn:microsoft.com/office/officeart/2005/8/layout/hList1"/>
    <dgm:cxn modelId="{BC383FE8-E778-4D02-B6E1-5E073E3B18F5}" type="presParOf" srcId="{E1CDB280-EFAF-4AED-865D-E8DE60BA098C}" destId="{45962813-5304-4FA6-A0CC-BAB8B4263E40}" srcOrd="1" destOrd="0" presId="urn:microsoft.com/office/officeart/2005/8/layout/hList1"/>
    <dgm:cxn modelId="{F6C3D170-1682-4904-AD89-EA4C8E98C9A8}" type="presParOf" srcId="{E8A6F2EF-A31F-4FB1-BEB4-C1BB1E0932F6}" destId="{3D49D525-A437-42E7-B007-5C85BEB785EB}" srcOrd="1" destOrd="0" presId="urn:microsoft.com/office/officeart/2005/8/layout/hList1"/>
    <dgm:cxn modelId="{59675E4C-F858-42A9-87F7-32D581AB1E6E}" type="presParOf" srcId="{E8A6F2EF-A31F-4FB1-BEB4-C1BB1E0932F6}" destId="{7E5E26C8-0A77-401F-93D9-485996A00BF2}" srcOrd="2" destOrd="0" presId="urn:microsoft.com/office/officeart/2005/8/layout/hList1"/>
    <dgm:cxn modelId="{3A7509E1-2A1C-400D-9984-EA31D54962D4}" type="presParOf" srcId="{7E5E26C8-0A77-401F-93D9-485996A00BF2}" destId="{96CDFE1A-0118-412C-A8A1-06790897D4F7}" srcOrd="0" destOrd="0" presId="urn:microsoft.com/office/officeart/2005/8/layout/hList1"/>
    <dgm:cxn modelId="{C028FB2C-E8A6-445A-B114-F8EDBE7A9841}" type="presParOf" srcId="{7E5E26C8-0A77-401F-93D9-485996A00BF2}" destId="{DD13D89B-7857-42EC-A7A2-ACF3FC4707BE}" srcOrd="1" destOrd="0" presId="urn:microsoft.com/office/officeart/2005/8/layout/hList1"/>
    <dgm:cxn modelId="{A199C29A-D46E-4C08-BDB0-84D6D06C1C75}" type="presParOf" srcId="{E8A6F2EF-A31F-4FB1-BEB4-C1BB1E0932F6}" destId="{AB5E8E94-6CE0-408B-B08E-B03C2FBDECC1}" srcOrd="3" destOrd="0" presId="urn:microsoft.com/office/officeart/2005/8/layout/hList1"/>
    <dgm:cxn modelId="{440EF34A-E885-4140-A1C4-9A00BE3A86E7}" type="presParOf" srcId="{E8A6F2EF-A31F-4FB1-BEB4-C1BB1E0932F6}" destId="{B473C1F4-3DF5-4EE7-8C57-46677A7582C6}" srcOrd="4" destOrd="0" presId="urn:microsoft.com/office/officeart/2005/8/layout/hList1"/>
    <dgm:cxn modelId="{5DEAF04C-24EE-4419-B347-BBD7ADD18817}" type="presParOf" srcId="{B473C1F4-3DF5-4EE7-8C57-46677A7582C6}" destId="{7E251FC0-DD1C-4E19-8A49-A9916BE31DE8}" srcOrd="0" destOrd="0" presId="urn:microsoft.com/office/officeart/2005/8/layout/hList1"/>
    <dgm:cxn modelId="{4DD8A4DB-0947-4F0D-8DFA-0321B78D0155}" type="presParOf" srcId="{B473C1F4-3DF5-4EE7-8C57-46677A7582C6}" destId="{35910C47-8A8E-4D7C-B3D3-42D3F5508A8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50FB53-A2A3-4418-AAD8-0C9C640511F8}" type="doc">
      <dgm:prSet loTypeId="urn:microsoft.com/office/officeart/2005/8/layout/orgChart1" loCatId="hierarchy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9F5CE615-94C0-41E1-AB00-62CF43EB6802}">
      <dgm:prSet phldrT="[Текст]"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местного бюджета основывается на: 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6C1B29-CD88-4EEE-BB26-5F992CBB8382}" type="parTrans" cxnId="{F2DABC1B-F567-48B7-8FBA-4A17E9F6318A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A3ECBB-9120-4633-A22E-9407FE7BEB40}" type="sibTrans" cxnId="{F2DABC1B-F567-48B7-8FBA-4A17E9F6318A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963587-B322-4A5F-A63D-627DF3CDA577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Бюджетном послании Президента Российской Федерации 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BF42FD-6BD7-4E83-AAC9-8BE0ECCFE97C}" type="parTrans" cxnId="{2E745243-AF8B-4706-AA48-A53A74D76419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7F49DD-6B97-4CC5-9430-6077FF1AD88B}" type="sibTrans" cxnId="{2E745243-AF8B-4706-AA48-A53A74D76419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1C7FC8-FC09-45EF-AF99-1E4F3DB1DDD4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Ольгинского района 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B9A0D1-CECD-45F2-A056-E9C694D6A17B}" type="parTrans" cxnId="{EB4D8FF5-380E-4FE0-8611-7A2F15801158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C66C22-D66A-4CFD-B192-262EF8B12BA7}" type="sibTrans" cxnId="{EB4D8FF5-380E-4FE0-8611-7A2F15801158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68917E-D2C6-47CA-B77F-DF8C16205BD4}">
      <dgm:prSet phldrT="[Текст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и муниципальных программах Ольгинского муниципального района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0EE7BF-FED6-40F4-9220-C518F00EC0FE}" type="parTrans" cxnId="{D2B85667-529A-48D5-94D1-BC313589467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586FDC-6543-4A48-B47B-DF389AF7FF22}" type="sibTrans" cxnId="{D2B85667-529A-48D5-94D1-BC313589467C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A3EDE6-74B0-4F41-9EC7-B632B3F010B4}" type="pres">
      <dgm:prSet presAssocID="{8F50FB53-A2A3-4418-AAD8-0C9C640511F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AEC1618-AA86-4454-A573-02705E432D13}" type="pres">
      <dgm:prSet presAssocID="{9F5CE615-94C0-41E1-AB00-62CF43EB6802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134803C-E040-403F-ACD6-EB7E9E40B6C2}" type="pres">
      <dgm:prSet presAssocID="{9F5CE615-94C0-41E1-AB00-62CF43EB6802}" presName="rootComposite1" presStyleCnt="0"/>
      <dgm:spPr/>
      <dgm:t>
        <a:bodyPr/>
        <a:lstStyle/>
        <a:p>
          <a:endParaRPr lang="ru-RU"/>
        </a:p>
      </dgm:t>
    </dgm:pt>
    <dgm:pt modelId="{BD94BEF8-8DD2-45C9-91B0-C91AC485112B}" type="pres">
      <dgm:prSet presAssocID="{9F5CE615-94C0-41E1-AB00-62CF43EB6802}" presName="rootText1" presStyleLbl="node0" presStyleIdx="0" presStyleCnt="1" custScaleX="1596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BC817A-6EA8-4900-98B6-F699EBDFA25D}" type="pres">
      <dgm:prSet presAssocID="{9F5CE615-94C0-41E1-AB00-62CF43EB680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1EB8F50-E177-4E85-8A99-434992D872E2}" type="pres">
      <dgm:prSet presAssocID="{9F5CE615-94C0-41E1-AB00-62CF43EB6802}" presName="hierChild2" presStyleCnt="0"/>
      <dgm:spPr/>
      <dgm:t>
        <a:bodyPr/>
        <a:lstStyle/>
        <a:p>
          <a:endParaRPr lang="ru-RU"/>
        </a:p>
      </dgm:t>
    </dgm:pt>
    <dgm:pt modelId="{B9F82A86-9EDC-4169-86FE-21AD340DB660}" type="pres">
      <dgm:prSet presAssocID="{34BF42FD-6BD7-4E83-AAC9-8BE0ECCFE97C}" presName="Name37" presStyleLbl="parChTrans1D2" presStyleIdx="0" presStyleCnt="3"/>
      <dgm:spPr/>
      <dgm:t>
        <a:bodyPr/>
        <a:lstStyle/>
        <a:p>
          <a:endParaRPr lang="ru-RU"/>
        </a:p>
      </dgm:t>
    </dgm:pt>
    <dgm:pt modelId="{882B4FB2-AC3D-4F9B-AD3B-4CB6E416B1B9}" type="pres">
      <dgm:prSet presAssocID="{38963587-B322-4A5F-A63D-627DF3CDA57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A348D8C-F95D-4F43-AABB-F1B611F2DB71}" type="pres">
      <dgm:prSet presAssocID="{38963587-B322-4A5F-A63D-627DF3CDA577}" presName="rootComposite" presStyleCnt="0"/>
      <dgm:spPr/>
      <dgm:t>
        <a:bodyPr/>
        <a:lstStyle/>
        <a:p>
          <a:endParaRPr lang="ru-RU"/>
        </a:p>
      </dgm:t>
    </dgm:pt>
    <dgm:pt modelId="{9D0FDCB1-DABF-4193-A8D0-37C1235CBB1C}" type="pres">
      <dgm:prSet presAssocID="{38963587-B322-4A5F-A63D-627DF3CDA577}" presName="rootText" presStyleLbl="node2" presStyleIdx="0" presStyleCnt="3" custScaleY="169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A15C6D-CCE5-4DAF-BA09-A6F90FA4A04A}" type="pres">
      <dgm:prSet presAssocID="{38963587-B322-4A5F-A63D-627DF3CDA577}" presName="rootConnector" presStyleLbl="node2" presStyleIdx="0" presStyleCnt="3"/>
      <dgm:spPr/>
      <dgm:t>
        <a:bodyPr/>
        <a:lstStyle/>
        <a:p>
          <a:endParaRPr lang="ru-RU"/>
        </a:p>
      </dgm:t>
    </dgm:pt>
    <dgm:pt modelId="{89419414-A44E-4E58-897F-330F837F5647}" type="pres">
      <dgm:prSet presAssocID="{38963587-B322-4A5F-A63D-627DF3CDA577}" presName="hierChild4" presStyleCnt="0"/>
      <dgm:spPr/>
      <dgm:t>
        <a:bodyPr/>
        <a:lstStyle/>
        <a:p>
          <a:endParaRPr lang="ru-RU"/>
        </a:p>
      </dgm:t>
    </dgm:pt>
    <dgm:pt modelId="{CA8C9270-31EB-4EC5-927A-45F5009F5D87}" type="pres">
      <dgm:prSet presAssocID="{38963587-B322-4A5F-A63D-627DF3CDA577}" presName="hierChild5" presStyleCnt="0"/>
      <dgm:spPr/>
      <dgm:t>
        <a:bodyPr/>
        <a:lstStyle/>
        <a:p>
          <a:endParaRPr lang="ru-RU"/>
        </a:p>
      </dgm:t>
    </dgm:pt>
    <dgm:pt modelId="{CB717C23-3EA8-496B-BDA4-F409BC1BA187}" type="pres">
      <dgm:prSet presAssocID="{BBB9A0D1-CECD-45F2-A056-E9C694D6A17B}" presName="Name37" presStyleLbl="parChTrans1D2" presStyleIdx="1" presStyleCnt="3"/>
      <dgm:spPr/>
      <dgm:t>
        <a:bodyPr/>
        <a:lstStyle/>
        <a:p>
          <a:endParaRPr lang="ru-RU"/>
        </a:p>
      </dgm:t>
    </dgm:pt>
    <dgm:pt modelId="{DEDA2284-B8D3-4A2D-A6F5-C13F8DD2B1CE}" type="pres">
      <dgm:prSet presAssocID="{491C7FC8-FC09-45EF-AF99-1E4F3DB1DDD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A2D6E1C-D287-4A0A-A4A1-67E160412AC0}" type="pres">
      <dgm:prSet presAssocID="{491C7FC8-FC09-45EF-AF99-1E4F3DB1DDD4}" presName="rootComposite" presStyleCnt="0"/>
      <dgm:spPr/>
      <dgm:t>
        <a:bodyPr/>
        <a:lstStyle/>
        <a:p>
          <a:endParaRPr lang="ru-RU"/>
        </a:p>
      </dgm:t>
    </dgm:pt>
    <dgm:pt modelId="{C0945CF6-1850-4D9D-A3B8-14092EC0EB78}" type="pres">
      <dgm:prSet presAssocID="{491C7FC8-FC09-45EF-AF99-1E4F3DB1DDD4}" presName="rootText" presStyleLbl="node2" presStyleIdx="1" presStyleCnt="3" custScaleY="169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910CA4-7D4A-4930-9081-F648E90148BE}" type="pres">
      <dgm:prSet presAssocID="{491C7FC8-FC09-45EF-AF99-1E4F3DB1DDD4}" presName="rootConnector" presStyleLbl="node2" presStyleIdx="1" presStyleCnt="3"/>
      <dgm:spPr/>
      <dgm:t>
        <a:bodyPr/>
        <a:lstStyle/>
        <a:p>
          <a:endParaRPr lang="ru-RU"/>
        </a:p>
      </dgm:t>
    </dgm:pt>
    <dgm:pt modelId="{EF42E3D1-FD86-4620-B3CA-AFE27B780308}" type="pres">
      <dgm:prSet presAssocID="{491C7FC8-FC09-45EF-AF99-1E4F3DB1DDD4}" presName="hierChild4" presStyleCnt="0"/>
      <dgm:spPr/>
      <dgm:t>
        <a:bodyPr/>
        <a:lstStyle/>
        <a:p>
          <a:endParaRPr lang="ru-RU"/>
        </a:p>
      </dgm:t>
    </dgm:pt>
    <dgm:pt modelId="{0C0FDA56-70CF-4172-994F-B52E42C5E67C}" type="pres">
      <dgm:prSet presAssocID="{491C7FC8-FC09-45EF-AF99-1E4F3DB1DDD4}" presName="hierChild5" presStyleCnt="0"/>
      <dgm:spPr/>
      <dgm:t>
        <a:bodyPr/>
        <a:lstStyle/>
        <a:p>
          <a:endParaRPr lang="ru-RU"/>
        </a:p>
      </dgm:t>
    </dgm:pt>
    <dgm:pt modelId="{413325C0-B7FA-4DFC-B3CC-50CDE24775F0}" type="pres">
      <dgm:prSet presAssocID="{510EE7BF-FED6-40F4-9220-C518F00EC0FE}" presName="Name37" presStyleLbl="parChTrans1D2" presStyleIdx="2" presStyleCnt="3"/>
      <dgm:spPr/>
      <dgm:t>
        <a:bodyPr/>
        <a:lstStyle/>
        <a:p>
          <a:endParaRPr lang="ru-RU"/>
        </a:p>
      </dgm:t>
    </dgm:pt>
    <dgm:pt modelId="{7B597B06-2733-443F-BE22-82A02B3F3465}" type="pres">
      <dgm:prSet presAssocID="{9B68917E-D2C6-47CA-B77F-DF8C16205BD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AABA1C2-71D3-4C22-9F5E-41E01C539E46}" type="pres">
      <dgm:prSet presAssocID="{9B68917E-D2C6-47CA-B77F-DF8C16205BD4}" presName="rootComposite" presStyleCnt="0"/>
      <dgm:spPr/>
      <dgm:t>
        <a:bodyPr/>
        <a:lstStyle/>
        <a:p>
          <a:endParaRPr lang="ru-RU"/>
        </a:p>
      </dgm:t>
    </dgm:pt>
    <dgm:pt modelId="{CC7076CD-F9D5-4080-AD5C-046739C9C80D}" type="pres">
      <dgm:prSet presAssocID="{9B68917E-D2C6-47CA-B77F-DF8C16205BD4}" presName="rootText" presStyleLbl="node2" presStyleIdx="2" presStyleCnt="3" custScaleY="169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ADD68-475E-4C34-BC3E-DD0E0731E433}" type="pres">
      <dgm:prSet presAssocID="{9B68917E-D2C6-47CA-B77F-DF8C16205BD4}" presName="rootConnector" presStyleLbl="node2" presStyleIdx="2" presStyleCnt="3"/>
      <dgm:spPr/>
      <dgm:t>
        <a:bodyPr/>
        <a:lstStyle/>
        <a:p>
          <a:endParaRPr lang="ru-RU"/>
        </a:p>
      </dgm:t>
    </dgm:pt>
    <dgm:pt modelId="{9C2191E0-33FA-4623-91AC-F8D6C153197B}" type="pres">
      <dgm:prSet presAssocID="{9B68917E-D2C6-47CA-B77F-DF8C16205BD4}" presName="hierChild4" presStyleCnt="0"/>
      <dgm:spPr/>
      <dgm:t>
        <a:bodyPr/>
        <a:lstStyle/>
        <a:p>
          <a:endParaRPr lang="ru-RU"/>
        </a:p>
      </dgm:t>
    </dgm:pt>
    <dgm:pt modelId="{BBFC229D-80E5-435A-8A1A-B5FA142B0491}" type="pres">
      <dgm:prSet presAssocID="{9B68917E-D2C6-47CA-B77F-DF8C16205BD4}" presName="hierChild5" presStyleCnt="0"/>
      <dgm:spPr/>
      <dgm:t>
        <a:bodyPr/>
        <a:lstStyle/>
        <a:p>
          <a:endParaRPr lang="ru-RU"/>
        </a:p>
      </dgm:t>
    </dgm:pt>
    <dgm:pt modelId="{C03F761F-5710-4173-9BB3-73544B01481A}" type="pres">
      <dgm:prSet presAssocID="{9F5CE615-94C0-41E1-AB00-62CF43EB6802}" presName="hierChild3" presStyleCnt="0"/>
      <dgm:spPr/>
      <dgm:t>
        <a:bodyPr/>
        <a:lstStyle/>
        <a:p>
          <a:endParaRPr lang="ru-RU"/>
        </a:p>
      </dgm:t>
    </dgm:pt>
  </dgm:ptLst>
  <dgm:cxnLst>
    <dgm:cxn modelId="{548B2848-CEAD-401E-B13C-976670FEBD1A}" type="presOf" srcId="{BBB9A0D1-CECD-45F2-A056-E9C694D6A17B}" destId="{CB717C23-3EA8-496B-BDA4-F409BC1BA187}" srcOrd="0" destOrd="0" presId="urn:microsoft.com/office/officeart/2005/8/layout/orgChart1"/>
    <dgm:cxn modelId="{7372C5AF-44A4-4FEF-A33A-E4D82AA42750}" type="presOf" srcId="{491C7FC8-FC09-45EF-AF99-1E4F3DB1DDD4}" destId="{A4910CA4-7D4A-4930-9081-F648E90148BE}" srcOrd="1" destOrd="0" presId="urn:microsoft.com/office/officeart/2005/8/layout/orgChart1"/>
    <dgm:cxn modelId="{F2DABC1B-F567-48B7-8FBA-4A17E9F6318A}" srcId="{8F50FB53-A2A3-4418-AAD8-0C9C640511F8}" destId="{9F5CE615-94C0-41E1-AB00-62CF43EB6802}" srcOrd="0" destOrd="0" parTransId="{006C1B29-CD88-4EEE-BB26-5F992CBB8382}" sibTransId="{44A3ECBB-9120-4633-A22E-9407FE7BEB40}"/>
    <dgm:cxn modelId="{563969A0-BD00-4969-86BA-C09298528A50}" type="presOf" srcId="{9B68917E-D2C6-47CA-B77F-DF8C16205BD4}" destId="{CC7076CD-F9D5-4080-AD5C-046739C9C80D}" srcOrd="0" destOrd="0" presId="urn:microsoft.com/office/officeart/2005/8/layout/orgChart1"/>
    <dgm:cxn modelId="{CA69972C-6798-414E-AB5E-994FD0E248FD}" type="presOf" srcId="{9F5CE615-94C0-41E1-AB00-62CF43EB6802}" destId="{97BC817A-6EA8-4900-98B6-F699EBDFA25D}" srcOrd="1" destOrd="0" presId="urn:microsoft.com/office/officeart/2005/8/layout/orgChart1"/>
    <dgm:cxn modelId="{D707492B-5CBF-4AE6-978F-CA2FD6A90633}" type="presOf" srcId="{510EE7BF-FED6-40F4-9220-C518F00EC0FE}" destId="{413325C0-B7FA-4DFC-B3CC-50CDE24775F0}" srcOrd="0" destOrd="0" presId="urn:microsoft.com/office/officeart/2005/8/layout/orgChart1"/>
    <dgm:cxn modelId="{CAF70632-E88D-4391-89CC-27B23BECC053}" type="presOf" srcId="{34BF42FD-6BD7-4E83-AAC9-8BE0ECCFE97C}" destId="{B9F82A86-9EDC-4169-86FE-21AD340DB660}" srcOrd="0" destOrd="0" presId="urn:microsoft.com/office/officeart/2005/8/layout/orgChart1"/>
    <dgm:cxn modelId="{53C4398C-F0A0-4882-AE3D-C229B8F8AD1B}" type="presOf" srcId="{38963587-B322-4A5F-A63D-627DF3CDA577}" destId="{06A15C6D-CCE5-4DAF-BA09-A6F90FA4A04A}" srcOrd="1" destOrd="0" presId="urn:microsoft.com/office/officeart/2005/8/layout/orgChart1"/>
    <dgm:cxn modelId="{D2B85667-529A-48D5-94D1-BC313589467C}" srcId="{9F5CE615-94C0-41E1-AB00-62CF43EB6802}" destId="{9B68917E-D2C6-47CA-B77F-DF8C16205BD4}" srcOrd="2" destOrd="0" parTransId="{510EE7BF-FED6-40F4-9220-C518F00EC0FE}" sibTransId="{4D586FDC-6543-4A48-B47B-DF389AF7FF22}"/>
    <dgm:cxn modelId="{7B1388A8-195B-4EEA-8681-8FE557F9DEB7}" type="presOf" srcId="{491C7FC8-FC09-45EF-AF99-1E4F3DB1DDD4}" destId="{C0945CF6-1850-4D9D-A3B8-14092EC0EB78}" srcOrd="0" destOrd="0" presId="urn:microsoft.com/office/officeart/2005/8/layout/orgChart1"/>
    <dgm:cxn modelId="{EB4D8FF5-380E-4FE0-8611-7A2F15801158}" srcId="{9F5CE615-94C0-41E1-AB00-62CF43EB6802}" destId="{491C7FC8-FC09-45EF-AF99-1E4F3DB1DDD4}" srcOrd="1" destOrd="0" parTransId="{BBB9A0D1-CECD-45F2-A056-E9C694D6A17B}" sibTransId="{91C66C22-D66A-4CFD-B192-262EF8B12BA7}"/>
    <dgm:cxn modelId="{E7880C1B-0260-4959-84B8-3A0C4F010933}" type="presOf" srcId="{9F5CE615-94C0-41E1-AB00-62CF43EB6802}" destId="{BD94BEF8-8DD2-45C9-91B0-C91AC485112B}" srcOrd="0" destOrd="0" presId="urn:microsoft.com/office/officeart/2005/8/layout/orgChart1"/>
    <dgm:cxn modelId="{B7DD6223-52FC-4B0C-80CE-6318D5F321B1}" type="presOf" srcId="{8F50FB53-A2A3-4418-AAD8-0C9C640511F8}" destId="{0CA3EDE6-74B0-4F41-9EC7-B632B3F010B4}" srcOrd="0" destOrd="0" presId="urn:microsoft.com/office/officeart/2005/8/layout/orgChart1"/>
    <dgm:cxn modelId="{34BE3D9B-434D-4487-8652-0F829CAB5513}" type="presOf" srcId="{38963587-B322-4A5F-A63D-627DF3CDA577}" destId="{9D0FDCB1-DABF-4193-A8D0-37C1235CBB1C}" srcOrd="0" destOrd="0" presId="urn:microsoft.com/office/officeart/2005/8/layout/orgChart1"/>
    <dgm:cxn modelId="{5A68763C-90A0-497F-AC46-13FF27633072}" type="presOf" srcId="{9B68917E-D2C6-47CA-B77F-DF8C16205BD4}" destId="{1E3ADD68-475E-4C34-BC3E-DD0E0731E433}" srcOrd="1" destOrd="0" presId="urn:microsoft.com/office/officeart/2005/8/layout/orgChart1"/>
    <dgm:cxn modelId="{2E745243-AF8B-4706-AA48-A53A74D76419}" srcId="{9F5CE615-94C0-41E1-AB00-62CF43EB6802}" destId="{38963587-B322-4A5F-A63D-627DF3CDA577}" srcOrd="0" destOrd="0" parTransId="{34BF42FD-6BD7-4E83-AAC9-8BE0ECCFE97C}" sibTransId="{7F7F49DD-6B97-4CC5-9430-6077FF1AD88B}"/>
    <dgm:cxn modelId="{B4E638E2-6719-45DD-81AA-35E60143C5EE}" type="presParOf" srcId="{0CA3EDE6-74B0-4F41-9EC7-B632B3F010B4}" destId="{FAEC1618-AA86-4454-A573-02705E432D13}" srcOrd="0" destOrd="0" presId="urn:microsoft.com/office/officeart/2005/8/layout/orgChart1"/>
    <dgm:cxn modelId="{EC75A5B7-AFFA-410C-98FD-30B0E7C9B88A}" type="presParOf" srcId="{FAEC1618-AA86-4454-A573-02705E432D13}" destId="{F134803C-E040-403F-ACD6-EB7E9E40B6C2}" srcOrd="0" destOrd="0" presId="urn:microsoft.com/office/officeart/2005/8/layout/orgChart1"/>
    <dgm:cxn modelId="{88C31AAF-C2D8-4DC2-9317-4A0AE55308B5}" type="presParOf" srcId="{F134803C-E040-403F-ACD6-EB7E9E40B6C2}" destId="{BD94BEF8-8DD2-45C9-91B0-C91AC485112B}" srcOrd="0" destOrd="0" presId="urn:microsoft.com/office/officeart/2005/8/layout/orgChart1"/>
    <dgm:cxn modelId="{5FDBC702-1E8F-4406-B4BD-09F482AC7773}" type="presParOf" srcId="{F134803C-E040-403F-ACD6-EB7E9E40B6C2}" destId="{97BC817A-6EA8-4900-98B6-F699EBDFA25D}" srcOrd="1" destOrd="0" presId="urn:microsoft.com/office/officeart/2005/8/layout/orgChart1"/>
    <dgm:cxn modelId="{1596F6F9-9A5D-4E69-A35F-590174582BC8}" type="presParOf" srcId="{FAEC1618-AA86-4454-A573-02705E432D13}" destId="{A1EB8F50-E177-4E85-8A99-434992D872E2}" srcOrd="1" destOrd="0" presId="urn:microsoft.com/office/officeart/2005/8/layout/orgChart1"/>
    <dgm:cxn modelId="{35E1FD0C-07D1-4762-A323-6011945F607F}" type="presParOf" srcId="{A1EB8F50-E177-4E85-8A99-434992D872E2}" destId="{B9F82A86-9EDC-4169-86FE-21AD340DB660}" srcOrd="0" destOrd="0" presId="urn:microsoft.com/office/officeart/2005/8/layout/orgChart1"/>
    <dgm:cxn modelId="{18E36E07-7CE9-41DE-829B-30A88ABEBE21}" type="presParOf" srcId="{A1EB8F50-E177-4E85-8A99-434992D872E2}" destId="{882B4FB2-AC3D-4F9B-AD3B-4CB6E416B1B9}" srcOrd="1" destOrd="0" presId="urn:microsoft.com/office/officeart/2005/8/layout/orgChart1"/>
    <dgm:cxn modelId="{92CE1BEB-0605-43A7-A8BB-94E60D0C1F2B}" type="presParOf" srcId="{882B4FB2-AC3D-4F9B-AD3B-4CB6E416B1B9}" destId="{5A348D8C-F95D-4F43-AABB-F1B611F2DB71}" srcOrd="0" destOrd="0" presId="urn:microsoft.com/office/officeart/2005/8/layout/orgChart1"/>
    <dgm:cxn modelId="{7DF8C65C-0AEF-42A1-B60D-4704FC7BD05D}" type="presParOf" srcId="{5A348D8C-F95D-4F43-AABB-F1B611F2DB71}" destId="{9D0FDCB1-DABF-4193-A8D0-37C1235CBB1C}" srcOrd="0" destOrd="0" presId="urn:microsoft.com/office/officeart/2005/8/layout/orgChart1"/>
    <dgm:cxn modelId="{7CDD8CDC-BAA3-48A0-84DE-2465CCAF6A68}" type="presParOf" srcId="{5A348D8C-F95D-4F43-AABB-F1B611F2DB71}" destId="{06A15C6D-CCE5-4DAF-BA09-A6F90FA4A04A}" srcOrd="1" destOrd="0" presId="urn:microsoft.com/office/officeart/2005/8/layout/orgChart1"/>
    <dgm:cxn modelId="{8823B08E-57BB-4BCE-A450-ED1F2AADB3F8}" type="presParOf" srcId="{882B4FB2-AC3D-4F9B-AD3B-4CB6E416B1B9}" destId="{89419414-A44E-4E58-897F-330F837F5647}" srcOrd="1" destOrd="0" presId="urn:microsoft.com/office/officeart/2005/8/layout/orgChart1"/>
    <dgm:cxn modelId="{DDDD4E13-574B-4EBC-B938-079BA9265762}" type="presParOf" srcId="{882B4FB2-AC3D-4F9B-AD3B-4CB6E416B1B9}" destId="{CA8C9270-31EB-4EC5-927A-45F5009F5D87}" srcOrd="2" destOrd="0" presId="urn:microsoft.com/office/officeart/2005/8/layout/orgChart1"/>
    <dgm:cxn modelId="{BA64D05B-21C3-43C3-B92F-064D0B4EF244}" type="presParOf" srcId="{A1EB8F50-E177-4E85-8A99-434992D872E2}" destId="{CB717C23-3EA8-496B-BDA4-F409BC1BA187}" srcOrd="2" destOrd="0" presId="urn:microsoft.com/office/officeart/2005/8/layout/orgChart1"/>
    <dgm:cxn modelId="{88B35B4D-4276-4E17-80FE-67773B189A88}" type="presParOf" srcId="{A1EB8F50-E177-4E85-8A99-434992D872E2}" destId="{DEDA2284-B8D3-4A2D-A6F5-C13F8DD2B1CE}" srcOrd="3" destOrd="0" presId="urn:microsoft.com/office/officeart/2005/8/layout/orgChart1"/>
    <dgm:cxn modelId="{75EDAF2E-E07C-4196-8BE1-1FA8531EE1F1}" type="presParOf" srcId="{DEDA2284-B8D3-4A2D-A6F5-C13F8DD2B1CE}" destId="{2A2D6E1C-D287-4A0A-A4A1-67E160412AC0}" srcOrd="0" destOrd="0" presId="urn:microsoft.com/office/officeart/2005/8/layout/orgChart1"/>
    <dgm:cxn modelId="{5BABBF84-A023-413B-8314-F0C1EBDC6414}" type="presParOf" srcId="{2A2D6E1C-D287-4A0A-A4A1-67E160412AC0}" destId="{C0945CF6-1850-4D9D-A3B8-14092EC0EB78}" srcOrd="0" destOrd="0" presId="urn:microsoft.com/office/officeart/2005/8/layout/orgChart1"/>
    <dgm:cxn modelId="{21224E67-084F-4E35-91AA-748081991791}" type="presParOf" srcId="{2A2D6E1C-D287-4A0A-A4A1-67E160412AC0}" destId="{A4910CA4-7D4A-4930-9081-F648E90148BE}" srcOrd="1" destOrd="0" presId="urn:microsoft.com/office/officeart/2005/8/layout/orgChart1"/>
    <dgm:cxn modelId="{32A0E482-521A-4A9F-9D75-BEE6C932930B}" type="presParOf" srcId="{DEDA2284-B8D3-4A2D-A6F5-C13F8DD2B1CE}" destId="{EF42E3D1-FD86-4620-B3CA-AFE27B780308}" srcOrd="1" destOrd="0" presId="urn:microsoft.com/office/officeart/2005/8/layout/orgChart1"/>
    <dgm:cxn modelId="{90E788C6-F34B-4F67-B48D-679F1449CE77}" type="presParOf" srcId="{DEDA2284-B8D3-4A2D-A6F5-C13F8DD2B1CE}" destId="{0C0FDA56-70CF-4172-994F-B52E42C5E67C}" srcOrd="2" destOrd="0" presId="urn:microsoft.com/office/officeart/2005/8/layout/orgChart1"/>
    <dgm:cxn modelId="{1CF103C2-3759-44F7-B30D-8EE3A55D8777}" type="presParOf" srcId="{A1EB8F50-E177-4E85-8A99-434992D872E2}" destId="{413325C0-B7FA-4DFC-B3CC-50CDE24775F0}" srcOrd="4" destOrd="0" presId="urn:microsoft.com/office/officeart/2005/8/layout/orgChart1"/>
    <dgm:cxn modelId="{C156D4B5-5DDF-4057-8F1C-4B34861F9BD2}" type="presParOf" srcId="{A1EB8F50-E177-4E85-8A99-434992D872E2}" destId="{7B597B06-2733-443F-BE22-82A02B3F3465}" srcOrd="5" destOrd="0" presId="urn:microsoft.com/office/officeart/2005/8/layout/orgChart1"/>
    <dgm:cxn modelId="{6687452B-AC6F-4006-931E-94024AD6FDD4}" type="presParOf" srcId="{7B597B06-2733-443F-BE22-82A02B3F3465}" destId="{3AABA1C2-71D3-4C22-9F5E-41E01C539E46}" srcOrd="0" destOrd="0" presId="urn:microsoft.com/office/officeart/2005/8/layout/orgChart1"/>
    <dgm:cxn modelId="{C02C2373-9CCC-47F3-BEC5-718E36A64723}" type="presParOf" srcId="{3AABA1C2-71D3-4C22-9F5E-41E01C539E46}" destId="{CC7076CD-F9D5-4080-AD5C-046739C9C80D}" srcOrd="0" destOrd="0" presId="urn:microsoft.com/office/officeart/2005/8/layout/orgChart1"/>
    <dgm:cxn modelId="{A77A859C-D78B-4684-8B8F-DDB89C6BAE0F}" type="presParOf" srcId="{3AABA1C2-71D3-4C22-9F5E-41E01C539E46}" destId="{1E3ADD68-475E-4C34-BC3E-DD0E0731E433}" srcOrd="1" destOrd="0" presId="urn:microsoft.com/office/officeart/2005/8/layout/orgChart1"/>
    <dgm:cxn modelId="{53478960-F08B-46F5-B96E-C19B32AF7430}" type="presParOf" srcId="{7B597B06-2733-443F-BE22-82A02B3F3465}" destId="{9C2191E0-33FA-4623-91AC-F8D6C153197B}" srcOrd="1" destOrd="0" presId="urn:microsoft.com/office/officeart/2005/8/layout/orgChart1"/>
    <dgm:cxn modelId="{F7ABD717-800A-4A2F-BF2A-5AED2B9CE3DD}" type="presParOf" srcId="{7B597B06-2733-443F-BE22-82A02B3F3465}" destId="{BBFC229D-80E5-435A-8A1A-B5FA142B0491}" srcOrd="2" destOrd="0" presId="urn:microsoft.com/office/officeart/2005/8/layout/orgChart1"/>
    <dgm:cxn modelId="{BA73C807-BC9D-4E97-888A-3319C2A4ADE1}" type="presParOf" srcId="{FAEC1618-AA86-4454-A573-02705E432D13}" destId="{C03F761F-5710-4173-9BB3-73544B0148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C9F2D-3989-4C53-A821-09EE8FC855A3}">
      <dsp:nvSpPr>
        <dsp:cNvPr id="0" name=""/>
        <dsp:cNvSpPr/>
      </dsp:nvSpPr>
      <dsp:spPr>
        <a:xfrm>
          <a:off x="2209803" y="2280592"/>
          <a:ext cx="2546933" cy="1793068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Ольгинский муниципальный район является административно-территориальной единицей Приморского края, в своей структуре имеет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2582793" y="2543181"/>
        <a:ext cx="1800953" cy="1267890"/>
      </dsp:txXfrm>
    </dsp:sp>
    <dsp:sp modelId="{4C308D2C-1232-45BC-9A64-BC6D4C0E2860}">
      <dsp:nvSpPr>
        <dsp:cNvPr id="0" name=""/>
        <dsp:cNvSpPr/>
      </dsp:nvSpPr>
      <dsp:spPr>
        <a:xfrm>
          <a:off x="1523994" y="2971799"/>
          <a:ext cx="585362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EA25CD2-1593-4A4A-8738-96F62172E988}">
      <dsp:nvSpPr>
        <dsp:cNvPr id="0" name=""/>
        <dsp:cNvSpPr/>
      </dsp:nvSpPr>
      <dsp:spPr>
        <a:xfrm>
          <a:off x="-29065" y="2715492"/>
          <a:ext cx="1523565" cy="9232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Молдавановское</a:t>
          </a: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-2023" y="2742534"/>
        <a:ext cx="1469481" cy="869183"/>
      </dsp:txXfrm>
    </dsp:sp>
    <dsp:sp modelId="{E371B71C-1EAA-4E37-AC6E-CEFBB566E383}">
      <dsp:nvSpPr>
        <dsp:cNvPr id="0" name=""/>
        <dsp:cNvSpPr/>
      </dsp:nvSpPr>
      <dsp:spPr>
        <a:xfrm rot="2370201">
          <a:off x="1832018" y="2198759"/>
          <a:ext cx="613163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1875044"/>
            <a:satOff val="-2813"/>
            <a:lumOff val="-45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A61549E-67F8-474C-8104-8042FB6E7ACC}">
      <dsp:nvSpPr>
        <dsp:cNvPr id="0" name=""/>
        <dsp:cNvSpPr/>
      </dsp:nvSpPr>
      <dsp:spPr>
        <a:xfrm>
          <a:off x="351498" y="1340215"/>
          <a:ext cx="1499444" cy="923267"/>
        </a:xfrm>
        <a:prstGeom prst="roundRect">
          <a:avLst>
            <a:gd name="adj" fmla="val 10000"/>
          </a:avLst>
        </a:prstGeom>
        <a:solidFill>
          <a:schemeClr val="accent3">
            <a:hueOff val="1875044"/>
            <a:satOff val="-2813"/>
            <a:lumOff val="-45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Милоградовское</a:t>
          </a: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378540" y="1367257"/>
        <a:ext cx="1445360" cy="869183"/>
      </dsp:txXfrm>
    </dsp:sp>
    <dsp:sp modelId="{021063E2-617D-4F39-AA89-8AA1AAD1A8AE}">
      <dsp:nvSpPr>
        <dsp:cNvPr id="0" name=""/>
        <dsp:cNvSpPr/>
      </dsp:nvSpPr>
      <dsp:spPr>
        <a:xfrm rot="3785100">
          <a:off x="2120707" y="1577033"/>
          <a:ext cx="1091027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9A2F82D-0879-4799-835A-56F449CC0EA4}">
      <dsp:nvSpPr>
        <dsp:cNvPr id="0" name=""/>
        <dsp:cNvSpPr/>
      </dsp:nvSpPr>
      <dsp:spPr>
        <a:xfrm>
          <a:off x="1502283" y="333443"/>
          <a:ext cx="1211419" cy="923267"/>
        </a:xfrm>
        <a:prstGeom prst="roundRect">
          <a:avLst>
            <a:gd name="adj" fmla="val 1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Моряк-Рыболовское</a:t>
          </a: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1529325" y="360485"/>
        <a:ext cx="1157335" cy="869183"/>
      </dsp:txXfrm>
    </dsp:sp>
    <dsp:sp modelId="{28CEC77A-007A-46FA-92DF-3EFE4223D167}">
      <dsp:nvSpPr>
        <dsp:cNvPr id="0" name=""/>
        <dsp:cNvSpPr/>
      </dsp:nvSpPr>
      <dsp:spPr>
        <a:xfrm rot="5400000">
          <a:off x="2888406" y="1372463"/>
          <a:ext cx="1233599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99ED7BE-D82F-4CCE-A446-CFE98AD92553}">
      <dsp:nvSpPr>
        <dsp:cNvPr id="0" name=""/>
        <dsp:cNvSpPr/>
      </dsp:nvSpPr>
      <dsp:spPr>
        <a:xfrm>
          <a:off x="2906227" y="-35060"/>
          <a:ext cx="1154084" cy="923267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Пермское сельское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2933269" y="-8018"/>
        <a:ext cx="1100000" cy="869183"/>
      </dsp:txXfrm>
    </dsp:sp>
    <dsp:sp modelId="{40530B4F-725D-4C50-863D-84722F519295}">
      <dsp:nvSpPr>
        <dsp:cNvPr id="0" name=""/>
        <dsp:cNvSpPr/>
      </dsp:nvSpPr>
      <dsp:spPr>
        <a:xfrm rot="7145035">
          <a:off x="3810156" y="1576930"/>
          <a:ext cx="1095006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AE58070-EAEB-4638-8B7A-2BF0CD4390DF}">
      <dsp:nvSpPr>
        <dsp:cNvPr id="0" name=""/>
        <dsp:cNvSpPr/>
      </dsp:nvSpPr>
      <dsp:spPr>
        <a:xfrm>
          <a:off x="4183643" y="333443"/>
          <a:ext cx="1349806" cy="92326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Тимофеевское</a:t>
          </a: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4210685" y="360485"/>
        <a:ext cx="1295722" cy="869183"/>
      </dsp:txXfrm>
    </dsp:sp>
    <dsp:sp modelId="{D836A17E-C43E-4991-9A19-50841F00CCED}">
      <dsp:nvSpPr>
        <dsp:cNvPr id="0" name=""/>
        <dsp:cNvSpPr/>
      </dsp:nvSpPr>
      <dsp:spPr>
        <a:xfrm rot="8667064">
          <a:off x="4499645" y="2250112"/>
          <a:ext cx="579007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66C7FB-138A-46D0-9F74-3D7413CF45A4}">
      <dsp:nvSpPr>
        <dsp:cNvPr id="0" name=""/>
        <dsp:cNvSpPr/>
      </dsp:nvSpPr>
      <dsp:spPr>
        <a:xfrm>
          <a:off x="5054539" y="1340215"/>
          <a:ext cx="1621558" cy="92326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Весёлояровское</a:t>
          </a: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5081581" y="1367257"/>
        <a:ext cx="1567474" cy="869183"/>
      </dsp:txXfrm>
    </dsp:sp>
    <dsp:sp modelId="{6D81620B-768E-4319-AF3C-4126D2DA1BF7}">
      <dsp:nvSpPr>
        <dsp:cNvPr id="0" name=""/>
        <dsp:cNvSpPr/>
      </dsp:nvSpPr>
      <dsp:spPr>
        <a:xfrm rot="10800000">
          <a:off x="4876795" y="2971799"/>
          <a:ext cx="678660" cy="46987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90A6D36-D0F4-4753-92FB-1686F4F761BF}">
      <dsp:nvSpPr>
        <dsp:cNvPr id="0" name=""/>
        <dsp:cNvSpPr/>
      </dsp:nvSpPr>
      <dsp:spPr>
        <a:xfrm>
          <a:off x="5656780" y="2715492"/>
          <a:ext cx="1154084" cy="923267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Ольгинское городское поселение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5683822" y="2742534"/>
        <a:ext cx="1100000" cy="8691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C6313-ACDE-4F80-9FE0-DE818F784B5B}">
      <dsp:nvSpPr>
        <dsp:cNvPr id="0" name=""/>
        <dsp:cNvSpPr/>
      </dsp:nvSpPr>
      <dsp:spPr>
        <a:xfrm>
          <a:off x="2738" y="444765"/>
          <a:ext cx="2669976" cy="62144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accent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НАЛОГОВЫЕ ДОХОДЫ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38" y="444765"/>
        <a:ext cx="2669976" cy="621448"/>
      </dsp:txXfrm>
    </dsp:sp>
    <dsp:sp modelId="{45962813-5304-4FA6-A0CC-BAB8B4263E40}">
      <dsp:nvSpPr>
        <dsp:cNvPr id="0" name=""/>
        <dsp:cNvSpPr/>
      </dsp:nvSpPr>
      <dsp:spPr>
        <a:xfrm>
          <a:off x="2738" y="1066214"/>
          <a:ext cx="2669976" cy="4051619"/>
        </a:xfrm>
        <a:prstGeom prst="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 на доходы физических лиц,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акцизы по подакцизным товарам,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налог на вмененный доход,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сельскохозяйственный налог,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налог, взимаемый в связи с применением патентной системы налогообложения,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государственная пошлина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38" y="1066214"/>
        <a:ext cx="2669976" cy="4051619"/>
      </dsp:txXfrm>
    </dsp:sp>
    <dsp:sp modelId="{96CDFE1A-0118-412C-A8A1-06790897D4F7}">
      <dsp:nvSpPr>
        <dsp:cNvPr id="0" name=""/>
        <dsp:cNvSpPr/>
      </dsp:nvSpPr>
      <dsp:spPr>
        <a:xfrm>
          <a:off x="3046511" y="444765"/>
          <a:ext cx="2669976" cy="621448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accent1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НЕНАЛОГОВЫЕ ДОХОДЫ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46511" y="444765"/>
        <a:ext cx="2669976" cy="621448"/>
      </dsp:txXfrm>
    </dsp:sp>
    <dsp:sp modelId="{DD13D89B-7857-42EC-A7A2-ACF3FC4707BE}">
      <dsp:nvSpPr>
        <dsp:cNvPr id="0" name=""/>
        <dsp:cNvSpPr/>
      </dsp:nvSpPr>
      <dsp:spPr>
        <a:xfrm>
          <a:off x="3046511" y="1066214"/>
          <a:ext cx="2669976" cy="4051619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от использования муниципального имущества,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плата за негативное воздействие на окружающую среду,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от продажи материальных и нематериальных активов,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штрафы, санкции, возмещение ущерба,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прочие неналоговые доходы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46511" y="1066214"/>
        <a:ext cx="2669976" cy="4051619"/>
      </dsp:txXfrm>
    </dsp:sp>
    <dsp:sp modelId="{7E251FC0-DD1C-4E19-8A49-A9916BE31DE8}">
      <dsp:nvSpPr>
        <dsp:cNvPr id="0" name=""/>
        <dsp:cNvSpPr/>
      </dsp:nvSpPr>
      <dsp:spPr>
        <a:xfrm>
          <a:off x="6090284" y="444765"/>
          <a:ext cx="2669976" cy="621448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БЕЗВОЗМЕЗДНЫЕ ПОСТУПЛЕНИЯ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90284" y="444765"/>
        <a:ext cx="2669976" cy="621448"/>
      </dsp:txXfrm>
    </dsp:sp>
    <dsp:sp modelId="{35910C47-8A8E-4D7C-B3D3-42D3F5508A82}">
      <dsp:nvSpPr>
        <dsp:cNvPr id="0" name=""/>
        <dsp:cNvSpPr/>
      </dsp:nvSpPr>
      <dsp:spPr>
        <a:xfrm>
          <a:off x="6090284" y="1066214"/>
          <a:ext cx="2669976" cy="4051619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дотации,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субсидии,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субвенции,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иные межбюджетные трансферты,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прочие безвозмездные поступления</a:t>
          </a:r>
        </a:p>
      </dsp:txBody>
      <dsp:txXfrm>
        <a:off x="6090284" y="1066214"/>
        <a:ext cx="2669976" cy="40516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3325C0-B7FA-4DFC-B3CC-50CDE24775F0}">
      <dsp:nvSpPr>
        <dsp:cNvPr id="0" name=""/>
        <dsp:cNvSpPr/>
      </dsp:nvSpPr>
      <dsp:spPr>
        <a:xfrm>
          <a:off x="4191000" y="1449639"/>
          <a:ext cx="2965163" cy="514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307"/>
              </a:lnTo>
              <a:lnTo>
                <a:pt x="2965163" y="257307"/>
              </a:lnTo>
              <a:lnTo>
                <a:pt x="2965163" y="514615"/>
              </a:lnTo>
            </a:path>
          </a:pathLst>
        </a:custGeom>
        <a:noFill/>
        <a:ln w="9525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17C23-3EA8-496B-BDA4-F409BC1BA187}">
      <dsp:nvSpPr>
        <dsp:cNvPr id="0" name=""/>
        <dsp:cNvSpPr/>
      </dsp:nvSpPr>
      <dsp:spPr>
        <a:xfrm>
          <a:off x="4145280" y="1449639"/>
          <a:ext cx="91440" cy="5146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4615"/>
              </a:lnTo>
            </a:path>
          </a:pathLst>
        </a:custGeom>
        <a:noFill/>
        <a:ln w="9525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F82A86-9EDC-4169-86FE-21AD340DB660}">
      <dsp:nvSpPr>
        <dsp:cNvPr id="0" name=""/>
        <dsp:cNvSpPr/>
      </dsp:nvSpPr>
      <dsp:spPr>
        <a:xfrm>
          <a:off x="1225836" y="1449639"/>
          <a:ext cx="2965163" cy="514615"/>
        </a:xfrm>
        <a:custGeom>
          <a:avLst/>
          <a:gdLst/>
          <a:ahLst/>
          <a:cxnLst/>
          <a:rect l="0" t="0" r="0" b="0"/>
          <a:pathLst>
            <a:path>
              <a:moveTo>
                <a:pt x="2965163" y="0"/>
              </a:moveTo>
              <a:lnTo>
                <a:pt x="2965163" y="257307"/>
              </a:lnTo>
              <a:lnTo>
                <a:pt x="0" y="257307"/>
              </a:lnTo>
              <a:lnTo>
                <a:pt x="0" y="514615"/>
              </a:lnTo>
            </a:path>
          </a:pathLst>
        </a:custGeom>
        <a:noFill/>
        <a:ln w="9525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94BEF8-8DD2-45C9-91B0-C91AC485112B}">
      <dsp:nvSpPr>
        <dsp:cNvPr id="0" name=""/>
        <dsp:cNvSpPr/>
      </dsp:nvSpPr>
      <dsp:spPr>
        <a:xfrm>
          <a:off x="2235193" y="224365"/>
          <a:ext cx="3911613" cy="1225274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местного бюджета основывается на: </a:t>
          </a:r>
          <a:endParaRPr lang="ru-RU" sz="1800" b="0" kern="120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5193" y="224365"/>
        <a:ext cx="3911613" cy="1225274"/>
      </dsp:txXfrm>
    </dsp:sp>
    <dsp:sp modelId="{9D0FDCB1-DABF-4193-A8D0-37C1235CBB1C}">
      <dsp:nvSpPr>
        <dsp:cNvPr id="0" name=""/>
        <dsp:cNvSpPr/>
      </dsp:nvSpPr>
      <dsp:spPr>
        <a:xfrm>
          <a:off x="562" y="1964254"/>
          <a:ext cx="2450548" cy="207857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Бюджетном послании Президента Российской Федерации </a:t>
          </a:r>
          <a:endParaRPr lang="ru-RU" sz="1800" b="0" kern="120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2" y="1964254"/>
        <a:ext cx="2450548" cy="2078579"/>
      </dsp:txXfrm>
    </dsp:sp>
    <dsp:sp modelId="{C0945CF6-1850-4D9D-A3B8-14092EC0EB78}">
      <dsp:nvSpPr>
        <dsp:cNvPr id="0" name=""/>
        <dsp:cNvSpPr/>
      </dsp:nvSpPr>
      <dsp:spPr>
        <a:xfrm>
          <a:off x="2965725" y="1964254"/>
          <a:ext cx="2450548" cy="207857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Ольгинского района </a:t>
          </a:r>
          <a:endParaRPr lang="ru-RU" sz="1800" b="0" kern="120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65725" y="1964254"/>
        <a:ext cx="2450548" cy="2078579"/>
      </dsp:txXfrm>
    </dsp:sp>
    <dsp:sp modelId="{CC7076CD-F9D5-4080-AD5C-046739C9C80D}">
      <dsp:nvSpPr>
        <dsp:cNvPr id="0" name=""/>
        <dsp:cNvSpPr/>
      </dsp:nvSpPr>
      <dsp:spPr>
        <a:xfrm>
          <a:off x="5930889" y="1964254"/>
          <a:ext cx="2450548" cy="2078579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и муниципальных программах Ольгинского муниципального района</a:t>
          </a:r>
          <a:endParaRPr lang="ru-RU" sz="1800" b="0" kern="120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0889" y="1964254"/>
        <a:ext cx="2450548" cy="2078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C756A-8F91-4307-A507-E0CD39118310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D4854-E9C7-4416-9D5F-53BE2DB07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872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D4854-E9C7-4416-9D5F-53BE2DB0733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887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5/27/2021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5/27/2021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5/27/2021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5/27/2021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fin760@findept.primorsky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200400"/>
          </a:xfrm>
          <a:solidFill>
            <a:srgbClr val="D3F2F5"/>
          </a:solidFill>
          <a:ln w="3175">
            <a:noFill/>
          </a:ln>
          <a:effectLst>
            <a:softEdge rad="3175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отчет об исполнении бюджета </a:t>
            </a:r>
            <a:br>
              <a:rPr lang="ru-RU" sz="1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Ольгинского муниципального района </a:t>
            </a:r>
            <a:br>
              <a:rPr lang="ru-RU" sz="1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на 2020 год 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bdWbSy03vz1BbJ5QquM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77200" y="124480"/>
            <a:ext cx="990600" cy="9906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6200" y="124480"/>
            <a:ext cx="281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Финансовый отдел администрации Ольгинского муниципального района  </a:t>
            </a:r>
          </a:p>
        </p:txBody>
      </p:sp>
      <p:sp>
        <p:nvSpPr>
          <p:cNvPr id="9" name="Блок-схема: ссылка на другую страницу 8"/>
          <p:cNvSpPr/>
          <p:nvPr/>
        </p:nvSpPr>
        <p:spPr>
          <a:xfrm>
            <a:off x="1098892" y="2980347"/>
            <a:ext cx="6753225" cy="3886199"/>
          </a:xfrm>
          <a:prstGeom prst="flowChartMerg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tx6E6SK4Tt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2802194"/>
            <a:ext cx="3809999" cy="4055805"/>
          </a:xfrm>
          <a:prstGeom prst="rtTriangle">
            <a:avLst/>
          </a:prstGeom>
          <a:ln w="3175">
            <a:noFill/>
          </a:ln>
          <a:effectLst>
            <a:softEdge rad="31750"/>
          </a:effectLst>
        </p:spPr>
      </p:pic>
      <p:pic>
        <p:nvPicPr>
          <p:cNvPr id="13" name="Рисунок 12" descr="466264a73dc8c9c5815b19260436e1bf.jpg"/>
          <p:cNvPicPr>
            <a:picLocks noChangeAspect="1"/>
          </p:cNvPicPr>
          <p:nvPr/>
        </p:nvPicPr>
        <p:blipFill>
          <a:blip r:embed="rId5" cstate="print">
            <a:lum bright="10000" contrast="20000"/>
          </a:blip>
          <a:stretch>
            <a:fillRect/>
          </a:stretch>
        </p:blipFill>
        <p:spPr>
          <a:xfrm flipH="1">
            <a:off x="5105400" y="2775620"/>
            <a:ext cx="4038600" cy="4082379"/>
          </a:xfrm>
          <a:prstGeom prst="rtTriangle">
            <a:avLst/>
          </a:prstGeom>
          <a:ln w="317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09600" y="444788"/>
            <a:ext cx="82296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Уважаемые жители Ольгинского района!</a:t>
            </a:r>
          </a:p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Одна из основных целей бюджетной политики - обеспечение большей прозрачности, открытости и доступности бюджетного процесса для жителей Ольгинского района. </a:t>
            </a: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Одним из инструментов обеспечения прозрачности и открытости бюджетного процесса для населения является реализация проекта – открытый бюджет.</a:t>
            </a: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«Бюджет для граждан» - это аналитический материал, разрабатываемый в целях ознакомления граждан с основными целями, задачами и приоритетными направлениями бюджетной политики Ольгинского района, обоснованиями бюджетных расходов, планируемыми и достигнутыми результатами использования бюджетных ассигнований.</a:t>
            </a: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Надеемся, что представление бюджета в понятной и доступной форме повысит уровень общественного участия жителей в бюджетном процессе Ольгинского муниципального района.</a:t>
            </a: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«Бюджет для граждан» размещается на официальном сайте </a:t>
            </a: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администрации Ольгинского муниципального района.</a:t>
            </a: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Глава администрации</a:t>
            </a:r>
            <a:endParaRPr lang="ru-RU" i="1" dirty="0" smtClean="0"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Ольгинского муниципального района</a:t>
            </a:r>
            <a:r>
              <a:rPr kumimoji="0" lang="ru-RU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Ю.И. Глушко</a:t>
            </a:r>
            <a:endParaRPr kumimoji="0" lang="ru-RU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92624811"/>
              </p:ext>
            </p:extLst>
          </p:nvPr>
        </p:nvGraphicFramePr>
        <p:xfrm>
          <a:off x="1066800" y="990600"/>
          <a:ext cx="67818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8900"/>
            <a:ext cx="9144000" cy="68580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ОБЩАЯ ХАРАКТЕРИСТИКА ОЛЬГИНСКОГО МУНИЦИПАЛЬНОГО РАЙОНА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5257562"/>
            <a:ext cx="9144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статьей 1 Закона Приморского края от 29 сентября 2004 года № 145-КЗ «Об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районе», муниципальное образование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было наделено статусом муниципального района. Данным законом были установлены границы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района, административный центр муниципального района, образованы в составе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семь муниципальных образований и наделены статусом 1 городское и 6 сельских поселений, а также определена межселенная территория с.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Щербаковка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Статьей 3 Закона установлен административный центр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- поселок городского типа Ольга.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850901"/>
            <a:ext cx="9144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0" y="5105400"/>
            <a:ext cx="9144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Безымянный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2073387" y="731497"/>
            <a:ext cx="4746689" cy="4847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172200" y="3350978"/>
            <a:ext cx="2002232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Ольгинский район занимает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место в Приморском крае по территории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место по численности населения. 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263" y="1158148"/>
            <a:ext cx="251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Численность населения  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(на 01.01.2020)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4438" y="1745034"/>
            <a:ext cx="25146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48097" y="1779420"/>
            <a:ext cx="20072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9090 </a:t>
            </a:r>
            <a:r>
              <a:rPr lang="ru-RU" sz="3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чел.</a:t>
            </a:r>
            <a:endParaRPr lang="ru-RU" sz="40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4438" y="2389878"/>
            <a:ext cx="243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(0,48 % от численности населения Приморского края в целом)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941448" y="5634696"/>
            <a:ext cx="297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Площадь района составляет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66800" y="130558"/>
            <a:ext cx="7009446" cy="70788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Постановлением Президиума ВЦИК от 4 января 1926 года был образован Ольгинский район с центром в селении Ольга.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172200" y="6059411"/>
            <a:ext cx="2510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6500 кв. км. </a:t>
            </a:r>
            <a:endParaRPr lang="ru-RU" sz="36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017648" y="6059411"/>
            <a:ext cx="28194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51459" y="4822177"/>
            <a:ext cx="2650678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климатическим условиям Ольгинский район приравнен к регионам Крайнего Севера. Эта самая южная территория страны с таким статусом.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692145" y="1742923"/>
            <a:ext cx="2146962" cy="132343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Ольгинский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район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территориальное образование в юго-восточной части Приморского края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3793" y="3466405"/>
            <a:ext cx="2235540" cy="107721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Через район проходит автодорога краевого значения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Владивосток – Лазо – Кавалерово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09768" y="5887865"/>
            <a:ext cx="2400249" cy="58477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состав района входит 19 населённых пунктов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096384"/>
              </p:ext>
            </p:extLst>
          </p:nvPr>
        </p:nvGraphicFramePr>
        <p:xfrm>
          <a:off x="0" y="152400"/>
          <a:ext cx="9144000" cy="662291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257800"/>
                <a:gridCol w="1143000"/>
                <a:gridCol w="1447800"/>
                <a:gridCol w="1295400"/>
              </a:tblGrid>
              <a:tr h="721171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Численность постоянного населения   (человек)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на 01.01.2020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44908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ГОРОДСКОЕ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СЕЛЬСКОЕ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4490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Ольгинский муниципальный район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9090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3523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5567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9575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Городские поселения Ольгинского муниципального района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3902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3523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379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4908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Ольгинское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городское поселение 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3902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3523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379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4908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Ольга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3523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3523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9369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Сельские поселения Ольгинского муниципального района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5131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4908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Веселояровское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1029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1029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643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Моряк-Рыболовское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4908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Милоградовское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928 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928 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4908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Молдавановское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236  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236  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490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Пермское сельское поселение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851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851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4908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Тимофеевское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877 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877  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6830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Межселенные территории Ольгинского муниципального района    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0  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 57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490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село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Щербаковка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57 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0  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  57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38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ПОНЯТИЯ И ТЕРМИНЫ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524000"/>
            <a:ext cx="9144000" cy="44196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540000"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indent="54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поступающие в бюджет денежные средства, за исключением средств, являющихся в соответствии с настоящим Кодексом источниками финансирования дефицита бюджета.</a:t>
            </a:r>
          </a:p>
          <a:p>
            <a:pPr indent="54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выплачиваемые из бюджета денежные средства, за исключением средств, являющихся в соответствии с настоящим Кодексом источниками финансирования дефицита бюджета.</a:t>
            </a:r>
          </a:p>
          <a:p>
            <a:pPr indent="54000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Бюджетные обязательства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расходные обязательства, подлежащие исполнению в соответствующем финансовом году.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низ 8"/>
          <p:cNvSpPr/>
          <p:nvPr/>
        </p:nvSpPr>
        <p:spPr>
          <a:xfrm>
            <a:off x="6096000" y="3048000"/>
            <a:ext cx="457200" cy="6096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2590800" y="3048000"/>
            <a:ext cx="457200" cy="6096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838700" y="2057400"/>
            <a:ext cx="29718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softEdge rad="3175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бюджета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(превышение доходов бюджета над его расходами)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19200" y="2057400"/>
            <a:ext cx="327660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softEdge rad="31750"/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превышение расходов бюджета над его доходами)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323669"/>
            <a:ext cx="9144000" cy="120032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ДОХОДЫ – РАСХОДЫ = ДЕФИЦИТ (ПРОФИЦИТ)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9200" y="3657600"/>
            <a:ext cx="3276600" cy="17526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превышении расходов над доходами принимается решение об источниках покрытия дефицита (например, использовать остатки, взять в долг)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38700" y="3657600"/>
            <a:ext cx="2971800" cy="175432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превышении доходов над расходами принимается решение как их использовать (например, накапливать остатки, погашать долг)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Доходы районного бюджета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24022702"/>
              </p:ext>
            </p:extLst>
          </p:nvPr>
        </p:nvGraphicFramePr>
        <p:xfrm>
          <a:off x="228600" y="1066800"/>
          <a:ext cx="87630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76200"/>
            <a:ext cx="91440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5400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средства, предоставляемые одним бюджетом бюджетной системы Российской Федерации другому бюджету бюджетной системы Российской Федерации.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428726"/>
              </p:ext>
            </p:extLst>
          </p:nvPr>
        </p:nvGraphicFramePr>
        <p:xfrm>
          <a:off x="228600" y="1143000"/>
          <a:ext cx="8686800" cy="562930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99310"/>
                <a:gridCol w="3691890"/>
                <a:gridCol w="2895600"/>
              </a:tblGrid>
              <a:tr h="78983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МЕЖБЮДЖЕТНЫХ ТРАНСФЕРОВ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АНАЛОГИЯ В СЕМЕЙНОМ БЮДЖЕТЕ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2097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(от лат.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Dotation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дар, пожертвование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трансферты, предоставляемые на безвозмездной и безвозвратной основе без установления направлений их использования;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даете своему ребенку карманные деньги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9599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(от лат.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Subvenire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»)- приходить на помощь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межбюджетный трансферт, предоставляемый в целях финансового обеспечения расходных обязательств по переданным полномочиям. Имеет конкретные цели; в отличие от дотации (которая не имеет цели в принципе) подлежат возврату в случае отклонения от цели.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даете своему ребенку деньги и посылаете его в магазин купить продукты (по списку)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4919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(от лат.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Subsidium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 - поддержка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выплаты, предоставляемые за счёт государственного или местного бюджета, а также выплаты из специальных фондов для юридических и физических лиц, местных органов власти, других государств.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«добавляете» денег для того, чтобы ребенок купил себе новый телефон (а остальные он накопил сам)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85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 бюджета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155819051"/>
              </p:ext>
            </p:extLst>
          </p:nvPr>
        </p:nvGraphicFramePr>
        <p:xfrm>
          <a:off x="381000" y="2159959"/>
          <a:ext cx="8382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1143000"/>
            <a:ext cx="9144000" cy="707886"/>
          </a:xfrm>
          <a:prstGeom prst="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местного бюджета составляется и утверждается сроком на три года – очередной финансовый год и плановый период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36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85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ОСНОВНЫЕ ХАРАКТЕРИСТИКИ БЮДЖЕТА МУНИЦИПАЛЬНОГО РАЙОНА ЗА 2020 ГОД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473683"/>
              </p:ext>
            </p:extLst>
          </p:nvPr>
        </p:nvGraphicFramePr>
        <p:xfrm>
          <a:off x="609599" y="1295400"/>
          <a:ext cx="7924801" cy="523539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981201"/>
                <a:gridCol w="2020431"/>
                <a:gridCol w="1941968"/>
                <a:gridCol w="1981201"/>
              </a:tblGrid>
              <a:tr h="185329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Плановое значение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 учетом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внесенных изменений) </a:t>
                      </a:r>
                    </a:p>
                    <a:p>
                      <a:pPr algn="ctr"/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Фактическое исполнение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(%)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424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516021,57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519673,74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100,7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544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</a:t>
                      </a:r>
                    </a:p>
                    <a:p>
                      <a:r>
                        <a:rPr lang="ru-RU" sz="1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517639,14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496472,85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1244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(-)</a:t>
                      </a:r>
                    </a:p>
                    <a:p>
                      <a:r>
                        <a:rPr lang="ru-RU" sz="1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1617,57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24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23200,89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179" y="104002"/>
            <a:ext cx="9143999" cy="12954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indent="450850" fontAlgn="base">
              <a:spcAft>
                <a:spcPct val="0"/>
              </a:spcAft>
            </a:pPr>
            <a:r>
              <a:rPr lang="ru-RU" sz="1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Бюджет принимается сбалансированный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Доходы бюджета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 и структура доходов в динамике районного бюджета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 муниципального района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840447"/>
              </p:ext>
            </p:extLst>
          </p:nvPr>
        </p:nvGraphicFramePr>
        <p:xfrm>
          <a:off x="0" y="1676401"/>
          <a:ext cx="9143999" cy="5029197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3218533"/>
                <a:gridCol w="1651360"/>
                <a:gridCol w="2137053"/>
                <a:gridCol w="2137053"/>
              </a:tblGrid>
              <a:tr h="28094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63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809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ВСЕГО 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516021,57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519673,74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782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 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153199,04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163443,3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09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доходы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143348,98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153265,05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09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9850,06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10178,25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09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 поступления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362822,53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356230,44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09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128768,68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128768,68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09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28194,01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28194,01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09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194436,22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188442,05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09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11136,87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10528,95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29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286,75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296,75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31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возврат остатков субсидий, субвенций прошлых лет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71729,2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229600" y="1399402"/>
            <a:ext cx="908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12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доходов бюджета Ольгинского муниципального района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2020 году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(общий объем </a:t>
            </a: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519673,74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тыс. 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814890"/>
              </p:ext>
            </p:extLst>
          </p:nvPr>
        </p:nvGraphicFramePr>
        <p:xfrm>
          <a:off x="0" y="1752600"/>
          <a:ext cx="9144000" cy="4848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Доля неналоговых доходов в общем объеме налоговых и неналоговых доходов бюджета 2020 года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(общий объем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163443,30 </a:t>
            </a: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тыс. руб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866324"/>
              </p:ext>
            </p:extLst>
          </p:nvPr>
        </p:nvGraphicFramePr>
        <p:xfrm>
          <a:off x="0" y="1524000"/>
          <a:ext cx="9144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44562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Исполнение по налоговым и неналоговым доходам за 2020 года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(общий объем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163443,30</a:t>
            </a:r>
            <a:r>
              <a:rPr lang="en-US" sz="20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тыс. 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0484194"/>
              </p:ext>
            </p:extLst>
          </p:nvPr>
        </p:nvGraphicFramePr>
        <p:xfrm>
          <a:off x="0" y="1219200"/>
          <a:ext cx="91440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безвозмездных поступлений в бюджет Ольгинского муниципального района из бюджетов других уровней в 2020 году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(общий объем 356230,44 тыс. 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9004509"/>
              </p:ext>
            </p:extLst>
          </p:nvPr>
        </p:nvGraphicFramePr>
        <p:xfrm>
          <a:off x="0" y="1752600"/>
          <a:ext cx="9144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42939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доходов бюджета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льгинского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2020 год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2543" y="505599"/>
            <a:ext cx="8714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(тыс. руб.)</a:t>
            </a:r>
            <a:endParaRPr lang="ru-RU" sz="1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630708"/>
              </p:ext>
            </p:extLst>
          </p:nvPr>
        </p:nvGraphicFramePr>
        <p:xfrm>
          <a:off x="-1" y="782601"/>
          <a:ext cx="9144001" cy="60754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3638"/>
                <a:gridCol w="4909603"/>
                <a:gridCol w="1091517"/>
                <a:gridCol w="884376"/>
                <a:gridCol w="694867"/>
              </a:tblGrid>
              <a:tr h="6595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Код бюджетной классификации РФ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Сумма по утвержденному бюджету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исполнено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953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НАЛОГОВЫЕ И НЕНАЛОГОВЫЕ ДОХОДЫ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153 199,04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443,30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53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1 01 00000 00 0000 000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НАЛОГИ НА ПРИБЫЛЬ, ДОХОДЫ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131 223,09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140 881,47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1 03 00000 00 0000 000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НАЛОГИ НА ТОВАРЫ (РАБОТЫ, УСЛУГИ), РЕАЛИЗУЕМЫЕ НА ТЕРРИТОРИИ РОССИЙСКОЙ ФЕДЕРАЦИИ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4 505,99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4 423,86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1 05 00000 00 0000 000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НАЛОГИ НА СОВОКУПНЫЙ ДОХОД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6 374,11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6 509,32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1 06 00000 00 0000 000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НАЛОГИ НА ИМУЩЕСТВО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408,64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166,2%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1 08 00000 00 0000 000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ГОСУДАРСТВЕННАЯ ПОШЛИНА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1 041,76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1 11 00000 00 0000 000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3 995,00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3 863,25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42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ПЛАТЕЖИ ПРИ ПОЛЬЗОВАНИИ ПРИРОДНЫМИ РЕСУРСАМИ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156,20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1 13 00000 00 0000 000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ДОХОДЫ ОТ ОКАЗАНИЯ ПЛАТНЫХ УСЛУГ И КОМПЕНСАЦИИ ЗАТРАТ ГОСУДАРСТВА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4 260,08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4 654,46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1 14 00000 00 0000 000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ДОХОДЫ ОТ ПРОДАЖИ МАТЕРИАЛЬНЫХ И НЕМАТЕРИАЛЬНЫХ АКТИВОВ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1 15 00000 00 0000 000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АДМИНИСТРАТИВНЫЕ ПЛАТЕЖИ И СБОРЫ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1 16 00000 00 0000 000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ШТРАФЫ, САНКЦИИ, ВОЗМЕЩЕНИЕ УЩЕРБА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1 298,78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1 394,03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1 17 00000 00 0000 000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ПРОЧИЕ НЕНАЛОГОВЫЕ ДОХОДЫ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-5,07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-507,0%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2 00 00000 00 0000 000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БЕЗВОЗМЕЗДНЫЕ ПОСТУПЛЕНИЯ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362 822,53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356 230,44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10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2 02 00000 00 0000 000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535,78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355 933,70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80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2 02 10000 00 0000 000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БЮДЖЕТАМ МУНИЦИПАЛЬНЫХ РАЙОНОВ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128 768,68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128 768,68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8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2 02 20000 00 0000 000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МУНИЦИПАЛЬНЫХ РАЙОНОВ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28 194,01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28 194,01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2 02 30000 00 0000 000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МУНИЦИПАЛЬНЫХ РАЙОНОВ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194 436,22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188 442,05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0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2 02 40000 00 0000 000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11 136,87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10 528,95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2 07 00000 00 0000 000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ПРОЧИЕ БЕЗВОЗМЕЗДНЫЕ ПОСТУПЛЕНИЯ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286,75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296,75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ДОХОДОВ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516 021,57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519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673,7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71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70702"/>
              </p:ext>
            </p:extLst>
          </p:nvPr>
        </p:nvGraphicFramePr>
        <p:xfrm>
          <a:off x="8238" y="1219200"/>
          <a:ext cx="9135762" cy="5334003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228782"/>
                <a:gridCol w="2029018"/>
                <a:gridCol w="2209800"/>
                <a:gridCol w="1668162"/>
              </a:tblGrid>
              <a:tr h="51044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 на 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25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(тыс.руб)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(тыс.руб)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54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73 112,70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69 697,97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05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4 341,65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3 894,17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17 833,22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13 452,00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31 828,31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28 796,59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291 368,91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282 788,01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36 014,01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35 380,87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33 401,31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32 724,21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1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7 465,04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7 465,04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1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3 337,56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3 337,56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05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318,91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318,91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69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Межбюджетные трансферты общего характера бюджетам бюджетной сиситемы Российской 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18 617,52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617,5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0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517 639,14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496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472,8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52400"/>
            <a:ext cx="9135762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1922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Исполнение бюджета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муниципального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по расходам за 2020 год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906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бюджета Ольгинского муниципального  района по основным видам расходов в 2020 году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(общий объем расходов 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496472,85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тыс.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8743033"/>
              </p:ext>
            </p:extLst>
          </p:nvPr>
        </p:nvGraphicFramePr>
        <p:xfrm>
          <a:off x="0" y="1142287"/>
          <a:ext cx="9144000" cy="571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Доля мероприятий программной направленности в общем объеме расходов бюджета 2020 года 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(общий объем расходов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496472,85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тыс. руб.)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9941954"/>
              </p:ext>
            </p:extLst>
          </p:nvPr>
        </p:nvGraphicFramePr>
        <p:xfrm>
          <a:off x="0" y="1676400"/>
          <a:ext cx="9144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156051"/>
            <a:ext cx="9143999" cy="4572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Реализация муниципальных программ в 2020 году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024943"/>
              </p:ext>
            </p:extLst>
          </p:nvPr>
        </p:nvGraphicFramePr>
        <p:xfrm>
          <a:off x="0" y="1063330"/>
          <a:ext cx="9144001" cy="506826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5181603"/>
                <a:gridCol w="1447800"/>
                <a:gridCol w="1447800"/>
                <a:gridCol w="1066798"/>
              </a:tblGrid>
              <a:tr h="300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2020 года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 2020 год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145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Мероприятия програмной направленности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448 743,31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430 004,46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886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"Экономическое развитие Ольгинского муниципального района" на 2018-2022 годы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45 480,62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44 560,85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433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«Профилактика терроризма и экстремизма на территории Ольгинского  муниципального района» на 2018-2022 годы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491,00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490,66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«Защита населения и территории от чрезвычайных ситуаций и обеспечение пожарной безопасности Ольгинского муниципального района» на 2018 – 2022 годы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4 341,65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3 894,17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89,7%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"Развитие физической культуры и спорта в Ольгинском муниципальном районе" на 2018-2024 годы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7 465,04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7 465,04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886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"Развитие системы образования  Ольгинского района" на 2018-2022 годы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288 130,78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279 705,41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97,1%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64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Подпрограмма "Доступная среда" на территории Ольгинского муниципального района" на 2018-2022 годы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11 371,12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11 140,54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886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"Развития культуры в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Ольгинском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районе" на 2018-2022 годы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37 291,18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36 656,17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98,3%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153400" y="606130"/>
            <a:ext cx="8714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(тыс. руб.)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736158"/>
              </p:ext>
            </p:extLst>
          </p:nvPr>
        </p:nvGraphicFramePr>
        <p:xfrm>
          <a:off x="0" y="228599"/>
          <a:ext cx="9144001" cy="577073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5181600"/>
                <a:gridCol w="1295400"/>
                <a:gridCol w="1295400"/>
                <a:gridCol w="1371601"/>
              </a:tblGrid>
              <a:tr h="239769">
                <a:tc>
                  <a:txBody>
                    <a:bodyPr/>
                    <a:lstStyle/>
                    <a:p>
                      <a:pPr indent="180000" algn="ctr" fontAlgn="ctr"/>
                      <a:r>
                        <a:rPr lang="ru-RU" sz="1600" u="none" strike="noStrike" dirty="0" smtClean="0"/>
                        <a:t>Наименование муниципальной</a:t>
                      </a:r>
                      <a:r>
                        <a:rPr lang="ru-RU" sz="1600" u="none" strike="noStrike" baseline="0" dirty="0" smtClean="0"/>
                        <a:t> программы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7" marR="5017" marT="50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80000" algn="ctr" fontAlgn="ctr"/>
                      <a:r>
                        <a:rPr lang="ru-RU" sz="1600" u="none" strike="noStrike" dirty="0" smtClean="0"/>
                        <a:t>План 2020 года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7" marR="5017" marT="50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80000" algn="ctr" fontAlgn="ctr"/>
                      <a:r>
                        <a:rPr lang="ru-RU" sz="1600" u="none" strike="noStrike" dirty="0" smtClean="0"/>
                        <a:t>Исполнено</a:t>
                      </a:r>
                      <a:endParaRPr lang="ru-RU" sz="1600" u="none" strike="noStrike" baseline="0" dirty="0" smtClean="0"/>
                    </a:p>
                    <a:p>
                      <a:pPr indent="180000" algn="ctr" fontAlgn="ctr"/>
                      <a:r>
                        <a:rPr lang="ru-RU" sz="1600" u="none" strike="noStrike" baseline="0" dirty="0" smtClean="0"/>
                        <a:t>за 2020 год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7" marR="5017" marT="50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80000" algn="ctr" fontAlgn="ctr"/>
                      <a:r>
                        <a:rPr lang="ru-RU" sz="1600" u="none" strike="noStrike" dirty="0" smtClean="0"/>
                        <a:t>Процент</a:t>
                      </a:r>
                    </a:p>
                    <a:p>
                      <a:pPr indent="180000" algn="ctr" fontAlgn="ctr"/>
                      <a:r>
                        <a:rPr lang="ru-RU" sz="1600" u="none" strike="noStrike" dirty="0" smtClean="0"/>
                        <a:t>исполнения</a:t>
                      </a:r>
                      <a:r>
                        <a:rPr lang="ru-RU" sz="1600" u="none" strike="noStrike" baseline="0" dirty="0" smtClean="0"/>
                        <a:t>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7" marR="5017" marT="50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508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"Комплексное развитие коммунальной инфраструктуры и повышение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Ольгинском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муниципальном районе" на 2014-2022 годы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25 887,49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22 050,26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«Модернизация дорожной сети и ее содержание, повышение безопасности дорожного движения  в границах Ольгинского муниципального района»  на 2018-2028 годы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17 600,07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13 452,00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6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Ольгинского муниципального района "Поддержка коренных и малочисленных народов Севера, Сибири и Дальнего Востока, проживающих на территории Ольгинского муниципального района, на 2017-2021  годы"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488,35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488,35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8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"Территориальное планирование и градостроительное зонирование" на 2018-2025 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"Организация и предоставление услуг по обеспечению твердым топливом населения, проживающего на территории Ольгинского района" на 2019 - 2022 годы.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10 101,01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10 101,01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Непрограмный направления деятельности органов местного самоуправления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68 895,83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66 468,39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336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Мероприятия непрограммных направлений деятельности органов местного самоуправления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40 106,20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38 231,78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6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Мероприятия непрограммных направлений деятельности органов местного самоуправления по переданным полномочиям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28 789,63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28 236,61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517 639,14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496 472,85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74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858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Консолидированный бюджет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муниципального района по доходам за 2020 год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2543" y="1018401"/>
            <a:ext cx="8714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(тыс. руб.)</a:t>
            </a:r>
            <a:endParaRPr lang="ru-RU" sz="1200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93157"/>
              </p:ext>
            </p:extLst>
          </p:nvPr>
        </p:nvGraphicFramePr>
        <p:xfrm>
          <a:off x="19228" y="1447800"/>
          <a:ext cx="9124772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858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Консолидированный бюджет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муниципального района по расходам за 2020 год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29600" y="990600"/>
            <a:ext cx="8714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(тыс. руб.)</a:t>
            </a:r>
            <a:endParaRPr lang="ru-RU" sz="1200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4171158"/>
              </p:ext>
            </p:extLst>
          </p:nvPr>
        </p:nvGraphicFramePr>
        <p:xfrm>
          <a:off x="0" y="1508306"/>
          <a:ext cx="9144000" cy="4966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417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76200"/>
            <a:ext cx="9144001" cy="762000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льгинского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656633"/>
              </p:ext>
            </p:extLst>
          </p:nvPr>
        </p:nvGraphicFramePr>
        <p:xfrm>
          <a:off x="571499" y="1143000"/>
          <a:ext cx="8000999" cy="549559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00062"/>
                <a:gridCol w="4719639"/>
                <a:gridCol w="990600"/>
                <a:gridCol w="914400"/>
                <a:gridCol w="876298"/>
              </a:tblGrid>
              <a:tr h="64509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отчет, </a:t>
                      </a: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г.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отчет, </a:t>
                      </a: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 отчет,</a:t>
                      </a:r>
                    </a:p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2586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организаций по хозяйственным видам экономической деятельности (по крупным и средним)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352,8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275,8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8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отгруженных товаров, работ, услуг крупных и средних предприятий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203,8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113,1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8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Валовая продукция сельского хозяйства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363,9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352,3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8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общественного питания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0,131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0,315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8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платных услуг (по крупным и средним)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46,2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48,2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8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 в основной капитал (по крупным и средним)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32,82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1184,1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8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организаций, ед.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8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индивидуальных предпринимателей, ед.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065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096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показатели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623324"/>
              </p:ext>
            </p:extLst>
          </p:nvPr>
        </p:nvGraphicFramePr>
        <p:xfrm>
          <a:off x="495299" y="914400"/>
          <a:ext cx="8153401" cy="571500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07672"/>
                <a:gridCol w="4354829"/>
                <a:gridCol w="1066800"/>
                <a:gridCol w="1143000"/>
                <a:gridCol w="1181100"/>
              </a:tblGrid>
              <a:tr h="39326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г.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394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Размер среднемесячной заработной платы в крупных и средних организациях, руб.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36938,7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38389,2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42249,3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901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Численность работающих в крупных и средних организациях,  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1343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1264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2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Численность зарегистрированных безработных, чел.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306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276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2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Уровень зарегистрированной  безработицы, %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6,1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5,6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2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Численность населения трудоспособного возраста, чел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4952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4799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859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Количество детей в возрасте от 1 до 6 лет посещающих муниципальные дошкольные учреждения на 1 января, чел.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356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345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859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Численность учащихся муниципальных общеобразовательных учреждений на 1 января, 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1014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11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Ввод в действие жилых домов,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256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44</a:t>
                      </a: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891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190837"/>
            <a:ext cx="9144000" cy="266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График гашения муниципального долга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В соответствии с законом Приморского края от 07.03.2017 г. № 241-КЗ «О внесении изменений в закон Приморского края от 21.12.2017 г. № 218-КЗ «О краевом бюджете на 2018 год и плановый период 2019 и 2020 годов» - в 2020 году задолженность по основному долгу на дату реструктуризации задолженности подлежит гашению в объеме 26,9 процентов от суммы задолженности, что составляет 6323,29 тыс. руб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район обязуется гасить задолженность по основному долгу в размере и сроки, указанные в изложенном ниже графике оплаты:</a:t>
            </a:r>
          </a:p>
          <a:p>
            <a:pPr algn="just"/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912164"/>
              </p:ext>
            </p:extLst>
          </p:nvPr>
        </p:nvGraphicFramePr>
        <p:xfrm>
          <a:off x="2171700" y="4648200"/>
          <a:ext cx="4800600" cy="209118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600200"/>
                <a:gridCol w="1600200"/>
                <a:gridCol w="1600200"/>
              </a:tblGrid>
              <a:tr h="299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тыс.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Факт,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тыс.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 smtClean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587564,50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58754,50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1175129,00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1175129,00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1762693,50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6323293,50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2350258,00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1832651,50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13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5875645,00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1832651,50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11751290,00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11751290,00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32759"/>
            <a:ext cx="9144000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МУНИЦИПАЛЬНОГО ДОЛГА ОЛЬГИНСКОГО МУНИЦИПАЛЬНОГО РАЙОНА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8382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2019 году между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Ольгинским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муниципальным районом и Департаментом финансов Приморского края было заключено соглашение № 04/18 от 02.07.2018 г. о реструктуризации задолженности по бюджетному кредиту, предоставленному по договору от 06.05.2016 г. №01/16 о предоставлении бюджетного кредита. Сумма погашенной задолженности в 2020 году составила 6323,29 тыс. руб., в соответствии с графиком погашения реструктуризированной задолженности.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" y="1704558"/>
            <a:ext cx="8229600" cy="4800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981200"/>
            <a:ext cx="7467600" cy="424731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Обслуживание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муниципального внутреннего долга в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2020 году: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расходы исполнены на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318,91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плане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318,91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процент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исполнения –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100,0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Общая сумма долговой нагрузки на бюджет муниципального района в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году составила 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6642,2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тыс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руб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том числе: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гашение основного долга в размере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6323,29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тыс. руб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.;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уплата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процентов за пользование кредитом в размере 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318,91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тыс. руб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85900" y="27354"/>
            <a:ext cx="6172200" cy="15388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11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Уплата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процентов за пользование бюджетным кредитом будет производится в размере ½ ключевой ставки Центрального банка Российской Федерации за каждый день пользования бюджетным кредитом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547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8600"/>
            <a:ext cx="9144000" cy="61247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отдел администрации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endParaRPr 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</a:t>
            </a:r>
            <a:endParaRPr lang="en-US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692460,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Ольга, ул. Ленинская, д. 8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Тел:</a:t>
            </a:r>
            <a:endParaRPr lang="en-US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Начальник: 8(42376)91593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Специалисты: 8(42376)91475;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8(42376)91366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fin760@findept.primorsky.ru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онедельник  с 9:00 до 18:00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вторник-пятница с 9:00 до 17:00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бед  с 13:00 до 14:00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уббота – воскресенье выходной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bdWbSy03vz1BbJ5QquM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457200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501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3729</TotalTime>
  <Words>2559</Words>
  <Application>Microsoft Office PowerPoint</Application>
  <PresentationFormat>Экран (4:3)</PresentationFormat>
  <Paragraphs>683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Тема Office</vt:lpstr>
      <vt:lpstr> БЮДЖЕТ ДЛЯ ГРАЖДАН  отчет об исполнении бюджета  Ольгинского муниципального района  на 2020 год  </vt:lpstr>
      <vt:lpstr>Презентация PowerPoint</vt:lpstr>
      <vt:lpstr>ОБЩАЯ ХАРАКТЕРИСТИКА ОЛЬГИНСКОГО МУНИЦИПАЛЬНОГО РАЙОНА</vt:lpstr>
      <vt:lpstr>Презентация PowerPoint</vt:lpstr>
      <vt:lpstr>Презентация PowerPoint</vt:lpstr>
      <vt:lpstr>ОСНОВНЫЕ ПОНЯТИЯ И ТЕРМИНЫ </vt:lpstr>
      <vt:lpstr>Презентация PowerPoint</vt:lpstr>
      <vt:lpstr>Доходы районного бюджета Ольгинского муниципального района</vt:lpstr>
      <vt:lpstr>Презентация PowerPoint</vt:lpstr>
      <vt:lpstr>На чем основывается проект  бюджета Ольгинского района?</vt:lpstr>
      <vt:lpstr>ОСНОВНЫЕ ХАРАКТЕРИСТИКИ БЮДЖЕТА МУНИЦИПАЛЬНОГО РАЙОНА ЗА 2020 ГОД</vt:lpstr>
      <vt:lpstr>Бюджет принимается сбалансированный Доходы бюджета Объем и структура доходов в динамике районного бюджета  Ольгинского муниципального района</vt:lpstr>
      <vt:lpstr>Структура доходов бюджета Ольгинского муниципального района в 2020 году (общий объем 519673,74 тыс. руб.)</vt:lpstr>
      <vt:lpstr>Доля неналоговых доходов в общем объеме налоговых и неналоговых доходов бюджета 2020 года  (общий объем 163443,30 тыс. руб.)</vt:lpstr>
      <vt:lpstr>Исполнение по налоговым и неналоговым доходам за 2020 года (общий объем 163443,30 тыс. руб.)</vt:lpstr>
      <vt:lpstr>Структура безвозмездных поступлений в бюджет Ольгинского муниципального района из бюджетов других уровней в 2020 году  (общий объем 356230,44 тыс. руб.)</vt:lpstr>
      <vt:lpstr>Объем доходов бюджета Ольгинского муниципального района на 2020 год</vt:lpstr>
      <vt:lpstr>Презентация PowerPoint</vt:lpstr>
      <vt:lpstr>Структура бюджета Ольгинского муниципального  района по основным видам расходов в 2020 году  (общий объем расходов  496472,85 тыс. руб.) </vt:lpstr>
      <vt:lpstr>Доля мероприятий программной направленности в общем объеме расходов бюджета 2020 года   (общий объем расходов 496472,85 тыс. руб.) </vt:lpstr>
      <vt:lpstr>Реализация муниципальных программ в 2020 году </vt:lpstr>
      <vt:lpstr>Презентация PowerPoint</vt:lpstr>
      <vt:lpstr>Консолидированный бюджет Ольгинского муниципального района по доходам за 2020 год </vt:lpstr>
      <vt:lpstr>Консолидированный бюджет Ольгинского муниципального района по расходам за 2020 год </vt:lpstr>
      <vt:lpstr>Основные показатели социально-экономического развития Ольгинского муниципального района </vt:lpstr>
      <vt:lpstr>Социальные показатели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  к  районному бюджету Ольгинского муниципального района  на 2021 год  </dc:title>
  <dc:creator>Шинкоренко</dc:creator>
  <cp:lastModifiedBy>БорисоваКВ</cp:lastModifiedBy>
  <cp:revision>279</cp:revision>
  <cp:lastPrinted>2021-04-07T01:40:16Z</cp:lastPrinted>
  <dcterms:created xsi:type="dcterms:W3CDTF">2020-11-30T00:17:16Z</dcterms:created>
  <dcterms:modified xsi:type="dcterms:W3CDTF">2021-05-26T23:10:19Z</dcterms:modified>
</cp:coreProperties>
</file>