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drawing2.xml" ContentType="application/vnd.ms-office.drawingml.diagramDrawing+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2.xml" ContentType="application/vnd.openxmlformats-officedocument.drawingml.diagramLayout+xml"/>
  <Override PartName="/ppt/charts/chart6.xml" ContentType="application/vnd.openxmlformats-officedocument.drawingml.chart+xml"/>
  <Override PartName="/ppt/charts/chart7.xml" ContentType="application/vnd.openxmlformats-officedocument.drawingml.chart+xml"/>
  <Override PartName="/ppt/diagrams/layout3.xml" ContentType="application/vnd.openxmlformats-officedocument.drawingml.diagramLayout+xml"/>
  <Override PartName="/ppt/diagrams/data4.xml" ContentType="application/vnd.openxmlformats-officedocument.drawingml.diagramData+xml"/>
  <Override PartName="/ppt/diagrams/layout1.xml" ContentType="application/vnd.openxmlformats-officedocument.drawingml.diagramLayout+xml"/>
  <Override PartName="/ppt/diagrams/data2.xml" ContentType="application/vnd.openxmlformats-officedocument.drawingml.diagramData+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diagrams/data3.xml" ContentType="application/vnd.openxmlformats-officedocument.drawingml.diagramData+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charts/chart1.xml" ContentType="application/vnd.openxmlformats-officedocument.drawingml.chart+xml"/>
  <Override PartName="/ppt/charts/chart2.xml" ContentType="application/vnd.openxmlformats-officedocument.drawingml.chart+xml"/>
  <Override PartName="/ppt/diagrams/colors3.xml" ContentType="application/vnd.openxmlformats-officedocument.drawingml.diagramColors+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diagrams/colors2.xml" ContentType="application/vnd.openxmlformats-officedocument.drawingml.diagramColors+xml"/>
  <Override PartName="/ppt/diagrams/drawing3.xml" ContentType="application/vnd.ms-office.drawingml.diagramDrawing+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diagrams/drawing1.xml" ContentType="application/vnd.ms-office.drawingml.diagramDrawing+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diagrams/layout4.xml" ContentType="application/vnd.openxmlformats-officedocument.drawingml.diagram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sldIdLst>
    <p:sldId id="256" r:id="rId2"/>
    <p:sldId id="257" r:id="rId3"/>
    <p:sldId id="260" r:id="rId4"/>
    <p:sldId id="284" r:id="rId5"/>
    <p:sldId id="261" r:id="rId6"/>
    <p:sldId id="258" r:id="rId7"/>
    <p:sldId id="259" r:id="rId8"/>
    <p:sldId id="265" r:id="rId9"/>
    <p:sldId id="264" r:id="rId10"/>
    <p:sldId id="263" r:id="rId11"/>
    <p:sldId id="266" r:id="rId12"/>
    <p:sldId id="272" r:id="rId13"/>
    <p:sldId id="270" r:id="rId14"/>
    <p:sldId id="282" r:id="rId15"/>
    <p:sldId id="271" r:id="rId16"/>
    <p:sldId id="283" r:id="rId17"/>
    <p:sldId id="273" r:id="rId18"/>
    <p:sldId id="275" r:id="rId19"/>
    <p:sldId id="276" r:id="rId20"/>
    <p:sldId id="281" r:id="rId21"/>
    <p:sldId id="262" r:id="rId22"/>
    <p:sldId id="267" r:id="rId23"/>
    <p:sldId id="280" r:id="rId24"/>
    <p:sldId id="268" r:id="rId25"/>
    <p:sldId id="269" r:id="rId26"/>
  </p:sldIdLst>
  <p:sldSz cx="9144000" cy="6858000" type="screen4x3"/>
  <p:notesSz cx="6858000" cy="9144000"/>
  <p:defaultTextStyle>
    <a:defPPr>
      <a:defRPr lang="en-US"/>
    </a:defPPr>
    <a:lvl1pPr marL="0" algn="l" defTabSz="914400" rtl="0" latinLnBrk="0">
      <a:defRPr sz="1800" kern="1200">
        <a:solidFill>
          <a:schemeClr val="tx1"/>
        </a:solidFill>
        <a:latin typeface="+mn-lt"/>
        <a:ea typeface="+mn-ea"/>
        <a:cs typeface="+mn-cs"/>
      </a:defRPr>
    </a:lvl1pPr>
    <a:lvl2pPr marL="457200" algn="l" defTabSz="914400" rtl="0" latinLnBrk="0">
      <a:defRPr sz="1800" kern="1200">
        <a:solidFill>
          <a:schemeClr val="tx1"/>
        </a:solidFill>
        <a:latin typeface="+mn-lt"/>
        <a:ea typeface="+mn-ea"/>
        <a:cs typeface="+mn-cs"/>
      </a:defRPr>
    </a:lvl2pPr>
    <a:lvl3pPr marL="914400" algn="l" defTabSz="914400" rtl="0" latinLnBrk="0">
      <a:defRPr sz="1800" kern="1200">
        <a:solidFill>
          <a:schemeClr val="tx1"/>
        </a:solidFill>
        <a:latin typeface="+mn-lt"/>
        <a:ea typeface="+mn-ea"/>
        <a:cs typeface="+mn-cs"/>
      </a:defRPr>
    </a:lvl3pPr>
    <a:lvl4pPr marL="1371600" algn="l" defTabSz="914400" rtl="0" latinLnBrk="0">
      <a:defRPr sz="1800" kern="1200">
        <a:solidFill>
          <a:schemeClr val="tx1"/>
        </a:solidFill>
        <a:latin typeface="+mn-lt"/>
        <a:ea typeface="+mn-ea"/>
        <a:cs typeface="+mn-cs"/>
      </a:defRPr>
    </a:lvl4pPr>
    <a:lvl5pPr marL="1828800" algn="l" defTabSz="914400" rtl="0" latinLnBrk="0">
      <a:defRPr sz="1800" kern="1200">
        <a:solidFill>
          <a:schemeClr val="tx1"/>
        </a:solidFill>
        <a:latin typeface="+mn-lt"/>
        <a:ea typeface="+mn-ea"/>
        <a:cs typeface="+mn-cs"/>
      </a:defRPr>
    </a:lvl5pPr>
    <a:lvl6pPr marL="2286000" algn="l" defTabSz="914400" rtl="0" latinLnBrk="0">
      <a:defRPr sz="1800" kern="1200">
        <a:solidFill>
          <a:schemeClr val="tx1"/>
        </a:solidFill>
        <a:latin typeface="+mn-lt"/>
        <a:ea typeface="+mn-ea"/>
        <a:cs typeface="+mn-cs"/>
      </a:defRPr>
    </a:lvl6pPr>
    <a:lvl7pPr marL="2743200" algn="l" defTabSz="914400" rtl="0" latinLnBrk="0">
      <a:defRPr sz="1800" kern="1200">
        <a:solidFill>
          <a:schemeClr val="tx1"/>
        </a:solidFill>
        <a:latin typeface="+mn-lt"/>
        <a:ea typeface="+mn-ea"/>
        <a:cs typeface="+mn-cs"/>
      </a:defRPr>
    </a:lvl7pPr>
    <a:lvl8pPr marL="3200400" algn="l" defTabSz="914400" rtl="0" latinLnBrk="0">
      <a:defRPr sz="1800" kern="1200">
        <a:solidFill>
          <a:schemeClr val="tx1"/>
        </a:solidFill>
        <a:latin typeface="+mn-lt"/>
        <a:ea typeface="+mn-ea"/>
        <a:cs typeface="+mn-cs"/>
      </a:defRPr>
    </a:lvl8pPr>
    <a:lvl9pPr marL="3657600" algn="l" defTabSz="914400" rtl="0" latinLnBrk="0">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Светлый стиль 3 - акцент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B301B821-A1FF-4177-AEE7-76D212191A09}" styleName="Средний стиль 1 - акцент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9CF1AB2-1976-4502-BF36-3FF5EA218861}" styleName="Средний стиль 4 - акцент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0E3FDE45-AF77-4B5C-9715-49D594BDF05E}" styleName="Светлый стиль 1 - акцент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9D7B26C5-4107-4FEC-AEDC-1716B250A1EF}" styleName="Светлый стиль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2D5ABB26-0587-4C30-8999-92F81FD0307C}" styleName="Нет стиля, нет сетки">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Средний стиль 4 - акцент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EB344D84-9AFB-497E-A393-DC336BA19D2E}" styleName="Средний стиль 3 - акцент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8799B23B-EC83-4686-B30A-512413B5E67A}" styleName="Светлый стиль 3 - акцент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C083E6E3-FA7D-4D7B-A595-EF9225AFEA82}" styleName="Светлый стиль 1 - акцент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F2DE63D5-997A-4646-A377-4702673A728D}" styleName="Светлый стиль 2 - акцент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69C7853C-536D-4A76-A0AE-DD22124D55A5}" styleName="Стиль из темы 1 - акцент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E8B1032C-EA38-4F05-BA0D-38AFFFC7BED3}" styleName="Светлый стиль 3 - акцент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08FB837D-C827-4EFA-A057-4D05807E0F7C}" styleName="Стиль из темы 1 - акцент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horzBarState="maximized">
    <p:restoredLeft sz="19936" autoAdjust="0"/>
    <p:restoredTop sz="94713" autoAdjust="0"/>
  </p:normalViewPr>
  <p:slideViewPr>
    <p:cSldViewPr>
      <p:cViewPr varScale="1">
        <p:scale>
          <a:sx n="116" d="100"/>
          <a:sy n="116" d="100"/>
        </p:scale>
        <p:origin x="-1494" y="-11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oleObject" Target="file:///C:\Users\&#1064;&#1080;&#1085;&#1082;&#1086;&#1088;&#1077;&#1085;&#1082;&#1086;\Desktop\&#1076;&#1080;&#1072;&#1075;&#1088;&#1072;&#1084;&#1084;&#1099;.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1064;&#1080;&#1085;&#1082;&#1086;&#1088;&#1077;&#1085;&#1082;&#1086;\Desktop\&#1076;&#1080;&#1072;&#1075;&#1088;&#1072;&#1084;&#1084;&#1099;.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1064;&#1080;&#1085;&#1082;&#1086;&#1088;&#1077;&#1085;&#1082;&#1086;\Desktop\&#1076;&#1080;&#1072;&#1075;&#1088;&#1072;&#1084;&#1084;&#1099;.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Users\&#1064;&#1080;&#1085;&#1082;&#1086;&#1088;&#1077;&#1085;&#1082;&#1086;\Desktop\&#1076;&#1080;&#1072;&#1075;&#1088;&#1072;&#1084;&#1084;&#1099;.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C:\Users\&#1064;&#1080;&#1085;&#1082;&#1086;&#1088;&#1077;&#1085;&#1082;&#1086;\Desktop\&#1073;&#1102;&#1076;&#1078;&#1077;&#1090;%20&#1076;%20&#1075;&#1088;&#1072;&#1078;&#1076;&#1072;&#1085;\&#1076;&#1080;&#1072;&#1075;&#1088;&#1072;&#1084;&#1084;&#1099;.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C:\Users\&#1064;&#1080;&#1085;&#1082;&#1086;&#1088;&#1077;&#1085;&#1082;&#1086;\Desktop\&#1076;&#1080;&#1072;&#1075;&#1088;&#1072;&#1084;&#1084;&#1099;.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C:\Users\&#1064;&#1080;&#1085;&#1082;&#1086;&#1088;&#1077;&#1085;&#1082;&#1086;\Desktop\&#1076;&#1080;&#1072;&#1075;&#1088;&#1072;&#1084;&#1084;&#1099;.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ru-RU"/>
  <c:style val="18"/>
  <c:chart>
    <c:autoTitleDeleted val="1"/>
    <c:view3D>
      <c:rAngAx val="1"/>
    </c:view3D>
    <c:plotArea>
      <c:layout>
        <c:manualLayout>
          <c:layoutTarget val="inner"/>
          <c:xMode val="edge"/>
          <c:yMode val="edge"/>
          <c:x val="0.32872137306366173"/>
          <c:y val="2.6160667416572969E-2"/>
          <c:w val="0.72172356547304384"/>
          <c:h val="0.81902599503829165"/>
        </c:manualLayout>
      </c:layout>
      <c:bar3DChart>
        <c:barDir val="col"/>
        <c:grouping val="clustered"/>
        <c:ser>
          <c:idx val="0"/>
          <c:order val="0"/>
          <c:tx>
            <c:strRef>
              <c:f>Лист9!$D$19</c:f>
              <c:strCache>
                <c:ptCount val="1"/>
                <c:pt idx="0">
                  <c:v>налоговые доходы </c:v>
                </c:pt>
              </c:strCache>
            </c:strRef>
          </c:tx>
          <c:spPr>
            <a:solidFill>
              <a:schemeClr val="accent5">
                <a:lumMod val="75000"/>
              </a:schemeClr>
            </a:solidFill>
          </c:spPr>
          <c:dLbls>
            <c:delete val="1"/>
          </c:dLbls>
          <c:val>
            <c:numRef>
              <c:f>Лист9!$D$20</c:f>
              <c:numCache>
                <c:formatCode>#,##0.00</c:formatCode>
                <c:ptCount val="1"/>
                <c:pt idx="0">
                  <c:v>169650851</c:v>
                </c:pt>
              </c:numCache>
            </c:numRef>
          </c:val>
        </c:ser>
        <c:ser>
          <c:idx val="1"/>
          <c:order val="1"/>
          <c:tx>
            <c:strRef>
              <c:f>Лист9!$E$19</c:f>
              <c:strCache>
                <c:ptCount val="1"/>
                <c:pt idx="0">
                  <c:v>неналоговые доходы </c:v>
                </c:pt>
              </c:strCache>
            </c:strRef>
          </c:tx>
          <c:dLbls>
            <c:delete val="1"/>
          </c:dLbls>
          <c:val>
            <c:numRef>
              <c:f>Лист9!$E$20</c:f>
              <c:numCache>
                <c:formatCode>#,##0.00</c:formatCode>
                <c:ptCount val="1"/>
                <c:pt idx="0">
                  <c:v>17368645</c:v>
                </c:pt>
              </c:numCache>
            </c:numRef>
          </c:val>
        </c:ser>
        <c:ser>
          <c:idx val="2"/>
          <c:order val="2"/>
          <c:tx>
            <c:strRef>
              <c:f>Лист9!$F$19</c:f>
              <c:strCache>
                <c:ptCount val="1"/>
                <c:pt idx="0">
                  <c:v>Безвозмездные  поступления </c:v>
                </c:pt>
              </c:strCache>
            </c:strRef>
          </c:tx>
          <c:spPr>
            <a:solidFill>
              <a:schemeClr val="accent3"/>
            </a:solidFill>
          </c:spPr>
          <c:dLbls>
            <c:delete val="1"/>
          </c:dLbls>
          <c:val>
            <c:numRef>
              <c:f>Лист9!$F$20</c:f>
              <c:numCache>
                <c:formatCode>#,##0.00</c:formatCode>
                <c:ptCount val="1"/>
                <c:pt idx="0">
                  <c:v>258390261.56</c:v>
                </c:pt>
              </c:numCache>
            </c:numRef>
          </c:val>
        </c:ser>
        <c:dLbls>
          <c:showVal val="1"/>
        </c:dLbls>
        <c:gapWidth val="75"/>
        <c:shape val="box"/>
        <c:axId val="66239488"/>
        <c:axId val="60454016"/>
        <c:axId val="0"/>
      </c:bar3DChart>
      <c:catAx>
        <c:axId val="66239488"/>
        <c:scaling>
          <c:orientation val="minMax"/>
        </c:scaling>
        <c:axPos val="b"/>
        <c:numFmt formatCode="General" sourceLinked="1"/>
        <c:majorTickMark val="none"/>
        <c:tickLblPos val="nextTo"/>
        <c:crossAx val="60454016"/>
        <c:crosses val="autoZero"/>
        <c:auto val="1"/>
        <c:lblAlgn val="ctr"/>
        <c:lblOffset val="100"/>
      </c:catAx>
      <c:valAx>
        <c:axId val="60454016"/>
        <c:scaling>
          <c:orientation val="minMax"/>
        </c:scaling>
        <c:axPos val="l"/>
        <c:majorGridlines/>
        <c:numFmt formatCode="#,##0.00" sourceLinked="1"/>
        <c:majorTickMark val="none"/>
        <c:tickLblPos val="nextTo"/>
        <c:crossAx val="66239488"/>
        <c:crosses val="autoZero"/>
        <c:crossBetween val="between"/>
      </c:valAx>
      <c:dTable>
        <c:showHorzBorder val="1"/>
        <c:showVertBorder val="1"/>
        <c:showOutline val="1"/>
        <c:showKeys val="1"/>
      </c:dTable>
    </c:plotArea>
    <c:plotVisOnly val="1"/>
  </c:chart>
  <c:txPr>
    <a:bodyPr/>
    <a:lstStyle/>
    <a:p>
      <a:pPr>
        <a:defRPr sz="1800"/>
      </a:pPr>
      <a:endParaRPr lang="ru-RU"/>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ru-RU"/>
  <c:chart>
    <c:autoTitleDeleted val="1"/>
    <c:plotArea>
      <c:layout>
        <c:manualLayout>
          <c:layoutTarget val="inner"/>
          <c:xMode val="edge"/>
          <c:yMode val="edge"/>
          <c:x val="5.5213288301416932E-2"/>
          <c:y val="0.13815708356222958"/>
          <c:w val="0.58553799602209322"/>
          <c:h val="0.84766846731367995"/>
        </c:manualLayout>
      </c:layout>
      <c:pieChart>
        <c:varyColors val="1"/>
        <c:ser>
          <c:idx val="0"/>
          <c:order val="0"/>
          <c:explosion val="25"/>
          <c:dPt>
            <c:idx val="0"/>
            <c:explosion val="10"/>
          </c:dPt>
          <c:dLbls>
            <c:dLbl>
              <c:idx val="0"/>
              <c:layout>
                <c:manualLayout>
                  <c:x val="-0.11958520490516354"/>
                  <c:y val="-0.16727888665079671"/>
                </c:manualLayout>
              </c:layout>
              <c:dLblPos val="bestFit"/>
              <c:showVal val="1"/>
            </c:dLbl>
            <c:dLbl>
              <c:idx val="1"/>
              <c:layout>
                <c:manualLayout>
                  <c:x val="-3.0769900518620417E-2"/>
                  <c:y val="3.5795947018250673E-2"/>
                </c:manualLayout>
              </c:layout>
              <c:dLblPos val="bestFit"/>
              <c:showVal val="1"/>
            </c:dLbl>
            <c:dLbl>
              <c:idx val="2"/>
              <c:layout>
                <c:manualLayout>
                  <c:x val="-5.7033429567779827E-2"/>
                  <c:y val="2.5922450100714148E-2"/>
                </c:manualLayout>
              </c:layout>
              <c:dLblPos val="bestFit"/>
              <c:showVal val="1"/>
            </c:dLbl>
            <c:dLbl>
              <c:idx val="3"/>
              <c:layout>
                <c:manualLayout>
                  <c:x val="-3.9258288876420251E-2"/>
                  <c:y val="-7.5169382896905397E-3"/>
                </c:manualLayout>
              </c:layout>
              <c:dLblPos val="bestFit"/>
              <c:showVal val="1"/>
            </c:dLbl>
            <c:dLbl>
              <c:idx val="4"/>
              <c:layout>
                <c:manualLayout>
                  <c:x val="-2.0547911272606335E-2"/>
                  <c:y val="-5.3528047366172248E-2"/>
                </c:manualLayout>
              </c:layout>
              <c:dLblPos val="bestFit"/>
              <c:showVal val="1"/>
            </c:dLbl>
            <c:dLbl>
              <c:idx val="5"/>
              <c:layout>
                <c:manualLayout>
                  <c:x val="-4.845872843653052E-2"/>
                  <c:y val="-8.12850106065508E-2"/>
                </c:manualLayout>
              </c:layout>
              <c:dLblPos val="bestFit"/>
              <c:showVal val="1"/>
            </c:dLbl>
            <c:dLbl>
              <c:idx val="6"/>
              <c:layout>
                <c:manualLayout>
                  <c:x val="1.4176494515964699E-2"/>
                  <c:y val="-1.9776902887139111E-2"/>
                </c:manualLayout>
              </c:layout>
              <c:dLblPos val="bestFit"/>
              <c:showVal val="1"/>
            </c:dLbl>
            <c:dLbl>
              <c:idx val="7"/>
              <c:layout>
                <c:manualLayout>
                  <c:x val="2.529593172733649E-2"/>
                  <c:y val="-6.6612342061893426E-2"/>
                </c:manualLayout>
              </c:layout>
              <c:dLblPos val="bestFit"/>
              <c:showVal val="1"/>
            </c:dLbl>
            <c:dLbl>
              <c:idx val="8"/>
              <c:layout>
                <c:manualLayout>
                  <c:x val="9.3587357979175723E-2"/>
                  <c:y val="-4.0073094060916879E-2"/>
                </c:manualLayout>
              </c:layout>
              <c:dLblPos val="bestFit"/>
              <c:showVal val="1"/>
            </c:dLbl>
            <c:dLbl>
              <c:idx val="9"/>
              <c:layout>
                <c:manualLayout>
                  <c:x val="0.10161200164310769"/>
                  <c:y val="1.0920161142647891E-2"/>
                </c:manualLayout>
              </c:layout>
              <c:dLblPos val="bestFit"/>
              <c:showVal val="1"/>
            </c:dLbl>
            <c:dLbl>
              <c:idx val="10"/>
              <c:layout>
                <c:manualLayout>
                  <c:x val="9.4172427856051191E-2"/>
                  <c:y val="6.7531587621314781E-2"/>
                </c:manualLayout>
              </c:layout>
              <c:dLblPos val="bestFit"/>
              <c:showVal val="1"/>
            </c:dLbl>
            <c:numFmt formatCode="#,##0.00\ _₽" sourceLinked="0"/>
            <c:spPr>
              <a:solidFill>
                <a:schemeClr val="lt1"/>
              </a:solidFill>
              <a:ln w="3175" cap="flat" cmpd="sng" algn="ctr">
                <a:solidFill>
                  <a:schemeClr val="dk1"/>
                </a:solidFill>
                <a:prstDash val="solid"/>
              </a:ln>
              <a:effectLst/>
            </c:spPr>
            <c:txPr>
              <a:bodyPr/>
              <a:lstStyle/>
              <a:p>
                <a:pPr>
                  <a:defRPr>
                    <a:solidFill>
                      <a:schemeClr val="dk1"/>
                    </a:solidFill>
                    <a:latin typeface="+mn-lt"/>
                    <a:ea typeface="+mn-ea"/>
                    <a:cs typeface="+mn-cs"/>
                  </a:defRPr>
                </a:pPr>
                <a:endParaRPr lang="ru-RU"/>
              </a:p>
            </c:txPr>
            <c:dLblPos val="bestFit"/>
            <c:showVal val="1"/>
            <c:showLeaderLines val="1"/>
          </c:dLbls>
          <c:cat>
            <c:strRef>
              <c:f>Лист10!$E$6:$E$16</c:f>
              <c:strCache>
                <c:ptCount val="11"/>
                <c:pt idx="0">
                  <c:v>НАЛОГИ НА ПРИБЫЛЬ, ДОХОДЫ</c:v>
                </c:pt>
                <c:pt idx="1">
                  <c:v>НАЛОГИ НА ТОВАРЫ (РАБОТЫ, УСЛУГИ), РЕАЛИЗУЕМЫЕ НА ТЕРРИТОРИИ РОССИЙСКОЙ ФЕДЕРАЦИИ</c:v>
                </c:pt>
                <c:pt idx="2">
                  <c:v>НАЛОГИ НА СОВОКУПНЫЙ ДОХОД</c:v>
                </c:pt>
                <c:pt idx="3">
                  <c:v>НАЛОГИ НА ИМУЩЕСТВО</c:v>
                </c:pt>
                <c:pt idx="4">
                  <c:v>ГОСУДАРСТВЕННАЯ ПОШЛИНА</c:v>
                </c:pt>
                <c:pt idx="5">
                  <c:v>ДОХОДЫ ОТ ИСПОЛЬЗОВАНИЯ ИМУЩЕСТВА, НАХОДЯЩЕГОСЯ В ГОСУДАРСТВЕННОЙ И МУНИЦИПАЛЬНОЙ СОБСТВЕННОСТИ</c:v>
                </c:pt>
                <c:pt idx="6">
                  <c:v>ПЛАТЕЖИ ПРИ ПОЛЬЗОВАНИИ ПРИРОДНЫМИ РЕСУРСАМИ </c:v>
                </c:pt>
                <c:pt idx="7">
                  <c:v>ДОХОДЫ ОТ ОКАЗАНИЯ ПЛАТНЫХ УСЛУГ (РАБОТ) И КОМПЕНСАЦИИ ЗАТРАТ  ГОСУДАРСТВА</c:v>
                </c:pt>
                <c:pt idx="8">
                  <c:v>ДОХОДЫ ОТ ПРОДАЖИ МАТЕРИАЛЬНЫХ И НЕМАТЕРИАЛЬНЫХ АКТИВОВ</c:v>
                </c:pt>
                <c:pt idx="9">
                  <c:v>АДМИНИСТРАТИВНЫЕ ПЛАТЕЖИ И СБОРЫ</c:v>
                </c:pt>
                <c:pt idx="10">
                  <c:v>ШТРАФЫ, САНКЦИИ, ВОЗМЕЩЕНИЕ УЩЕРБА</c:v>
                </c:pt>
              </c:strCache>
            </c:strRef>
          </c:cat>
          <c:val>
            <c:numRef>
              <c:f>Лист10!$F$6:$F$16</c:f>
              <c:numCache>
                <c:formatCode>#,##0.00</c:formatCode>
                <c:ptCount val="11"/>
                <c:pt idx="0">
                  <c:v>162015121</c:v>
                </c:pt>
                <c:pt idx="1">
                  <c:v>5211730</c:v>
                </c:pt>
                <c:pt idx="2">
                  <c:v>2211000</c:v>
                </c:pt>
                <c:pt idx="3">
                  <c:v>213000</c:v>
                </c:pt>
                <c:pt idx="4">
                  <c:v>1000000</c:v>
                </c:pt>
                <c:pt idx="5">
                  <c:v>9072162</c:v>
                </c:pt>
                <c:pt idx="6">
                  <c:v>140000</c:v>
                </c:pt>
                <c:pt idx="7">
                  <c:v>5380000</c:v>
                </c:pt>
                <c:pt idx="8">
                  <c:v>275000</c:v>
                </c:pt>
                <c:pt idx="9">
                  <c:v>40000</c:v>
                </c:pt>
                <c:pt idx="10">
                  <c:v>1461483</c:v>
                </c:pt>
              </c:numCache>
            </c:numRef>
          </c:val>
        </c:ser>
        <c:dLbls>
          <c:showPercent val="1"/>
        </c:dLbls>
        <c:firstSliceAng val="0"/>
      </c:pieChart>
    </c:plotArea>
    <c:legend>
      <c:legendPos val="r"/>
      <c:layout>
        <c:manualLayout>
          <c:xMode val="edge"/>
          <c:yMode val="edge"/>
          <c:x val="0.59415354330708658"/>
          <c:y val="1.4095260151304597E-2"/>
          <c:w val="0.40262202200686481"/>
          <c:h val="0.98590477246682195"/>
        </c:manualLayout>
      </c:layout>
    </c:legend>
    <c:plotVisOnly val="1"/>
  </c:chart>
  <c:externalData r:id="rId1"/>
</c:chartSpace>
</file>

<file path=ppt/charts/chart3.xml><?xml version="1.0" encoding="utf-8"?>
<c:chartSpace xmlns:c="http://schemas.openxmlformats.org/drawingml/2006/chart" xmlns:a="http://schemas.openxmlformats.org/drawingml/2006/main" xmlns:r="http://schemas.openxmlformats.org/officeDocument/2006/relationships">
  <c:date1904 val="1"/>
  <c:lang val="ru-RU"/>
  <c:chart>
    <c:autoTitleDeleted val="1"/>
    <c:plotArea>
      <c:layout>
        <c:manualLayout>
          <c:layoutTarget val="inner"/>
          <c:xMode val="edge"/>
          <c:yMode val="edge"/>
          <c:x val="0.13797633991403249"/>
          <c:y val="9.916666666666682E-2"/>
          <c:w val="0.50531400966183559"/>
          <c:h val="0.8716666666666667"/>
        </c:manualLayout>
      </c:layout>
      <c:pieChart>
        <c:varyColors val="1"/>
        <c:ser>
          <c:idx val="0"/>
          <c:order val="0"/>
          <c:explosion val="25"/>
          <c:dPt>
            <c:idx val="0"/>
            <c:spPr>
              <a:solidFill>
                <a:schemeClr val="accent3">
                  <a:lumMod val="75000"/>
                </a:schemeClr>
              </a:solidFill>
            </c:spPr>
          </c:dPt>
          <c:dLbls>
            <c:dLbl>
              <c:idx val="1"/>
              <c:layout>
                <c:manualLayout>
                  <c:x val="-5.503716383278185E-2"/>
                  <c:y val="-6.6220472440944884E-3"/>
                </c:manualLayout>
              </c:layout>
              <c:dLblPos val="bestFit"/>
              <c:showVal val="1"/>
            </c:dLbl>
            <c:spPr>
              <a:solidFill>
                <a:schemeClr val="lt1"/>
              </a:solidFill>
              <a:ln w="3175" cap="flat" cmpd="sng" algn="ctr">
                <a:solidFill>
                  <a:schemeClr val="dk1"/>
                </a:solidFill>
                <a:prstDash val="solid"/>
              </a:ln>
              <a:effectLst/>
            </c:spPr>
            <c:txPr>
              <a:bodyPr/>
              <a:lstStyle/>
              <a:p>
                <a:pPr>
                  <a:defRPr>
                    <a:solidFill>
                      <a:schemeClr val="dk1"/>
                    </a:solidFill>
                    <a:latin typeface="+mn-lt"/>
                    <a:ea typeface="+mn-ea"/>
                    <a:cs typeface="+mn-cs"/>
                  </a:defRPr>
                </a:pPr>
                <a:endParaRPr lang="ru-RU"/>
              </a:p>
            </c:txPr>
            <c:dLblPos val="bestFit"/>
            <c:showVal val="1"/>
            <c:showLeaderLines val="1"/>
          </c:dLbls>
          <c:cat>
            <c:strRef>
              <c:f>Лист9!$D$19:$E$19</c:f>
              <c:strCache>
                <c:ptCount val="2"/>
                <c:pt idx="0">
                  <c:v>налоговые доходы </c:v>
                </c:pt>
                <c:pt idx="1">
                  <c:v>неналоговые доходы </c:v>
                </c:pt>
              </c:strCache>
            </c:strRef>
          </c:cat>
          <c:val>
            <c:numRef>
              <c:f>Лист9!$D$20:$E$20</c:f>
              <c:numCache>
                <c:formatCode>#,##0.00</c:formatCode>
                <c:ptCount val="2"/>
                <c:pt idx="0">
                  <c:v>169650851</c:v>
                </c:pt>
                <c:pt idx="1">
                  <c:v>17368645</c:v>
                </c:pt>
              </c:numCache>
            </c:numRef>
          </c:val>
        </c:ser>
        <c:dLbls>
          <c:showPercent val="1"/>
        </c:dLbls>
        <c:firstSliceAng val="0"/>
      </c:pieChart>
    </c:plotArea>
    <c:legend>
      <c:legendPos val="r"/>
      <c:layout>
        <c:manualLayout>
          <c:xMode val="edge"/>
          <c:yMode val="edge"/>
          <c:x val="0.72716040929666359"/>
          <c:y val="0.32890387676950267"/>
          <c:w val="0.21293620906082431"/>
          <c:h val="0.32547071984854425"/>
        </c:manualLayout>
      </c:layout>
      <c:txPr>
        <a:bodyPr/>
        <a:lstStyle/>
        <a:p>
          <a:pPr>
            <a:defRPr sz="1600"/>
          </a:pPr>
          <a:endParaRPr lang="ru-RU"/>
        </a:p>
      </c:txPr>
    </c:legend>
    <c:plotVisOnly val="1"/>
  </c:chart>
  <c:externalData r:id="rId1"/>
</c:chartSpace>
</file>

<file path=ppt/charts/chart4.xml><?xml version="1.0" encoding="utf-8"?>
<c:chartSpace xmlns:c="http://schemas.openxmlformats.org/drawingml/2006/chart" xmlns:a="http://schemas.openxmlformats.org/drawingml/2006/main" xmlns:r="http://schemas.openxmlformats.org/officeDocument/2006/relationships">
  <c:date1904 val="1"/>
  <c:lang val="ru-RU"/>
  <c:style val="18"/>
  <c:chart>
    <c:autoTitleDeleted val="1"/>
    <c:plotArea>
      <c:layout>
        <c:manualLayout>
          <c:layoutTarget val="inner"/>
          <c:xMode val="edge"/>
          <c:yMode val="edge"/>
          <c:x val="0.10159310678270479"/>
          <c:y val="0.15584619488249207"/>
          <c:w val="0.55216247640097615"/>
          <c:h val="0.75839171514535064"/>
        </c:manualLayout>
      </c:layout>
      <c:pieChart>
        <c:varyColors val="1"/>
        <c:ser>
          <c:idx val="0"/>
          <c:order val="0"/>
          <c:explosion val="25"/>
          <c:dPt>
            <c:idx val="0"/>
            <c:spPr>
              <a:solidFill>
                <a:schemeClr val="accent1">
                  <a:lumMod val="75000"/>
                </a:schemeClr>
              </a:solidFill>
            </c:spPr>
          </c:dPt>
          <c:dPt>
            <c:idx val="2"/>
            <c:spPr>
              <a:solidFill>
                <a:schemeClr val="accent3">
                  <a:lumMod val="75000"/>
                </a:schemeClr>
              </a:solidFill>
            </c:spPr>
          </c:dPt>
          <c:dPt>
            <c:idx val="3"/>
            <c:spPr>
              <a:solidFill>
                <a:schemeClr val="accent4"/>
              </a:solidFill>
            </c:spPr>
          </c:dPt>
          <c:dLbls>
            <c:dLbl>
              <c:idx val="0"/>
              <c:layout>
                <c:manualLayout>
                  <c:x val="-0.10211461848518952"/>
                  <c:y val="0.10403461286089245"/>
                </c:manualLayout>
              </c:layout>
              <c:dLblPos val="bestFit"/>
              <c:showVal val="1"/>
            </c:dLbl>
            <c:dLbl>
              <c:idx val="1"/>
              <c:layout>
                <c:manualLayout>
                  <c:x val="-1.1000480408698924E-2"/>
                  <c:y val="6.8043184055118139E-2"/>
                </c:manualLayout>
              </c:layout>
              <c:dLblPos val="bestFit"/>
              <c:showVal val="1"/>
            </c:dLbl>
            <c:dLbl>
              <c:idx val="2"/>
              <c:layout>
                <c:manualLayout>
                  <c:x val="0.13622316741657292"/>
                  <c:y val="-0.13721887303149632"/>
                </c:manualLayout>
              </c:layout>
              <c:dLblPos val="bestFit"/>
              <c:showVal val="1"/>
            </c:dLbl>
            <c:spPr>
              <a:solidFill>
                <a:schemeClr val="lt1"/>
              </a:solidFill>
              <a:ln w="3175" cap="flat" cmpd="sng" algn="ctr">
                <a:solidFill>
                  <a:schemeClr val="dk1"/>
                </a:solidFill>
                <a:prstDash val="solid"/>
              </a:ln>
              <a:effectLst/>
            </c:spPr>
            <c:txPr>
              <a:bodyPr/>
              <a:lstStyle/>
              <a:p>
                <a:pPr>
                  <a:defRPr sz="1100">
                    <a:solidFill>
                      <a:schemeClr val="dk1"/>
                    </a:solidFill>
                    <a:latin typeface="+mn-lt"/>
                    <a:ea typeface="+mn-ea"/>
                    <a:cs typeface="+mn-cs"/>
                  </a:defRPr>
                </a:pPr>
                <a:endParaRPr lang="ru-RU"/>
              </a:p>
            </c:txPr>
            <c:dLblPos val="bestFit"/>
            <c:showVal val="1"/>
            <c:showLeaderLines val="1"/>
          </c:dLbls>
          <c:cat>
            <c:strRef>
              <c:f>Лист3!$B$3:$B$7</c:f>
              <c:strCache>
                <c:ptCount val="5"/>
                <c:pt idx="0">
                  <c:v>Дотации</c:v>
                </c:pt>
                <c:pt idx="1">
                  <c:v>Субсидии</c:v>
                </c:pt>
                <c:pt idx="2">
                  <c:v>Субвенции</c:v>
                </c:pt>
                <c:pt idx="3">
                  <c:v> Межбюджетные трансферты</c:v>
                </c:pt>
                <c:pt idx="4">
                  <c:v>Прочие безвозмездные поступления</c:v>
                </c:pt>
              </c:strCache>
            </c:strRef>
          </c:cat>
          <c:val>
            <c:numRef>
              <c:f>Лист3!$C$3:$C$7</c:f>
              <c:numCache>
                <c:formatCode>#,##0.00\ _₽</c:formatCode>
                <c:ptCount val="5"/>
                <c:pt idx="0">
                  <c:v>70107238</c:v>
                </c:pt>
                <c:pt idx="1">
                  <c:v>483465.91000000021</c:v>
                </c:pt>
                <c:pt idx="2">
                  <c:v>182664557.65000001</c:v>
                </c:pt>
                <c:pt idx="3">
                  <c:v>5000000</c:v>
                </c:pt>
                <c:pt idx="4">
                  <c:v>135000</c:v>
                </c:pt>
              </c:numCache>
            </c:numRef>
          </c:val>
        </c:ser>
        <c:dLbls>
          <c:showVal val="1"/>
        </c:dLbls>
        <c:firstSliceAng val="0"/>
      </c:pieChart>
    </c:plotArea>
    <c:legend>
      <c:legendPos val="r"/>
      <c:layout>
        <c:manualLayout>
          <c:xMode val="edge"/>
          <c:yMode val="edge"/>
          <c:x val="0.7661065804274465"/>
          <c:y val="0.1862869094488189"/>
          <c:w val="0.18940714647511203"/>
          <c:h val="0.57607078412073487"/>
        </c:manualLayout>
      </c:layout>
      <c:txPr>
        <a:bodyPr/>
        <a:lstStyle/>
        <a:p>
          <a:pPr>
            <a:defRPr sz="1200"/>
          </a:pPr>
          <a:endParaRPr lang="ru-RU"/>
        </a:p>
      </c:txPr>
    </c:legend>
    <c:plotVisOnly val="1"/>
    <c:dispBlanksAs val="zero"/>
  </c:chart>
  <c:externalData r:id="rId1"/>
</c:chartSpace>
</file>

<file path=ppt/charts/chart5.xml><?xml version="1.0" encoding="utf-8"?>
<c:chartSpace xmlns:c="http://schemas.openxmlformats.org/drawingml/2006/chart" xmlns:a="http://schemas.openxmlformats.org/drawingml/2006/main" xmlns:r="http://schemas.openxmlformats.org/officeDocument/2006/relationships">
  <c:date1904 val="1"/>
  <c:lang val="ru-RU"/>
  <c:chart>
    <c:autoTitleDeleted val="1"/>
    <c:plotArea>
      <c:layout/>
      <c:barChart>
        <c:barDir val="bar"/>
        <c:grouping val="clustered"/>
        <c:ser>
          <c:idx val="0"/>
          <c:order val="0"/>
          <c:tx>
            <c:strRef>
              <c:f>Лист13!$H$4</c:f>
              <c:strCache>
                <c:ptCount val="1"/>
                <c:pt idx="0">
                  <c:v>2020</c:v>
                </c:pt>
              </c:strCache>
            </c:strRef>
          </c:tx>
          <c:spPr>
            <a:solidFill>
              <a:schemeClr val="accent2"/>
            </a:solidFill>
          </c:spPr>
          <c:cat>
            <c:strRef>
              <c:f>Лист13!$G$5:$G$11</c:f>
              <c:strCache>
                <c:ptCount val="7"/>
                <c:pt idx="0">
                  <c:v>Ольгинское городское поселение</c:v>
                </c:pt>
                <c:pt idx="1">
                  <c:v>Веселояровское сельское поселение</c:v>
                </c:pt>
                <c:pt idx="2">
                  <c:v>Пермское сельское поселение</c:v>
                </c:pt>
                <c:pt idx="3">
                  <c:v>Тимофеевское сельское поселение</c:v>
                </c:pt>
                <c:pt idx="4">
                  <c:v>Моряк-Рыболовское сельское поселение</c:v>
                </c:pt>
                <c:pt idx="5">
                  <c:v>Молдовановское  сельское поселение</c:v>
                </c:pt>
                <c:pt idx="6">
                  <c:v>Милоградовское сельское поселение</c:v>
                </c:pt>
              </c:strCache>
            </c:strRef>
          </c:cat>
          <c:val>
            <c:numRef>
              <c:f>Лист13!$H$5:$H$11</c:f>
              <c:numCache>
                <c:formatCode>#,##0.00\ _₽</c:formatCode>
                <c:ptCount val="7"/>
                <c:pt idx="0">
                  <c:v>2356808</c:v>
                </c:pt>
                <c:pt idx="1">
                  <c:v>1727650</c:v>
                </c:pt>
                <c:pt idx="2">
                  <c:v>2011350</c:v>
                </c:pt>
                <c:pt idx="3">
                  <c:v>1439000</c:v>
                </c:pt>
                <c:pt idx="4">
                  <c:v>2409000</c:v>
                </c:pt>
                <c:pt idx="5">
                  <c:v>545600</c:v>
                </c:pt>
                <c:pt idx="6">
                  <c:v>1134800</c:v>
                </c:pt>
              </c:numCache>
            </c:numRef>
          </c:val>
        </c:ser>
        <c:ser>
          <c:idx val="1"/>
          <c:order val="1"/>
          <c:tx>
            <c:strRef>
              <c:f>Лист13!$I$4</c:f>
              <c:strCache>
                <c:ptCount val="1"/>
                <c:pt idx="0">
                  <c:v>2021</c:v>
                </c:pt>
              </c:strCache>
            </c:strRef>
          </c:tx>
          <c:spPr>
            <a:solidFill>
              <a:schemeClr val="accent3"/>
            </a:solidFill>
          </c:spPr>
          <c:cat>
            <c:strRef>
              <c:f>Лист13!$G$5:$G$11</c:f>
              <c:strCache>
                <c:ptCount val="7"/>
                <c:pt idx="0">
                  <c:v>Ольгинское городское поселение</c:v>
                </c:pt>
                <c:pt idx="1">
                  <c:v>Веселояровское сельское поселение</c:v>
                </c:pt>
                <c:pt idx="2">
                  <c:v>Пермское сельское поселение</c:v>
                </c:pt>
                <c:pt idx="3">
                  <c:v>Тимофеевское сельское поселение</c:v>
                </c:pt>
                <c:pt idx="4">
                  <c:v>Моряк-Рыболовское сельское поселение</c:v>
                </c:pt>
                <c:pt idx="5">
                  <c:v>Молдовановское  сельское поселение</c:v>
                </c:pt>
                <c:pt idx="6">
                  <c:v>Милоградовское сельское поселение</c:v>
                </c:pt>
              </c:strCache>
            </c:strRef>
          </c:cat>
          <c:val>
            <c:numRef>
              <c:f>Лист13!$I$5:$I$11</c:f>
              <c:numCache>
                <c:formatCode>#,##0.00\ _₽</c:formatCode>
                <c:ptCount val="7"/>
                <c:pt idx="0">
                  <c:v>2388748</c:v>
                </c:pt>
                <c:pt idx="1">
                  <c:v>1970100</c:v>
                </c:pt>
                <c:pt idx="2">
                  <c:v>2187150</c:v>
                </c:pt>
                <c:pt idx="3">
                  <c:v>1456000</c:v>
                </c:pt>
                <c:pt idx="4">
                  <c:v>2966500</c:v>
                </c:pt>
                <c:pt idx="5">
                  <c:v>817900</c:v>
                </c:pt>
                <c:pt idx="6">
                  <c:v>1711300</c:v>
                </c:pt>
              </c:numCache>
            </c:numRef>
          </c:val>
        </c:ser>
        <c:axId val="60685312"/>
        <c:axId val="69387008"/>
      </c:barChart>
      <c:catAx>
        <c:axId val="60685312"/>
        <c:scaling>
          <c:orientation val="minMax"/>
        </c:scaling>
        <c:axPos val="l"/>
        <c:majorTickMark val="none"/>
        <c:tickLblPos val="nextTo"/>
        <c:crossAx val="69387008"/>
        <c:crosses val="autoZero"/>
        <c:auto val="1"/>
        <c:lblAlgn val="ctr"/>
        <c:lblOffset val="100"/>
      </c:catAx>
      <c:valAx>
        <c:axId val="69387008"/>
        <c:scaling>
          <c:orientation val="minMax"/>
        </c:scaling>
        <c:axPos val="b"/>
        <c:majorGridlines/>
        <c:numFmt formatCode="#,##0.00\ _₽" sourceLinked="1"/>
        <c:majorTickMark val="none"/>
        <c:tickLblPos val="nextTo"/>
        <c:crossAx val="60685312"/>
        <c:crosses val="autoZero"/>
        <c:crossBetween val="between"/>
      </c:valAx>
      <c:dTable>
        <c:showHorzBorder val="1"/>
        <c:showVertBorder val="1"/>
        <c:showOutline val="1"/>
        <c:showKeys val="1"/>
      </c:dTable>
    </c:plotArea>
    <c:plotVisOnly val="1"/>
  </c:chart>
  <c:txPr>
    <a:bodyPr/>
    <a:lstStyle/>
    <a:p>
      <a:pPr>
        <a:defRPr>
          <a:latin typeface="Times New Roman" pitchFamily="18" charset="0"/>
          <a:cs typeface="Times New Roman" pitchFamily="18" charset="0"/>
        </a:defRPr>
      </a:pPr>
      <a:endParaRPr lang="ru-RU"/>
    </a:p>
  </c:txPr>
  <c:externalData r:id="rId1"/>
</c:chartSpace>
</file>

<file path=ppt/charts/chart6.xml><?xml version="1.0" encoding="utf-8"?>
<c:chartSpace xmlns:c="http://schemas.openxmlformats.org/drawingml/2006/chart" xmlns:a="http://schemas.openxmlformats.org/drawingml/2006/main" xmlns:r="http://schemas.openxmlformats.org/officeDocument/2006/relationships">
  <c:date1904 val="1"/>
  <c:lang val="ru-RU"/>
  <c:style val="18"/>
  <c:chart>
    <c:autoTitleDeleted val="1"/>
    <c:plotArea>
      <c:layout>
        <c:manualLayout>
          <c:layoutTarget val="inner"/>
          <c:xMode val="edge"/>
          <c:yMode val="edge"/>
          <c:x val="5.3338204061250373E-2"/>
          <c:y val="6.8358101364090054E-2"/>
          <c:w val="0.63667556302330208"/>
          <c:h val="0.86591419910539369"/>
        </c:manualLayout>
      </c:layout>
      <c:pieChart>
        <c:varyColors val="1"/>
        <c:ser>
          <c:idx val="0"/>
          <c:order val="0"/>
          <c:explosion val="25"/>
          <c:dPt>
            <c:idx val="0"/>
            <c:spPr>
              <a:solidFill>
                <a:schemeClr val="tx1">
                  <a:lumMod val="65000"/>
                  <a:lumOff val="35000"/>
                </a:schemeClr>
              </a:solidFill>
            </c:spPr>
          </c:dPt>
          <c:dPt>
            <c:idx val="1"/>
            <c:explosion val="24"/>
          </c:dPt>
          <c:dPt>
            <c:idx val="2"/>
            <c:spPr>
              <a:solidFill>
                <a:schemeClr val="accent1"/>
              </a:solidFill>
            </c:spPr>
          </c:dPt>
          <c:dPt>
            <c:idx val="4"/>
            <c:spPr>
              <a:solidFill>
                <a:schemeClr val="accent6"/>
              </a:solidFill>
            </c:spPr>
          </c:dPt>
          <c:dPt>
            <c:idx val="5"/>
            <c:explosion val="18"/>
            <c:spPr>
              <a:solidFill>
                <a:schemeClr val="accent3">
                  <a:lumMod val="75000"/>
                </a:schemeClr>
              </a:solidFill>
            </c:spPr>
          </c:dPt>
          <c:dPt>
            <c:idx val="6"/>
            <c:spPr>
              <a:solidFill>
                <a:schemeClr val="accent5">
                  <a:lumMod val="75000"/>
                </a:schemeClr>
              </a:solidFill>
            </c:spPr>
          </c:dPt>
          <c:dPt>
            <c:idx val="7"/>
            <c:spPr>
              <a:solidFill>
                <a:schemeClr val="accent2">
                  <a:lumMod val="75000"/>
                </a:schemeClr>
              </a:solidFill>
            </c:spPr>
          </c:dPt>
          <c:dPt>
            <c:idx val="11"/>
            <c:spPr>
              <a:solidFill>
                <a:schemeClr val="bg2">
                  <a:lumMod val="50000"/>
                </a:schemeClr>
              </a:solidFill>
            </c:spPr>
          </c:dPt>
          <c:dLbls>
            <c:dLbl>
              <c:idx val="0"/>
              <c:layout>
                <c:manualLayout>
                  <c:x val="0.11067707058182422"/>
                  <c:y val="4.4937198307624812E-2"/>
                </c:manualLayout>
              </c:layout>
              <c:showVal val="1"/>
            </c:dLbl>
            <c:dLbl>
              <c:idx val="1"/>
              <c:delete val="1"/>
            </c:dLbl>
            <c:dLbl>
              <c:idx val="2"/>
              <c:layout>
                <c:manualLayout>
                  <c:x val="-3.4906504289772204E-2"/>
                  <c:y val="4.8022388368646438E-6"/>
                </c:manualLayout>
              </c:layout>
              <c:showVal val="1"/>
            </c:dLbl>
            <c:dLbl>
              <c:idx val="3"/>
              <c:layout>
                <c:manualLayout>
                  <c:x val="-2.7758814501246551E-2"/>
                  <c:y val="-5.1265224339071193E-2"/>
                </c:manualLayout>
              </c:layout>
              <c:showVal val="1"/>
            </c:dLbl>
            <c:dLbl>
              <c:idx val="4"/>
              <c:layout>
                <c:manualLayout>
                  <c:x val="5.1115551378545086E-2"/>
                  <c:y val="-6.3665101799183624E-2"/>
                </c:manualLayout>
              </c:layout>
              <c:showVal val="1"/>
            </c:dLbl>
            <c:dLbl>
              <c:idx val="5"/>
              <c:layout>
                <c:manualLayout>
                  <c:x val="-0.15258763166138856"/>
                  <c:y val="4.2413704596073833E-2"/>
                </c:manualLayout>
              </c:layout>
              <c:showVal val="1"/>
            </c:dLbl>
            <c:dLbl>
              <c:idx val="8"/>
              <c:layout>
                <c:manualLayout>
                  <c:x val="-8.2725341378466436E-3"/>
                  <c:y val="0.11646257151610009"/>
                </c:manualLayout>
              </c:layout>
              <c:showVal val="1"/>
            </c:dLbl>
            <c:dLbl>
              <c:idx val="9"/>
              <c:layout>
                <c:manualLayout>
                  <c:x val="-7.7248543530855016E-3"/>
                  <c:y val="7.6947597638623313E-2"/>
                </c:manualLayout>
              </c:layout>
              <c:showVal val="1"/>
            </c:dLbl>
            <c:dLbl>
              <c:idx val="10"/>
              <c:layout>
                <c:manualLayout>
                  <c:x val="-1.3118094440802723E-2"/>
                  <c:y val="1.5501626965399039E-2"/>
                </c:manualLayout>
              </c:layout>
              <c:showVal val="1"/>
            </c:dLbl>
            <c:dLbl>
              <c:idx val="11"/>
              <c:layout>
                <c:manualLayout>
                  <c:x val="-2.0705207238144251E-2"/>
                  <c:y val="-3.3006118714655995E-2"/>
                </c:manualLayout>
              </c:layout>
              <c:showVal val="1"/>
            </c:dLbl>
            <c:numFmt formatCode="#,##0.00\ _₽" sourceLinked="0"/>
            <c:spPr>
              <a:solidFill>
                <a:schemeClr val="lt1"/>
              </a:solidFill>
              <a:ln w="3175" cap="flat" cmpd="sng" algn="ctr">
                <a:solidFill>
                  <a:schemeClr val="tx1"/>
                </a:solidFill>
                <a:prstDash val="solid"/>
              </a:ln>
              <a:effectLst/>
            </c:spPr>
            <c:txPr>
              <a:bodyPr/>
              <a:lstStyle/>
              <a:p>
                <a:pPr>
                  <a:defRPr>
                    <a:solidFill>
                      <a:schemeClr val="dk1"/>
                    </a:solidFill>
                    <a:latin typeface="+mn-lt"/>
                    <a:ea typeface="+mn-ea"/>
                    <a:cs typeface="+mn-cs"/>
                  </a:defRPr>
                </a:pPr>
                <a:endParaRPr lang="ru-RU"/>
              </a:p>
            </c:txPr>
            <c:showVal val="1"/>
            <c:showLeaderLines val="1"/>
          </c:dLbls>
          <c:cat>
            <c:strRef>
              <c:f>Лист6!$A$1:$A$12</c:f>
              <c:strCache>
                <c:ptCount val="12"/>
                <c:pt idx="0">
                  <c:v>Общегосударственные вопросы </c:v>
                </c:pt>
                <c:pt idx="1">
                  <c:v>Национальная оборона </c:v>
                </c:pt>
                <c:pt idx="2">
                  <c:v>Национальная безопасность и правоохранительная деятельность </c:v>
                </c:pt>
                <c:pt idx="3">
                  <c:v>Национальная экономика </c:v>
                </c:pt>
                <c:pt idx="4">
                  <c:v>Жилищно-коммунальное хозяйство </c:v>
                </c:pt>
                <c:pt idx="5">
                  <c:v>Образование </c:v>
                </c:pt>
                <c:pt idx="6">
                  <c:v>Культура и  кинематография  </c:v>
                </c:pt>
                <c:pt idx="7">
                  <c:v>Социальная политика </c:v>
                </c:pt>
                <c:pt idx="8">
                  <c:v>Физическая культура и спорт </c:v>
                </c:pt>
                <c:pt idx="9">
                  <c:v>Средства массовой информации </c:v>
                </c:pt>
                <c:pt idx="10">
                  <c:v>Обслуживание государственного и муниципального долга </c:v>
                </c:pt>
                <c:pt idx="11">
                  <c:v>Межбюджетные трансферты общего характера бюджетам субъектов Российской  Федерации и муниципальных образований </c:v>
                </c:pt>
              </c:strCache>
            </c:strRef>
          </c:cat>
          <c:val>
            <c:numRef>
              <c:f>Лист6!$B$1:$B$12</c:f>
              <c:numCache>
                <c:formatCode>#,##0.00\ _₽</c:formatCode>
                <c:ptCount val="12"/>
                <c:pt idx="0">
                  <c:v>65740166.940000005</c:v>
                </c:pt>
                <c:pt idx="1">
                  <c:v>0</c:v>
                </c:pt>
                <c:pt idx="2">
                  <c:v>5300000</c:v>
                </c:pt>
                <c:pt idx="3">
                  <c:v>5929848</c:v>
                </c:pt>
                <c:pt idx="4">
                  <c:v>10090002.65</c:v>
                </c:pt>
                <c:pt idx="5">
                  <c:v>267968597</c:v>
                </c:pt>
                <c:pt idx="6">
                  <c:v>29811055.510000005</c:v>
                </c:pt>
                <c:pt idx="7">
                  <c:v>36744289.460000001</c:v>
                </c:pt>
                <c:pt idx="8">
                  <c:v>6657000</c:v>
                </c:pt>
                <c:pt idx="9">
                  <c:v>3471100</c:v>
                </c:pt>
                <c:pt idx="10">
                  <c:v>200000</c:v>
                </c:pt>
                <c:pt idx="11">
                  <c:v>13497698</c:v>
                </c:pt>
              </c:numCache>
            </c:numRef>
          </c:val>
        </c:ser>
        <c:dLbls>
          <c:showPercent val="1"/>
        </c:dLbls>
        <c:firstSliceAng val="260"/>
      </c:pieChart>
    </c:plotArea>
    <c:legend>
      <c:legendPos val="r"/>
      <c:layout>
        <c:manualLayout>
          <c:xMode val="edge"/>
          <c:yMode val="edge"/>
          <c:x val="0.6534224424633962"/>
          <c:y val="4.0000000000000022E-2"/>
          <c:w val="0.33795686690615351"/>
          <c:h val="0.9457314085739289"/>
        </c:manualLayout>
      </c:layout>
      <c:txPr>
        <a:bodyPr/>
        <a:lstStyle/>
        <a:p>
          <a:pPr>
            <a:defRPr sz="1050" kern="0" baseline="0"/>
          </a:pPr>
          <a:endParaRPr lang="ru-RU"/>
        </a:p>
      </c:txPr>
    </c:legend>
    <c:plotVisOnly val="1"/>
  </c:chart>
  <c:externalData r:id="rId1"/>
</c:chartSpace>
</file>

<file path=ppt/charts/chart7.xml><?xml version="1.0" encoding="utf-8"?>
<c:chartSpace xmlns:c="http://schemas.openxmlformats.org/drawingml/2006/chart" xmlns:a="http://schemas.openxmlformats.org/drawingml/2006/main" xmlns:r="http://schemas.openxmlformats.org/officeDocument/2006/relationships">
  <c:date1904 val="1"/>
  <c:lang val="ru-RU"/>
  <c:style val="22"/>
  <c:chart>
    <c:autoTitleDeleted val="1"/>
    <c:plotArea>
      <c:layout/>
      <c:pieChart>
        <c:ser>
          <c:idx val="0"/>
          <c:order val="0"/>
          <c:spPr>
            <a:solidFill>
              <a:schemeClr val="accent2"/>
            </a:solidFill>
          </c:spPr>
          <c:explosion val="25"/>
          <c:dPt>
            <c:idx val="0"/>
            <c:spPr>
              <a:solidFill>
                <a:schemeClr val="accent5">
                  <a:lumMod val="75000"/>
                </a:schemeClr>
              </a:solidFill>
            </c:spPr>
          </c:dPt>
          <c:dLbls>
            <c:dLbl>
              <c:idx val="0"/>
              <c:layout>
                <c:manualLayout>
                  <c:x val="4.4928238931965583E-2"/>
                  <c:y val="8.687721981772133E-3"/>
                </c:manualLayout>
              </c:layout>
              <c:showVal val="1"/>
            </c:dLbl>
            <c:dLbl>
              <c:idx val="1"/>
              <c:layout>
                <c:manualLayout>
                  <c:x val="-4.4744845825569486E-2"/>
                  <c:y val="-6.5388515177324724E-3"/>
                </c:manualLayout>
              </c:layout>
              <c:showVal val="1"/>
            </c:dLbl>
            <c:spPr>
              <a:solidFill>
                <a:schemeClr val="lt1"/>
              </a:solidFill>
              <a:ln w="3175" cap="flat" cmpd="sng" algn="ctr">
                <a:solidFill>
                  <a:schemeClr val="dk1"/>
                </a:solidFill>
                <a:prstDash val="solid"/>
              </a:ln>
              <a:effectLst/>
            </c:spPr>
            <c:txPr>
              <a:bodyPr/>
              <a:lstStyle/>
              <a:p>
                <a:pPr>
                  <a:defRPr>
                    <a:solidFill>
                      <a:schemeClr val="dk1"/>
                    </a:solidFill>
                    <a:latin typeface="+mn-lt"/>
                    <a:ea typeface="+mn-ea"/>
                    <a:cs typeface="+mn-cs"/>
                  </a:defRPr>
                </a:pPr>
                <a:endParaRPr lang="ru-RU"/>
              </a:p>
            </c:txPr>
            <c:showVal val="1"/>
            <c:showLeaderLines val="1"/>
          </c:dLbls>
          <c:cat>
            <c:strRef>
              <c:f>Лист12!$B$2:$B$3</c:f>
              <c:strCache>
                <c:ptCount val="2"/>
                <c:pt idx="0">
                  <c:v> Мероприятия программной направленности</c:v>
                </c:pt>
                <c:pt idx="1">
                  <c:v>Непрограммные направления деятельности органов местного самоуправления</c:v>
                </c:pt>
              </c:strCache>
            </c:strRef>
          </c:cat>
          <c:val>
            <c:numRef>
              <c:f>Лист12!$C$2:$C$3</c:f>
              <c:numCache>
                <c:formatCode>#,##0.00</c:formatCode>
                <c:ptCount val="2"/>
                <c:pt idx="0">
                  <c:v>381928132.91000003</c:v>
                </c:pt>
                <c:pt idx="1">
                  <c:v>63481624.650000006</c:v>
                </c:pt>
              </c:numCache>
            </c:numRef>
          </c:val>
        </c:ser>
        <c:dLbls>
          <c:showPercent val="1"/>
        </c:dLbls>
        <c:firstSliceAng val="0"/>
      </c:pieChart>
    </c:plotArea>
    <c:legend>
      <c:legendPos val="r"/>
      <c:layout/>
    </c:legend>
    <c:plotVisOnly val="1"/>
  </c:chart>
  <c:externalData r:id="rId1"/>
</c:chartSpace>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98B7220-508E-4CD1-88E4-EF2DAF81FE64}" type="doc">
      <dgm:prSet loTypeId="urn:microsoft.com/office/officeart/2005/8/layout/radial4" loCatId="relationship" qsTypeId="urn:microsoft.com/office/officeart/2005/8/quickstyle/simple2" qsCatId="simple" csTypeId="urn:microsoft.com/office/officeart/2005/8/colors/colorful3" csCatId="colorful" phldr="1"/>
      <dgm:spPr/>
      <dgm:t>
        <a:bodyPr/>
        <a:lstStyle/>
        <a:p>
          <a:endParaRPr lang="ru-RU"/>
        </a:p>
      </dgm:t>
    </dgm:pt>
    <dgm:pt modelId="{C3E8DF91-DFF5-41E2-B18C-EF12F2C89CCC}">
      <dgm:prSet phldrT="[Текст]" custT="1"/>
      <dgm:spPr/>
      <dgm:t>
        <a:bodyPr/>
        <a:lstStyle/>
        <a:p>
          <a:r>
            <a:rPr lang="ru-RU" sz="1400" b="0" dirty="0" err="1" smtClean="0">
              <a:solidFill>
                <a:schemeClr val="tx1"/>
              </a:solidFill>
              <a:latin typeface="Times New Roman" pitchFamily="18" charset="0"/>
              <a:cs typeface="Times New Roman" pitchFamily="18" charset="0"/>
            </a:rPr>
            <a:t>Молдавановское</a:t>
          </a:r>
          <a:r>
            <a:rPr lang="ru-RU" sz="1400" b="0" dirty="0" smtClean="0">
              <a:solidFill>
                <a:schemeClr val="tx1"/>
              </a:solidFill>
              <a:latin typeface="Times New Roman" pitchFamily="18" charset="0"/>
              <a:cs typeface="Times New Roman" pitchFamily="18" charset="0"/>
            </a:rPr>
            <a:t> сельское поселение</a:t>
          </a:r>
          <a:endParaRPr lang="ru-RU" sz="1400" b="0" dirty="0">
            <a:solidFill>
              <a:schemeClr val="tx1"/>
            </a:solidFill>
          </a:endParaRPr>
        </a:p>
      </dgm:t>
    </dgm:pt>
    <dgm:pt modelId="{B95A83D8-28D3-49ED-9148-4E2397B1B508}" type="parTrans" cxnId="{B1CF8ABA-D487-414B-94DB-C4B628C0B2B3}">
      <dgm:prSet custT="1"/>
      <dgm:spPr/>
      <dgm:t>
        <a:bodyPr/>
        <a:lstStyle/>
        <a:p>
          <a:endParaRPr lang="ru-RU" sz="1400" b="0">
            <a:solidFill>
              <a:schemeClr val="tx1"/>
            </a:solidFill>
          </a:endParaRPr>
        </a:p>
      </dgm:t>
    </dgm:pt>
    <dgm:pt modelId="{B59B36A6-8AFF-4FD0-901D-672085F2C266}" type="sibTrans" cxnId="{B1CF8ABA-D487-414B-94DB-C4B628C0B2B3}">
      <dgm:prSet/>
      <dgm:spPr/>
      <dgm:t>
        <a:bodyPr/>
        <a:lstStyle/>
        <a:p>
          <a:endParaRPr lang="ru-RU" sz="1400" b="0">
            <a:solidFill>
              <a:schemeClr val="tx1"/>
            </a:solidFill>
          </a:endParaRPr>
        </a:p>
      </dgm:t>
    </dgm:pt>
    <dgm:pt modelId="{EB9E35CE-0B2B-4B56-B605-66797232D0EA}">
      <dgm:prSet phldrT="[Текст]" custT="1"/>
      <dgm:spPr/>
      <dgm:t>
        <a:bodyPr/>
        <a:lstStyle/>
        <a:p>
          <a:r>
            <a:rPr lang="ru-RU" sz="1400" b="0" dirty="0" err="1" smtClean="0">
              <a:solidFill>
                <a:schemeClr val="tx1"/>
              </a:solidFill>
              <a:latin typeface="Times New Roman" pitchFamily="18" charset="0"/>
              <a:cs typeface="Times New Roman" pitchFamily="18" charset="0"/>
            </a:rPr>
            <a:t>Милоградовское</a:t>
          </a:r>
          <a:r>
            <a:rPr lang="ru-RU" sz="1400" b="0" dirty="0" smtClean="0">
              <a:solidFill>
                <a:schemeClr val="tx1"/>
              </a:solidFill>
              <a:latin typeface="Times New Roman" pitchFamily="18" charset="0"/>
              <a:cs typeface="Times New Roman" pitchFamily="18" charset="0"/>
            </a:rPr>
            <a:t> сельское поселение</a:t>
          </a:r>
          <a:endParaRPr lang="ru-RU" sz="1400" b="0" dirty="0">
            <a:solidFill>
              <a:schemeClr val="tx1"/>
            </a:solidFill>
          </a:endParaRPr>
        </a:p>
      </dgm:t>
    </dgm:pt>
    <dgm:pt modelId="{96AD0DE5-D42B-4758-AA96-A5836492B1EB}" type="parTrans" cxnId="{DEA32E59-A050-493C-9238-DDFAC53DC3C0}">
      <dgm:prSet custT="1"/>
      <dgm:spPr/>
      <dgm:t>
        <a:bodyPr/>
        <a:lstStyle/>
        <a:p>
          <a:endParaRPr lang="ru-RU" sz="1400" b="0">
            <a:solidFill>
              <a:schemeClr val="tx1"/>
            </a:solidFill>
          </a:endParaRPr>
        </a:p>
      </dgm:t>
    </dgm:pt>
    <dgm:pt modelId="{D3E10EF9-21C6-46B9-84AC-11494853622A}" type="sibTrans" cxnId="{DEA32E59-A050-493C-9238-DDFAC53DC3C0}">
      <dgm:prSet/>
      <dgm:spPr/>
      <dgm:t>
        <a:bodyPr/>
        <a:lstStyle/>
        <a:p>
          <a:endParaRPr lang="ru-RU" sz="1400" b="0">
            <a:solidFill>
              <a:schemeClr val="tx1"/>
            </a:solidFill>
          </a:endParaRPr>
        </a:p>
      </dgm:t>
    </dgm:pt>
    <dgm:pt modelId="{67B1CC8A-1363-4CBE-BA6B-725AA9283BCC}">
      <dgm:prSet phldrT="[Текст]" custT="1"/>
      <dgm:spPr/>
      <dgm:t>
        <a:bodyPr/>
        <a:lstStyle/>
        <a:p>
          <a:r>
            <a:rPr lang="ru-RU" sz="1400" b="0" dirty="0" err="1" smtClean="0">
              <a:solidFill>
                <a:schemeClr val="tx1"/>
              </a:solidFill>
              <a:latin typeface="Times New Roman" pitchFamily="18" charset="0"/>
              <a:cs typeface="Times New Roman" pitchFamily="18" charset="0"/>
            </a:rPr>
            <a:t>Моряк-Рыболовское</a:t>
          </a:r>
          <a:r>
            <a:rPr lang="ru-RU" sz="1400" b="0" dirty="0" smtClean="0">
              <a:solidFill>
                <a:schemeClr val="tx1"/>
              </a:solidFill>
              <a:latin typeface="Times New Roman" pitchFamily="18" charset="0"/>
              <a:cs typeface="Times New Roman" pitchFamily="18" charset="0"/>
            </a:rPr>
            <a:t> сельское поселение</a:t>
          </a:r>
          <a:endParaRPr lang="ru-RU" sz="1400" b="0" dirty="0">
            <a:solidFill>
              <a:schemeClr val="tx1"/>
            </a:solidFill>
          </a:endParaRPr>
        </a:p>
      </dgm:t>
    </dgm:pt>
    <dgm:pt modelId="{73E3031A-8D88-4E78-A7F3-16A3F93D8637}" type="parTrans" cxnId="{4FA1A59A-DDA2-47FD-B4D6-1263452E04D2}">
      <dgm:prSet custT="1"/>
      <dgm:spPr/>
      <dgm:t>
        <a:bodyPr/>
        <a:lstStyle/>
        <a:p>
          <a:endParaRPr lang="ru-RU" sz="1400" b="0">
            <a:solidFill>
              <a:schemeClr val="tx1"/>
            </a:solidFill>
          </a:endParaRPr>
        </a:p>
      </dgm:t>
    </dgm:pt>
    <dgm:pt modelId="{B0C0A766-D97C-47D2-BBAB-B51214ECD9B2}" type="sibTrans" cxnId="{4FA1A59A-DDA2-47FD-B4D6-1263452E04D2}">
      <dgm:prSet/>
      <dgm:spPr/>
      <dgm:t>
        <a:bodyPr/>
        <a:lstStyle/>
        <a:p>
          <a:endParaRPr lang="ru-RU" sz="1400" b="0">
            <a:solidFill>
              <a:schemeClr val="tx1"/>
            </a:solidFill>
          </a:endParaRPr>
        </a:p>
      </dgm:t>
    </dgm:pt>
    <dgm:pt modelId="{962B2878-3ED3-4F63-93C5-0471A3C0F080}">
      <dgm:prSet phldrT="[Текст]" custT="1"/>
      <dgm:spPr/>
      <dgm:t>
        <a:bodyPr/>
        <a:lstStyle/>
        <a:p>
          <a:r>
            <a:rPr lang="ru-RU" sz="1400" b="0" smtClean="0">
              <a:solidFill>
                <a:schemeClr val="tx1"/>
              </a:solidFill>
              <a:latin typeface="Times New Roman" pitchFamily="18" charset="0"/>
              <a:cs typeface="Times New Roman" pitchFamily="18" charset="0"/>
            </a:rPr>
            <a:t>Пермское сельское поселение</a:t>
          </a:r>
          <a:endParaRPr lang="ru-RU" sz="1400" b="0" dirty="0">
            <a:solidFill>
              <a:schemeClr val="tx1"/>
            </a:solidFill>
          </a:endParaRPr>
        </a:p>
      </dgm:t>
    </dgm:pt>
    <dgm:pt modelId="{306617CF-A902-4586-9F95-3A0B95386083}" type="parTrans" cxnId="{0A748C63-A332-44EF-8E2B-071430B53977}">
      <dgm:prSet custT="1"/>
      <dgm:spPr/>
      <dgm:t>
        <a:bodyPr/>
        <a:lstStyle/>
        <a:p>
          <a:endParaRPr lang="ru-RU" sz="1400" b="0">
            <a:solidFill>
              <a:schemeClr val="tx1"/>
            </a:solidFill>
          </a:endParaRPr>
        </a:p>
      </dgm:t>
    </dgm:pt>
    <dgm:pt modelId="{B412A0C4-5CFD-4268-858C-B048E67ACC33}" type="sibTrans" cxnId="{0A748C63-A332-44EF-8E2B-071430B53977}">
      <dgm:prSet/>
      <dgm:spPr/>
      <dgm:t>
        <a:bodyPr/>
        <a:lstStyle/>
        <a:p>
          <a:endParaRPr lang="ru-RU" sz="1400" b="0">
            <a:solidFill>
              <a:schemeClr val="tx1"/>
            </a:solidFill>
          </a:endParaRPr>
        </a:p>
      </dgm:t>
    </dgm:pt>
    <dgm:pt modelId="{F0B6288D-319D-4D37-B062-793A91D78F3B}">
      <dgm:prSet phldrT="[Текст]" custT="1"/>
      <dgm:spPr>
        <a:solidFill>
          <a:schemeClr val="accent1">
            <a:lumMod val="60000"/>
            <a:lumOff val="40000"/>
          </a:schemeClr>
        </a:solidFill>
      </dgm:spPr>
      <dgm:t>
        <a:bodyPr/>
        <a:lstStyle/>
        <a:p>
          <a:r>
            <a:rPr lang="ru-RU" sz="1400" b="0" dirty="0" err="1" smtClean="0">
              <a:solidFill>
                <a:schemeClr val="tx1"/>
              </a:solidFill>
              <a:latin typeface="Times New Roman" pitchFamily="18" charset="0"/>
              <a:cs typeface="Times New Roman" pitchFamily="18" charset="0"/>
            </a:rPr>
            <a:t>Тимофеевское</a:t>
          </a:r>
          <a:r>
            <a:rPr lang="ru-RU" sz="1400" b="0" dirty="0" smtClean="0">
              <a:solidFill>
                <a:schemeClr val="tx1"/>
              </a:solidFill>
              <a:latin typeface="Times New Roman" pitchFamily="18" charset="0"/>
              <a:cs typeface="Times New Roman" pitchFamily="18" charset="0"/>
            </a:rPr>
            <a:t> сельское поселение</a:t>
          </a:r>
          <a:endParaRPr lang="ru-RU" sz="1400" b="0" dirty="0">
            <a:solidFill>
              <a:schemeClr val="tx1"/>
            </a:solidFill>
          </a:endParaRPr>
        </a:p>
      </dgm:t>
    </dgm:pt>
    <dgm:pt modelId="{C7B33378-01A6-4EBC-A3F5-A3F252F1C978}" type="parTrans" cxnId="{470DC905-C833-42D0-B2E4-011CC0FD8281}">
      <dgm:prSet custT="1"/>
      <dgm:spPr>
        <a:solidFill>
          <a:schemeClr val="accent1">
            <a:lumMod val="60000"/>
            <a:lumOff val="40000"/>
          </a:schemeClr>
        </a:solidFill>
      </dgm:spPr>
      <dgm:t>
        <a:bodyPr/>
        <a:lstStyle/>
        <a:p>
          <a:endParaRPr lang="ru-RU" sz="1400" b="0">
            <a:solidFill>
              <a:schemeClr val="tx1"/>
            </a:solidFill>
          </a:endParaRPr>
        </a:p>
      </dgm:t>
    </dgm:pt>
    <dgm:pt modelId="{1FF1BEC1-BEAB-4506-AD03-6623EAC34A64}" type="sibTrans" cxnId="{470DC905-C833-42D0-B2E4-011CC0FD8281}">
      <dgm:prSet/>
      <dgm:spPr/>
      <dgm:t>
        <a:bodyPr/>
        <a:lstStyle/>
        <a:p>
          <a:endParaRPr lang="ru-RU" sz="1400" b="0">
            <a:solidFill>
              <a:schemeClr val="tx1"/>
            </a:solidFill>
          </a:endParaRPr>
        </a:p>
      </dgm:t>
    </dgm:pt>
    <dgm:pt modelId="{359DF3ED-04E8-4DC6-90B8-30A35E7E25B4}">
      <dgm:prSet phldrT="[Текст]" custT="1"/>
      <dgm:spPr>
        <a:solidFill>
          <a:schemeClr val="accent4">
            <a:lumMod val="60000"/>
            <a:lumOff val="40000"/>
          </a:schemeClr>
        </a:solidFill>
      </dgm:spPr>
      <dgm:t>
        <a:bodyPr/>
        <a:lstStyle/>
        <a:p>
          <a:r>
            <a:rPr lang="ru-RU" sz="1400" b="0" dirty="0" err="1" smtClean="0">
              <a:solidFill>
                <a:schemeClr val="tx1"/>
              </a:solidFill>
              <a:latin typeface="Times New Roman" pitchFamily="18" charset="0"/>
              <a:cs typeface="Times New Roman" pitchFamily="18" charset="0"/>
            </a:rPr>
            <a:t>Весёлояровское</a:t>
          </a:r>
          <a:r>
            <a:rPr lang="ru-RU" sz="1400" b="0" dirty="0" smtClean="0">
              <a:solidFill>
                <a:schemeClr val="tx1"/>
              </a:solidFill>
              <a:latin typeface="Times New Roman" pitchFamily="18" charset="0"/>
              <a:cs typeface="Times New Roman" pitchFamily="18" charset="0"/>
            </a:rPr>
            <a:t> сельское поселение</a:t>
          </a:r>
          <a:endParaRPr lang="ru-RU" sz="1400" b="0" dirty="0">
            <a:solidFill>
              <a:schemeClr val="tx1"/>
            </a:solidFill>
          </a:endParaRPr>
        </a:p>
      </dgm:t>
    </dgm:pt>
    <dgm:pt modelId="{05802057-CEB1-42D0-A9B8-599D65B9E8BB}" type="parTrans" cxnId="{F1686B8E-1E77-433C-8596-3774BBF2EA7E}">
      <dgm:prSet custT="1"/>
      <dgm:spPr>
        <a:solidFill>
          <a:schemeClr val="accent4">
            <a:lumMod val="40000"/>
            <a:lumOff val="60000"/>
          </a:schemeClr>
        </a:solidFill>
      </dgm:spPr>
      <dgm:t>
        <a:bodyPr/>
        <a:lstStyle/>
        <a:p>
          <a:endParaRPr lang="ru-RU" sz="1400" b="0">
            <a:solidFill>
              <a:schemeClr val="tx1"/>
            </a:solidFill>
          </a:endParaRPr>
        </a:p>
      </dgm:t>
    </dgm:pt>
    <dgm:pt modelId="{65D51591-3C9B-46C3-B81C-159251BA83E9}" type="sibTrans" cxnId="{F1686B8E-1E77-433C-8596-3774BBF2EA7E}">
      <dgm:prSet/>
      <dgm:spPr/>
      <dgm:t>
        <a:bodyPr/>
        <a:lstStyle/>
        <a:p>
          <a:endParaRPr lang="ru-RU" sz="1400" b="0">
            <a:solidFill>
              <a:schemeClr val="tx1"/>
            </a:solidFill>
          </a:endParaRPr>
        </a:p>
      </dgm:t>
    </dgm:pt>
    <dgm:pt modelId="{D8D3A862-3956-497A-8029-F78C29085E54}">
      <dgm:prSet phldrT="[Текст]" custT="1"/>
      <dgm:spPr>
        <a:solidFill>
          <a:schemeClr val="accent4">
            <a:lumMod val="20000"/>
            <a:lumOff val="80000"/>
          </a:schemeClr>
        </a:solidFill>
      </dgm:spPr>
      <dgm:t>
        <a:bodyPr/>
        <a:lstStyle/>
        <a:p>
          <a:r>
            <a:rPr lang="ru-RU" sz="1400" b="0" smtClean="0">
              <a:solidFill>
                <a:schemeClr val="tx1"/>
              </a:solidFill>
              <a:latin typeface="Times New Roman" pitchFamily="18" charset="0"/>
              <a:cs typeface="Times New Roman" pitchFamily="18" charset="0"/>
            </a:rPr>
            <a:t>Ольгинское городское поселение</a:t>
          </a:r>
          <a:endParaRPr lang="ru-RU" sz="1400" b="0" dirty="0">
            <a:solidFill>
              <a:schemeClr val="tx1"/>
            </a:solidFill>
          </a:endParaRPr>
        </a:p>
      </dgm:t>
    </dgm:pt>
    <dgm:pt modelId="{16563846-4543-4A89-8CAF-7B2F057BDA72}" type="parTrans" cxnId="{E0C58FD0-4662-48D1-848B-DB5EBE9FA2C3}">
      <dgm:prSet custT="1"/>
      <dgm:spPr>
        <a:solidFill>
          <a:schemeClr val="accent4">
            <a:lumMod val="20000"/>
            <a:lumOff val="80000"/>
          </a:schemeClr>
        </a:solidFill>
      </dgm:spPr>
      <dgm:t>
        <a:bodyPr/>
        <a:lstStyle/>
        <a:p>
          <a:endParaRPr lang="ru-RU" sz="700" b="0">
            <a:solidFill>
              <a:schemeClr val="tx1"/>
            </a:solidFill>
          </a:endParaRPr>
        </a:p>
      </dgm:t>
    </dgm:pt>
    <dgm:pt modelId="{A97C70B6-EC3E-496D-86C2-71B5A45F3580}" type="sibTrans" cxnId="{E0C58FD0-4662-48D1-848B-DB5EBE9FA2C3}">
      <dgm:prSet/>
      <dgm:spPr/>
      <dgm:t>
        <a:bodyPr/>
        <a:lstStyle/>
        <a:p>
          <a:endParaRPr lang="ru-RU" sz="2400" b="0">
            <a:solidFill>
              <a:schemeClr val="tx1"/>
            </a:solidFill>
          </a:endParaRPr>
        </a:p>
      </dgm:t>
    </dgm:pt>
    <dgm:pt modelId="{2D96A17C-7775-470C-852A-93F45F0755DE}">
      <dgm:prSet phldrT="[Текст]" custT="1"/>
      <dgm:spPr>
        <a:solidFill>
          <a:schemeClr val="accent2">
            <a:lumMod val="40000"/>
            <a:lumOff val="60000"/>
          </a:schemeClr>
        </a:solidFill>
      </dgm:spPr>
      <dgm:t>
        <a:bodyPr/>
        <a:lstStyle/>
        <a:p>
          <a:r>
            <a:rPr lang="ru-RU" sz="1400" b="0" dirty="0" smtClean="0">
              <a:solidFill>
                <a:schemeClr val="tx1"/>
              </a:solidFill>
              <a:latin typeface="Times New Roman" pitchFamily="18" charset="0"/>
              <a:cs typeface="Times New Roman" pitchFamily="18" charset="0"/>
            </a:rPr>
            <a:t>Ольгинский муниципальный район является административно-территориальной единицей Приморского края, в своей структуре имеет</a:t>
          </a:r>
          <a:endParaRPr lang="ru-RU" sz="1400" b="0" dirty="0">
            <a:solidFill>
              <a:schemeClr val="tx1"/>
            </a:solidFill>
          </a:endParaRPr>
        </a:p>
      </dgm:t>
    </dgm:pt>
    <dgm:pt modelId="{CA69DCBD-AB3F-4176-AE8F-1AD47BA45459}" type="sibTrans" cxnId="{C27A5266-5C6A-4D21-A9CA-239D79AFB267}">
      <dgm:prSet/>
      <dgm:spPr/>
      <dgm:t>
        <a:bodyPr/>
        <a:lstStyle/>
        <a:p>
          <a:endParaRPr lang="ru-RU" sz="1400" b="0">
            <a:solidFill>
              <a:schemeClr val="tx1"/>
            </a:solidFill>
          </a:endParaRPr>
        </a:p>
      </dgm:t>
    </dgm:pt>
    <dgm:pt modelId="{05904C45-B126-465F-BD44-8AA3292050E8}" type="parTrans" cxnId="{C27A5266-5C6A-4D21-A9CA-239D79AFB267}">
      <dgm:prSet/>
      <dgm:spPr/>
      <dgm:t>
        <a:bodyPr/>
        <a:lstStyle/>
        <a:p>
          <a:endParaRPr lang="ru-RU" sz="1400" b="0">
            <a:solidFill>
              <a:schemeClr val="tx1"/>
            </a:solidFill>
          </a:endParaRPr>
        </a:p>
      </dgm:t>
    </dgm:pt>
    <dgm:pt modelId="{9B183B1D-C269-4EAD-BB74-2CDAC181EADC}" type="pres">
      <dgm:prSet presAssocID="{998B7220-508E-4CD1-88E4-EF2DAF81FE64}" presName="cycle" presStyleCnt="0">
        <dgm:presLayoutVars>
          <dgm:chMax val="1"/>
          <dgm:dir/>
          <dgm:animLvl val="ctr"/>
          <dgm:resizeHandles val="exact"/>
        </dgm:presLayoutVars>
      </dgm:prSet>
      <dgm:spPr/>
      <dgm:t>
        <a:bodyPr/>
        <a:lstStyle/>
        <a:p>
          <a:endParaRPr lang="ru-RU"/>
        </a:p>
      </dgm:t>
    </dgm:pt>
    <dgm:pt modelId="{753C9F2D-3989-4C53-A821-09EE8FC855A3}" type="pres">
      <dgm:prSet presAssocID="{2D96A17C-7775-470C-852A-93F45F0755DE}" presName="centerShape" presStyleLbl="node0" presStyleIdx="0" presStyleCnt="1" custScaleX="154482" custScaleY="108757"/>
      <dgm:spPr/>
      <dgm:t>
        <a:bodyPr/>
        <a:lstStyle/>
        <a:p>
          <a:endParaRPr lang="ru-RU"/>
        </a:p>
      </dgm:t>
    </dgm:pt>
    <dgm:pt modelId="{4C308D2C-1232-45BC-9A64-BC6D4C0E2860}" type="pres">
      <dgm:prSet presAssocID="{B95A83D8-28D3-49ED-9148-4E2397B1B508}" presName="parTrans" presStyleLbl="bgSibTrans2D1" presStyleIdx="0" presStyleCnt="7"/>
      <dgm:spPr/>
      <dgm:t>
        <a:bodyPr/>
        <a:lstStyle/>
        <a:p>
          <a:endParaRPr lang="ru-RU"/>
        </a:p>
      </dgm:t>
    </dgm:pt>
    <dgm:pt modelId="{3EA25CD2-1593-4A4A-8738-96F62172E988}" type="pres">
      <dgm:prSet presAssocID="{C3E8DF91-DFF5-41E2-B18C-EF12F2C89CCC}" presName="node" presStyleLbl="node1" presStyleIdx="0" presStyleCnt="7" custScaleX="132015">
        <dgm:presLayoutVars>
          <dgm:bulletEnabled val="1"/>
        </dgm:presLayoutVars>
      </dgm:prSet>
      <dgm:spPr/>
      <dgm:t>
        <a:bodyPr/>
        <a:lstStyle/>
        <a:p>
          <a:endParaRPr lang="ru-RU"/>
        </a:p>
      </dgm:t>
    </dgm:pt>
    <dgm:pt modelId="{E371B71C-1EAA-4E37-AC6E-CEFBB566E383}" type="pres">
      <dgm:prSet presAssocID="{96AD0DE5-D42B-4758-AA96-A5836492B1EB}" presName="parTrans" presStyleLbl="bgSibTrans2D1" presStyleIdx="1" presStyleCnt="7"/>
      <dgm:spPr/>
      <dgm:t>
        <a:bodyPr/>
        <a:lstStyle/>
        <a:p>
          <a:endParaRPr lang="ru-RU"/>
        </a:p>
      </dgm:t>
    </dgm:pt>
    <dgm:pt modelId="{FA61549E-67F8-474C-8104-8042FB6E7ACC}" type="pres">
      <dgm:prSet presAssocID="{EB9E35CE-0B2B-4B56-B605-66797232D0EA}" presName="node" presStyleLbl="node1" presStyleIdx="1" presStyleCnt="7" custScaleX="129925">
        <dgm:presLayoutVars>
          <dgm:bulletEnabled val="1"/>
        </dgm:presLayoutVars>
      </dgm:prSet>
      <dgm:spPr/>
      <dgm:t>
        <a:bodyPr/>
        <a:lstStyle/>
        <a:p>
          <a:endParaRPr lang="ru-RU"/>
        </a:p>
      </dgm:t>
    </dgm:pt>
    <dgm:pt modelId="{021063E2-617D-4F39-AA89-8AA1AAD1A8AE}" type="pres">
      <dgm:prSet presAssocID="{73E3031A-8D88-4E78-A7F3-16A3F93D8637}" presName="parTrans" presStyleLbl="bgSibTrans2D1" presStyleIdx="2" presStyleCnt="7"/>
      <dgm:spPr/>
      <dgm:t>
        <a:bodyPr/>
        <a:lstStyle/>
        <a:p>
          <a:endParaRPr lang="ru-RU"/>
        </a:p>
      </dgm:t>
    </dgm:pt>
    <dgm:pt modelId="{D9A2F82D-0879-4799-835A-56F449CC0EA4}" type="pres">
      <dgm:prSet presAssocID="{67B1CC8A-1363-4CBE-BA6B-725AA9283BCC}" presName="node" presStyleLbl="node1" presStyleIdx="2" presStyleCnt="7" custScaleX="104968">
        <dgm:presLayoutVars>
          <dgm:bulletEnabled val="1"/>
        </dgm:presLayoutVars>
      </dgm:prSet>
      <dgm:spPr/>
      <dgm:t>
        <a:bodyPr/>
        <a:lstStyle/>
        <a:p>
          <a:endParaRPr lang="ru-RU"/>
        </a:p>
      </dgm:t>
    </dgm:pt>
    <dgm:pt modelId="{28CEC77A-007A-46FA-92DF-3EFE4223D167}" type="pres">
      <dgm:prSet presAssocID="{306617CF-A902-4586-9F95-3A0B95386083}" presName="parTrans" presStyleLbl="bgSibTrans2D1" presStyleIdx="3" presStyleCnt="7"/>
      <dgm:spPr/>
      <dgm:t>
        <a:bodyPr/>
        <a:lstStyle/>
        <a:p>
          <a:endParaRPr lang="ru-RU"/>
        </a:p>
      </dgm:t>
    </dgm:pt>
    <dgm:pt modelId="{E99ED7BE-D82F-4CCE-A446-CFE98AD92553}" type="pres">
      <dgm:prSet presAssocID="{962B2878-3ED3-4F63-93C5-0471A3C0F080}" presName="node" presStyleLbl="node1" presStyleIdx="3" presStyleCnt="7">
        <dgm:presLayoutVars>
          <dgm:bulletEnabled val="1"/>
        </dgm:presLayoutVars>
      </dgm:prSet>
      <dgm:spPr/>
      <dgm:t>
        <a:bodyPr/>
        <a:lstStyle/>
        <a:p>
          <a:endParaRPr lang="ru-RU"/>
        </a:p>
      </dgm:t>
    </dgm:pt>
    <dgm:pt modelId="{40530B4F-725D-4C50-863D-84722F519295}" type="pres">
      <dgm:prSet presAssocID="{C7B33378-01A6-4EBC-A3F5-A3F252F1C978}" presName="parTrans" presStyleLbl="bgSibTrans2D1" presStyleIdx="4" presStyleCnt="7"/>
      <dgm:spPr/>
      <dgm:t>
        <a:bodyPr/>
        <a:lstStyle/>
        <a:p>
          <a:endParaRPr lang="ru-RU"/>
        </a:p>
      </dgm:t>
    </dgm:pt>
    <dgm:pt modelId="{1AE58070-EAEB-4638-8B7A-2BF0CD4390DF}" type="pres">
      <dgm:prSet presAssocID="{F0B6288D-319D-4D37-B062-793A91D78F3B}" presName="node" presStyleLbl="node1" presStyleIdx="4" presStyleCnt="7" custScaleX="116959">
        <dgm:presLayoutVars>
          <dgm:bulletEnabled val="1"/>
        </dgm:presLayoutVars>
      </dgm:prSet>
      <dgm:spPr/>
      <dgm:t>
        <a:bodyPr/>
        <a:lstStyle/>
        <a:p>
          <a:endParaRPr lang="ru-RU"/>
        </a:p>
      </dgm:t>
    </dgm:pt>
    <dgm:pt modelId="{D836A17E-C43E-4991-9A19-50841F00CCED}" type="pres">
      <dgm:prSet presAssocID="{05802057-CEB1-42D0-A9B8-599D65B9E8BB}" presName="parTrans" presStyleLbl="bgSibTrans2D1" presStyleIdx="5" presStyleCnt="7"/>
      <dgm:spPr/>
      <dgm:t>
        <a:bodyPr/>
        <a:lstStyle/>
        <a:p>
          <a:endParaRPr lang="ru-RU"/>
        </a:p>
      </dgm:t>
    </dgm:pt>
    <dgm:pt modelId="{DF66C7FB-138A-46D0-9F74-3D7413CF45A4}" type="pres">
      <dgm:prSet presAssocID="{359DF3ED-04E8-4DC6-90B8-30A35E7E25B4}" presName="node" presStyleLbl="node1" presStyleIdx="5" presStyleCnt="7" custScaleX="140506">
        <dgm:presLayoutVars>
          <dgm:bulletEnabled val="1"/>
        </dgm:presLayoutVars>
      </dgm:prSet>
      <dgm:spPr/>
      <dgm:t>
        <a:bodyPr/>
        <a:lstStyle/>
        <a:p>
          <a:endParaRPr lang="ru-RU"/>
        </a:p>
      </dgm:t>
    </dgm:pt>
    <dgm:pt modelId="{6D81620B-768E-4319-AF3C-4126D2DA1BF7}" type="pres">
      <dgm:prSet presAssocID="{16563846-4543-4A89-8CAF-7B2F057BDA72}" presName="parTrans" presStyleLbl="bgSibTrans2D1" presStyleIdx="6" presStyleCnt="7"/>
      <dgm:spPr/>
      <dgm:t>
        <a:bodyPr/>
        <a:lstStyle/>
        <a:p>
          <a:endParaRPr lang="ru-RU"/>
        </a:p>
      </dgm:t>
    </dgm:pt>
    <dgm:pt modelId="{990A6D36-D0F4-4753-92FB-1686F4F761BF}" type="pres">
      <dgm:prSet presAssocID="{D8D3A862-3956-497A-8029-F78C29085E54}" presName="node" presStyleLbl="node1" presStyleIdx="6" presStyleCnt="7">
        <dgm:presLayoutVars>
          <dgm:bulletEnabled val="1"/>
        </dgm:presLayoutVars>
      </dgm:prSet>
      <dgm:spPr/>
      <dgm:t>
        <a:bodyPr/>
        <a:lstStyle/>
        <a:p>
          <a:endParaRPr lang="ru-RU"/>
        </a:p>
      </dgm:t>
    </dgm:pt>
  </dgm:ptLst>
  <dgm:cxnLst>
    <dgm:cxn modelId="{C5F3E09C-6C5D-497F-AA59-7ECBB7E38AF9}" type="presOf" srcId="{2D96A17C-7775-470C-852A-93F45F0755DE}" destId="{753C9F2D-3989-4C53-A821-09EE8FC855A3}" srcOrd="0" destOrd="0" presId="urn:microsoft.com/office/officeart/2005/8/layout/radial4"/>
    <dgm:cxn modelId="{34BFFC3E-5464-4DA7-A690-1326A4AB0E29}" type="presOf" srcId="{EB9E35CE-0B2B-4B56-B605-66797232D0EA}" destId="{FA61549E-67F8-474C-8104-8042FB6E7ACC}" srcOrd="0" destOrd="0" presId="urn:microsoft.com/office/officeart/2005/8/layout/radial4"/>
    <dgm:cxn modelId="{B1CF8ABA-D487-414B-94DB-C4B628C0B2B3}" srcId="{2D96A17C-7775-470C-852A-93F45F0755DE}" destId="{C3E8DF91-DFF5-41E2-B18C-EF12F2C89CCC}" srcOrd="0" destOrd="0" parTransId="{B95A83D8-28D3-49ED-9148-4E2397B1B508}" sibTransId="{B59B36A6-8AFF-4FD0-901D-672085F2C266}"/>
    <dgm:cxn modelId="{F92D88A8-DEFF-46D3-8736-1AAF6365F78D}" type="presOf" srcId="{C3E8DF91-DFF5-41E2-B18C-EF12F2C89CCC}" destId="{3EA25CD2-1593-4A4A-8738-96F62172E988}" srcOrd="0" destOrd="0" presId="urn:microsoft.com/office/officeart/2005/8/layout/radial4"/>
    <dgm:cxn modelId="{F1686B8E-1E77-433C-8596-3774BBF2EA7E}" srcId="{2D96A17C-7775-470C-852A-93F45F0755DE}" destId="{359DF3ED-04E8-4DC6-90B8-30A35E7E25B4}" srcOrd="5" destOrd="0" parTransId="{05802057-CEB1-42D0-A9B8-599D65B9E8BB}" sibTransId="{65D51591-3C9B-46C3-B81C-159251BA83E9}"/>
    <dgm:cxn modelId="{EA7E533C-B0E7-42BA-A694-FCDB8AE3467D}" type="presOf" srcId="{B95A83D8-28D3-49ED-9148-4E2397B1B508}" destId="{4C308D2C-1232-45BC-9A64-BC6D4C0E2860}" srcOrd="0" destOrd="0" presId="urn:microsoft.com/office/officeart/2005/8/layout/radial4"/>
    <dgm:cxn modelId="{486757C5-DAF4-48E4-BF15-89FFF3695CB4}" type="presOf" srcId="{F0B6288D-319D-4D37-B062-793A91D78F3B}" destId="{1AE58070-EAEB-4638-8B7A-2BF0CD4390DF}" srcOrd="0" destOrd="0" presId="urn:microsoft.com/office/officeart/2005/8/layout/radial4"/>
    <dgm:cxn modelId="{20D61386-5D34-4447-A82C-2D5AC1FDC4EF}" type="presOf" srcId="{D8D3A862-3956-497A-8029-F78C29085E54}" destId="{990A6D36-D0F4-4753-92FB-1686F4F761BF}" srcOrd="0" destOrd="0" presId="urn:microsoft.com/office/officeart/2005/8/layout/radial4"/>
    <dgm:cxn modelId="{182B87FD-FFA1-4C63-89B6-3CC90D9DDD60}" type="presOf" srcId="{359DF3ED-04E8-4DC6-90B8-30A35E7E25B4}" destId="{DF66C7FB-138A-46D0-9F74-3D7413CF45A4}" srcOrd="0" destOrd="0" presId="urn:microsoft.com/office/officeart/2005/8/layout/radial4"/>
    <dgm:cxn modelId="{F7A67D1A-D2A3-40B8-9A05-1BABB604B9FD}" type="presOf" srcId="{05802057-CEB1-42D0-A9B8-599D65B9E8BB}" destId="{D836A17E-C43E-4991-9A19-50841F00CCED}" srcOrd="0" destOrd="0" presId="urn:microsoft.com/office/officeart/2005/8/layout/radial4"/>
    <dgm:cxn modelId="{0A748C63-A332-44EF-8E2B-071430B53977}" srcId="{2D96A17C-7775-470C-852A-93F45F0755DE}" destId="{962B2878-3ED3-4F63-93C5-0471A3C0F080}" srcOrd="3" destOrd="0" parTransId="{306617CF-A902-4586-9F95-3A0B95386083}" sibTransId="{B412A0C4-5CFD-4268-858C-B048E67ACC33}"/>
    <dgm:cxn modelId="{9CAC07B2-974C-4C2C-8B75-C72E1D19C7E8}" type="presOf" srcId="{998B7220-508E-4CD1-88E4-EF2DAF81FE64}" destId="{9B183B1D-C269-4EAD-BB74-2CDAC181EADC}" srcOrd="0" destOrd="0" presId="urn:microsoft.com/office/officeart/2005/8/layout/radial4"/>
    <dgm:cxn modelId="{056D0E5E-96C9-4959-869C-32AAF905B4D6}" type="presOf" srcId="{67B1CC8A-1363-4CBE-BA6B-725AA9283BCC}" destId="{D9A2F82D-0879-4799-835A-56F449CC0EA4}" srcOrd="0" destOrd="0" presId="urn:microsoft.com/office/officeart/2005/8/layout/radial4"/>
    <dgm:cxn modelId="{4FA1A59A-DDA2-47FD-B4D6-1263452E04D2}" srcId="{2D96A17C-7775-470C-852A-93F45F0755DE}" destId="{67B1CC8A-1363-4CBE-BA6B-725AA9283BCC}" srcOrd="2" destOrd="0" parTransId="{73E3031A-8D88-4E78-A7F3-16A3F93D8637}" sibTransId="{B0C0A766-D97C-47D2-BBAB-B51214ECD9B2}"/>
    <dgm:cxn modelId="{8F2CBD88-C23C-4851-B237-786C4395B3FC}" type="presOf" srcId="{C7B33378-01A6-4EBC-A3F5-A3F252F1C978}" destId="{40530B4F-725D-4C50-863D-84722F519295}" srcOrd="0" destOrd="0" presId="urn:microsoft.com/office/officeart/2005/8/layout/radial4"/>
    <dgm:cxn modelId="{470DC905-C833-42D0-B2E4-011CC0FD8281}" srcId="{2D96A17C-7775-470C-852A-93F45F0755DE}" destId="{F0B6288D-319D-4D37-B062-793A91D78F3B}" srcOrd="4" destOrd="0" parTransId="{C7B33378-01A6-4EBC-A3F5-A3F252F1C978}" sibTransId="{1FF1BEC1-BEAB-4506-AD03-6623EAC34A64}"/>
    <dgm:cxn modelId="{DEA32E59-A050-493C-9238-DDFAC53DC3C0}" srcId="{2D96A17C-7775-470C-852A-93F45F0755DE}" destId="{EB9E35CE-0B2B-4B56-B605-66797232D0EA}" srcOrd="1" destOrd="0" parTransId="{96AD0DE5-D42B-4758-AA96-A5836492B1EB}" sibTransId="{D3E10EF9-21C6-46B9-84AC-11494853622A}"/>
    <dgm:cxn modelId="{F4187BC8-7E6F-4A16-AF73-ACD2129200DF}" type="presOf" srcId="{306617CF-A902-4586-9F95-3A0B95386083}" destId="{28CEC77A-007A-46FA-92DF-3EFE4223D167}" srcOrd="0" destOrd="0" presId="urn:microsoft.com/office/officeart/2005/8/layout/radial4"/>
    <dgm:cxn modelId="{CAA44367-398A-463C-B8A7-4F5697F3D261}" type="presOf" srcId="{96AD0DE5-D42B-4758-AA96-A5836492B1EB}" destId="{E371B71C-1EAA-4E37-AC6E-CEFBB566E383}" srcOrd="0" destOrd="0" presId="urn:microsoft.com/office/officeart/2005/8/layout/radial4"/>
    <dgm:cxn modelId="{A29FCC25-2BE2-4447-BEF8-52D97D4C936D}" type="presOf" srcId="{16563846-4543-4A89-8CAF-7B2F057BDA72}" destId="{6D81620B-768E-4319-AF3C-4126D2DA1BF7}" srcOrd="0" destOrd="0" presId="urn:microsoft.com/office/officeart/2005/8/layout/radial4"/>
    <dgm:cxn modelId="{920B1B61-A751-4F48-B1A1-25EDECCDF0ED}" type="presOf" srcId="{73E3031A-8D88-4E78-A7F3-16A3F93D8637}" destId="{021063E2-617D-4F39-AA89-8AA1AAD1A8AE}" srcOrd="0" destOrd="0" presId="urn:microsoft.com/office/officeart/2005/8/layout/radial4"/>
    <dgm:cxn modelId="{C27A5266-5C6A-4D21-A9CA-239D79AFB267}" srcId="{998B7220-508E-4CD1-88E4-EF2DAF81FE64}" destId="{2D96A17C-7775-470C-852A-93F45F0755DE}" srcOrd="0" destOrd="0" parTransId="{05904C45-B126-465F-BD44-8AA3292050E8}" sibTransId="{CA69DCBD-AB3F-4176-AE8F-1AD47BA45459}"/>
    <dgm:cxn modelId="{E0C58FD0-4662-48D1-848B-DB5EBE9FA2C3}" srcId="{2D96A17C-7775-470C-852A-93F45F0755DE}" destId="{D8D3A862-3956-497A-8029-F78C29085E54}" srcOrd="6" destOrd="0" parTransId="{16563846-4543-4A89-8CAF-7B2F057BDA72}" sibTransId="{A97C70B6-EC3E-496D-86C2-71B5A45F3580}"/>
    <dgm:cxn modelId="{9A4C3A0C-1114-4F6C-BF07-7FFA59D4A796}" type="presOf" srcId="{962B2878-3ED3-4F63-93C5-0471A3C0F080}" destId="{E99ED7BE-D82F-4CCE-A446-CFE98AD92553}" srcOrd="0" destOrd="0" presId="urn:microsoft.com/office/officeart/2005/8/layout/radial4"/>
    <dgm:cxn modelId="{C961E8F7-A908-4CF8-99FD-573A87EB5532}" type="presParOf" srcId="{9B183B1D-C269-4EAD-BB74-2CDAC181EADC}" destId="{753C9F2D-3989-4C53-A821-09EE8FC855A3}" srcOrd="0" destOrd="0" presId="urn:microsoft.com/office/officeart/2005/8/layout/radial4"/>
    <dgm:cxn modelId="{08B13AD6-6578-4D73-957D-946CA586DFBC}" type="presParOf" srcId="{9B183B1D-C269-4EAD-BB74-2CDAC181EADC}" destId="{4C308D2C-1232-45BC-9A64-BC6D4C0E2860}" srcOrd="1" destOrd="0" presId="urn:microsoft.com/office/officeart/2005/8/layout/radial4"/>
    <dgm:cxn modelId="{1FAF123C-E5B9-48E9-A222-21F98728BAFE}" type="presParOf" srcId="{9B183B1D-C269-4EAD-BB74-2CDAC181EADC}" destId="{3EA25CD2-1593-4A4A-8738-96F62172E988}" srcOrd="2" destOrd="0" presId="urn:microsoft.com/office/officeart/2005/8/layout/radial4"/>
    <dgm:cxn modelId="{0D688BE3-1E46-4724-8941-5F71ADBA09C0}" type="presParOf" srcId="{9B183B1D-C269-4EAD-BB74-2CDAC181EADC}" destId="{E371B71C-1EAA-4E37-AC6E-CEFBB566E383}" srcOrd="3" destOrd="0" presId="urn:microsoft.com/office/officeart/2005/8/layout/radial4"/>
    <dgm:cxn modelId="{39025144-152F-4747-AD86-29E8F7F14ECC}" type="presParOf" srcId="{9B183B1D-C269-4EAD-BB74-2CDAC181EADC}" destId="{FA61549E-67F8-474C-8104-8042FB6E7ACC}" srcOrd="4" destOrd="0" presId="urn:microsoft.com/office/officeart/2005/8/layout/radial4"/>
    <dgm:cxn modelId="{20EB0382-51F7-4744-ADD3-677172EE547F}" type="presParOf" srcId="{9B183B1D-C269-4EAD-BB74-2CDAC181EADC}" destId="{021063E2-617D-4F39-AA89-8AA1AAD1A8AE}" srcOrd="5" destOrd="0" presId="urn:microsoft.com/office/officeart/2005/8/layout/radial4"/>
    <dgm:cxn modelId="{914E33D2-D914-4ED7-B577-40B26C84D0CB}" type="presParOf" srcId="{9B183B1D-C269-4EAD-BB74-2CDAC181EADC}" destId="{D9A2F82D-0879-4799-835A-56F449CC0EA4}" srcOrd="6" destOrd="0" presId="urn:microsoft.com/office/officeart/2005/8/layout/radial4"/>
    <dgm:cxn modelId="{783155EE-4AE0-4F30-8AA9-9D9B7CC1195A}" type="presParOf" srcId="{9B183B1D-C269-4EAD-BB74-2CDAC181EADC}" destId="{28CEC77A-007A-46FA-92DF-3EFE4223D167}" srcOrd="7" destOrd="0" presId="urn:microsoft.com/office/officeart/2005/8/layout/radial4"/>
    <dgm:cxn modelId="{68AC26A8-EE45-472B-AE00-8717665E20D9}" type="presParOf" srcId="{9B183B1D-C269-4EAD-BB74-2CDAC181EADC}" destId="{E99ED7BE-D82F-4CCE-A446-CFE98AD92553}" srcOrd="8" destOrd="0" presId="urn:microsoft.com/office/officeart/2005/8/layout/radial4"/>
    <dgm:cxn modelId="{52BE2749-62CC-4B52-87A3-ACC4AACB6C7B}" type="presParOf" srcId="{9B183B1D-C269-4EAD-BB74-2CDAC181EADC}" destId="{40530B4F-725D-4C50-863D-84722F519295}" srcOrd="9" destOrd="0" presId="urn:microsoft.com/office/officeart/2005/8/layout/radial4"/>
    <dgm:cxn modelId="{04E9A7A4-C037-45DE-999E-7FF733FB774F}" type="presParOf" srcId="{9B183B1D-C269-4EAD-BB74-2CDAC181EADC}" destId="{1AE58070-EAEB-4638-8B7A-2BF0CD4390DF}" srcOrd="10" destOrd="0" presId="urn:microsoft.com/office/officeart/2005/8/layout/radial4"/>
    <dgm:cxn modelId="{AB24F69B-023A-479A-8BA2-2122A84E01F8}" type="presParOf" srcId="{9B183B1D-C269-4EAD-BB74-2CDAC181EADC}" destId="{D836A17E-C43E-4991-9A19-50841F00CCED}" srcOrd="11" destOrd="0" presId="urn:microsoft.com/office/officeart/2005/8/layout/radial4"/>
    <dgm:cxn modelId="{BBA34732-4E90-4D1F-ADC2-4A83F35E1AEF}" type="presParOf" srcId="{9B183B1D-C269-4EAD-BB74-2CDAC181EADC}" destId="{DF66C7FB-138A-46D0-9F74-3D7413CF45A4}" srcOrd="12" destOrd="0" presId="urn:microsoft.com/office/officeart/2005/8/layout/radial4"/>
    <dgm:cxn modelId="{BFC53D85-7D2E-40E4-BA71-900A8B0AE1B9}" type="presParOf" srcId="{9B183B1D-C269-4EAD-BB74-2CDAC181EADC}" destId="{6D81620B-768E-4319-AF3C-4126D2DA1BF7}" srcOrd="13" destOrd="0" presId="urn:microsoft.com/office/officeart/2005/8/layout/radial4"/>
    <dgm:cxn modelId="{324353F3-8B88-49EB-918E-915916E41A19}" type="presParOf" srcId="{9B183B1D-C269-4EAD-BB74-2CDAC181EADC}" destId="{990A6D36-D0F4-4753-92FB-1686F4F761BF}" srcOrd="14" destOrd="0" presId="urn:microsoft.com/office/officeart/2005/8/layout/radial4"/>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574160C-713B-4643-BD19-77F55D2B2003}" type="doc">
      <dgm:prSet loTypeId="urn:microsoft.com/office/officeart/2005/8/layout/hList1" loCatId="list" qsTypeId="urn:microsoft.com/office/officeart/2005/8/quickstyle/simple1" qsCatId="simple" csTypeId="urn:microsoft.com/office/officeart/2005/8/colors/colorful2" csCatId="colorful" phldr="1"/>
      <dgm:spPr/>
      <dgm:t>
        <a:bodyPr/>
        <a:lstStyle/>
        <a:p>
          <a:endParaRPr lang="ru-RU"/>
        </a:p>
      </dgm:t>
    </dgm:pt>
    <dgm:pt modelId="{02DC50FA-A49C-428B-AD1B-3A2AAA64AF27}">
      <dgm:prSet phldrT="[Текст]"/>
      <dgm:spPr/>
      <dgm:t>
        <a:bodyPr/>
        <a:lstStyle/>
        <a:p>
          <a:r>
            <a:rPr lang="ru-RU" smtClean="0"/>
            <a:t>НАЛОГОВЫЕ ДОХОДЫ</a:t>
          </a:r>
          <a:endParaRPr lang="ru-RU" dirty="0"/>
        </a:p>
      </dgm:t>
    </dgm:pt>
    <dgm:pt modelId="{B0F73230-B0FD-4A8F-B73D-1A9696BB71B9}" type="parTrans" cxnId="{A04E6F42-881A-4AF6-B51B-FD9730704907}">
      <dgm:prSet/>
      <dgm:spPr/>
      <dgm:t>
        <a:bodyPr/>
        <a:lstStyle/>
        <a:p>
          <a:endParaRPr lang="ru-RU"/>
        </a:p>
      </dgm:t>
    </dgm:pt>
    <dgm:pt modelId="{C8D90E99-3684-469E-9BC3-E235DBFD6D59}" type="sibTrans" cxnId="{A04E6F42-881A-4AF6-B51B-FD9730704907}">
      <dgm:prSet/>
      <dgm:spPr/>
      <dgm:t>
        <a:bodyPr/>
        <a:lstStyle/>
        <a:p>
          <a:endParaRPr lang="ru-RU"/>
        </a:p>
      </dgm:t>
    </dgm:pt>
    <dgm:pt modelId="{A3F5ED30-994E-41E3-A449-C58A6B8F699D}">
      <dgm:prSet phldrT="[Текст]"/>
      <dgm:spPr/>
      <dgm:t>
        <a:bodyPr/>
        <a:lstStyle/>
        <a:p>
          <a:r>
            <a:rPr lang="ru-RU" dirty="0" smtClean="0"/>
            <a:t>налог на доходы физических лиц,</a:t>
          </a:r>
          <a:endParaRPr lang="ru-RU" dirty="0"/>
        </a:p>
      </dgm:t>
    </dgm:pt>
    <dgm:pt modelId="{CFDE7AF2-9C4B-4F22-B349-507235508238}" type="parTrans" cxnId="{E9314723-ECBF-4448-B6CE-322E71215A2B}">
      <dgm:prSet/>
      <dgm:spPr/>
      <dgm:t>
        <a:bodyPr/>
        <a:lstStyle/>
        <a:p>
          <a:endParaRPr lang="ru-RU"/>
        </a:p>
      </dgm:t>
    </dgm:pt>
    <dgm:pt modelId="{94DA79C3-57AF-4F34-A345-BC731EAF5DAD}" type="sibTrans" cxnId="{E9314723-ECBF-4448-B6CE-322E71215A2B}">
      <dgm:prSet/>
      <dgm:spPr/>
      <dgm:t>
        <a:bodyPr/>
        <a:lstStyle/>
        <a:p>
          <a:endParaRPr lang="ru-RU"/>
        </a:p>
      </dgm:t>
    </dgm:pt>
    <dgm:pt modelId="{58AE813B-1F0F-4E3C-A061-07D4808DA9ED}">
      <dgm:prSet phldrT="[Текст]"/>
      <dgm:spPr/>
      <dgm:t>
        <a:bodyPr/>
        <a:lstStyle/>
        <a:p>
          <a:r>
            <a:rPr lang="ru-RU" dirty="0" smtClean="0">
              <a:latin typeface="Times New Roman" pitchFamily="18" charset="0"/>
              <a:cs typeface="Times New Roman" pitchFamily="18" charset="0"/>
            </a:rPr>
            <a:t>акцизы по подакцизным товарам,</a:t>
          </a:r>
          <a:endParaRPr lang="ru-RU" dirty="0"/>
        </a:p>
      </dgm:t>
    </dgm:pt>
    <dgm:pt modelId="{A0EC26F3-D80B-4D02-8014-BCEFD6586DF0}" type="parTrans" cxnId="{74FE938C-D249-4024-9816-BB02DB82DA04}">
      <dgm:prSet/>
      <dgm:spPr/>
      <dgm:t>
        <a:bodyPr/>
        <a:lstStyle/>
        <a:p>
          <a:endParaRPr lang="ru-RU"/>
        </a:p>
      </dgm:t>
    </dgm:pt>
    <dgm:pt modelId="{2E797935-CEBE-427F-B138-5DC0DBEFED3D}" type="sibTrans" cxnId="{74FE938C-D249-4024-9816-BB02DB82DA04}">
      <dgm:prSet/>
      <dgm:spPr/>
      <dgm:t>
        <a:bodyPr/>
        <a:lstStyle/>
        <a:p>
          <a:endParaRPr lang="ru-RU"/>
        </a:p>
      </dgm:t>
    </dgm:pt>
    <dgm:pt modelId="{725ECD06-A962-4B79-9F64-5DBB1E825C63}">
      <dgm:prSet phldrT="[Текст]"/>
      <dgm:spPr/>
      <dgm:t>
        <a:bodyPr/>
        <a:lstStyle/>
        <a:p>
          <a:r>
            <a:rPr lang="ru-RU" smtClean="0"/>
            <a:t>НЕНАЛОГОВЫЕ ДОХОДЫ</a:t>
          </a:r>
          <a:endParaRPr lang="ru-RU" dirty="0"/>
        </a:p>
      </dgm:t>
    </dgm:pt>
    <dgm:pt modelId="{1923C843-2D2E-4D88-A33C-683F612ECEB8}" type="parTrans" cxnId="{5C266AFB-BE29-41C0-9FF2-23DC25B325F5}">
      <dgm:prSet/>
      <dgm:spPr/>
      <dgm:t>
        <a:bodyPr/>
        <a:lstStyle/>
        <a:p>
          <a:endParaRPr lang="ru-RU"/>
        </a:p>
      </dgm:t>
    </dgm:pt>
    <dgm:pt modelId="{6E198407-04F4-45B3-81C5-0BA16B7E5241}" type="sibTrans" cxnId="{5C266AFB-BE29-41C0-9FF2-23DC25B325F5}">
      <dgm:prSet/>
      <dgm:spPr/>
      <dgm:t>
        <a:bodyPr/>
        <a:lstStyle/>
        <a:p>
          <a:endParaRPr lang="ru-RU"/>
        </a:p>
      </dgm:t>
    </dgm:pt>
    <dgm:pt modelId="{5B005A36-2920-48E6-90B1-0F7D354B79F9}">
      <dgm:prSet phldrT="[Текст]"/>
      <dgm:spPr/>
      <dgm:t>
        <a:bodyPr/>
        <a:lstStyle/>
        <a:p>
          <a:r>
            <a:rPr lang="ru-RU" dirty="0" smtClean="0"/>
            <a:t>доходы от использования муниципального имущества,</a:t>
          </a:r>
          <a:endParaRPr lang="ru-RU" dirty="0"/>
        </a:p>
      </dgm:t>
    </dgm:pt>
    <dgm:pt modelId="{4DE9E82C-090E-46A6-AEE8-BF1813BF78DD}" type="parTrans" cxnId="{7178EB02-12B5-4EC6-B862-6DBE51F1E248}">
      <dgm:prSet/>
      <dgm:spPr/>
      <dgm:t>
        <a:bodyPr/>
        <a:lstStyle/>
        <a:p>
          <a:endParaRPr lang="ru-RU"/>
        </a:p>
      </dgm:t>
    </dgm:pt>
    <dgm:pt modelId="{8BFF15E6-455D-4F62-9E78-F9A46F86FA58}" type="sibTrans" cxnId="{7178EB02-12B5-4EC6-B862-6DBE51F1E248}">
      <dgm:prSet/>
      <dgm:spPr/>
      <dgm:t>
        <a:bodyPr/>
        <a:lstStyle/>
        <a:p>
          <a:endParaRPr lang="ru-RU"/>
        </a:p>
      </dgm:t>
    </dgm:pt>
    <dgm:pt modelId="{F3485E77-853C-4BF4-BDFF-75CFFBCE0C30}">
      <dgm:prSet phldrT="[Текст]"/>
      <dgm:spPr/>
      <dgm:t>
        <a:bodyPr/>
        <a:lstStyle/>
        <a:p>
          <a:r>
            <a:rPr lang="ru-RU" smtClean="0"/>
            <a:t>БЕЗВОЗМЕЗДНЫЕ ПОСТУПЛЕНИЯ</a:t>
          </a:r>
          <a:endParaRPr lang="ru-RU" dirty="0"/>
        </a:p>
      </dgm:t>
    </dgm:pt>
    <dgm:pt modelId="{4F3FD83F-429F-400E-95B0-A6551757E314}" type="parTrans" cxnId="{1E0AA7A4-38DB-47F2-A059-09D8F86A4279}">
      <dgm:prSet/>
      <dgm:spPr/>
      <dgm:t>
        <a:bodyPr/>
        <a:lstStyle/>
        <a:p>
          <a:endParaRPr lang="ru-RU"/>
        </a:p>
      </dgm:t>
    </dgm:pt>
    <dgm:pt modelId="{BDCA5730-6A06-4EFB-87D0-CA8560E6AB1F}" type="sibTrans" cxnId="{1E0AA7A4-38DB-47F2-A059-09D8F86A4279}">
      <dgm:prSet/>
      <dgm:spPr/>
      <dgm:t>
        <a:bodyPr/>
        <a:lstStyle/>
        <a:p>
          <a:endParaRPr lang="ru-RU"/>
        </a:p>
      </dgm:t>
    </dgm:pt>
    <dgm:pt modelId="{D1F087E9-08CB-4037-A276-72D93DBB6339}">
      <dgm:prSet phldrT="[Текст]"/>
      <dgm:spPr/>
      <dgm:t>
        <a:bodyPr/>
        <a:lstStyle/>
        <a:p>
          <a:r>
            <a:rPr lang="ru-RU" dirty="0" smtClean="0">
              <a:latin typeface="Times New Roman" pitchFamily="18" charset="0"/>
              <a:cs typeface="Times New Roman" pitchFamily="18" charset="0"/>
            </a:rPr>
            <a:t>дотации,</a:t>
          </a:r>
          <a:endParaRPr lang="ru-RU" dirty="0"/>
        </a:p>
      </dgm:t>
    </dgm:pt>
    <dgm:pt modelId="{033B01F5-E892-46D7-A493-8F2D9FA5AED7}" type="parTrans" cxnId="{D1261F52-155C-445E-AEF0-EA47C60FC299}">
      <dgm:prSet/>
      <dgm:spPr/>
      <dgm:t>
        <a:bodyPr/>
        <a:lstStyle/>
        <a:p>
          <a:endParaRPr lang="ru-RU"/>
        </a:p>
      </dgm:t>
    </dgm:pt>
    <dgm:pt modelId="{A595668C-49F1-480A-9604-1381D5599EC6}" type="sibTrans" cxnId="{D1261F52-155C-445E-AEF0-EA47C60FC299}">
      <dgm:prSet/>
      <dgm:spPr/>
      <dgm:t>
        <a:bodyPr/>
        <a:lstStyle/>
        <a:p>
          <a:endParaRPr lang="ru-RU"/>
        </a:p>
      </dgm:t>
    </dgm:pt>
    <dgm:pt modelId="{26EDF327-4B96-4590-B9CB-EECAD6C9A31B}">
      <dgm:prSet phldrT="[Текст]"/>
      <dgm:spPr/>
      <dgm:t>
        <a:bodyPr/>
        <a:lstStyle/>
        <a:p>
          <a:r>
            <a:rPr lang="ru-RU" dirty="0" smtClean="0"/>
            <a:t>единый налог на вмененный доход,</a:t>
          </a:r>
          <a:endParaRPr lang="ru-RU" dirty="0"/>
        </a:p>
      </dgm:t>
    </dgm:pt>
    <dgm:pt modelId="{CAD65812-8C85-4BC8-990F-C0FD8A8ECD5E}" type="parTrans" cxnId="{D636B333-7B72-46A6-8E25-5DEAAC347569}">
      <dgm:prSet/>
      <dgm:spPr/>
      <dgm:t>
        <a:bodyPr/>
        <a:lstStyle/>
        <a:p>
          <a:endParaRPr lang="ru-RU"/>
        </a:p>
      </dgm:t>
    </dgm:pt>
    <dgm:pt modelId="{12D4D561-1D72-4FB4-9968-D2CE246AE5D1}" type="sibTrans" cxnId="{D636B333-7B72-46A6-8E25-5DEAAC347569}">
      <dgm:prSet/>
      <dgm:spPr/>
      <dgm:t>
        <a:bodyPr/>
        <a:lstStyle/>
        <a:p>
          <a:endParaRPr lang="ru-RU"/>
        </a:p>
      </dgm:t>
    </dgm:pt>
    <dgm:pt modelId="{C96CD1B1-B8A9-4C3B-BBDC-090E35D4EF80}">
      <dgm:prSet/>
      <dgm:spPr/>
      <dgm:t>
        <a:bodyPr/>
        <a:lstStyle/>
        <a:p>
          <a:r>
            <a:rPr lang="ru-RU" dirty="0" smtClean="0"/>
            <a:t>единый сельскохозяйственный налог, </a:t>
          </a:r>
          <a:endParaRPr lang="ru-RU" dirty="0"/>
        </a:p>
      </dgm:t>
    </dgm:pt>
    <dgm:pt modelId="{C06B0B3A-AFD7-4165-BC31-565220C43D29}" type="parTrans" cxnId="{79B1AB99-ACF4-42B4-9CC0-D625C242940F}">
      <dgm:prSet/>
      <dgm:spPr/>
      <dgm:t>
        <a:bodyPr/>
        <a:lstStyle/>
        <a:p>
          <a:endParaRPr lang="ru-RU"/>
        </a:p>
      </dgm:t>
    </dgm:pt>
    <dgm:pt modelId="{EEBC0381-457F-4F9B-A747-D2546E66A1F9}" type="sibTrans" cxnId="{79B1AB99-ACF4-42B4-9CC0-D625C242940F}">
      <dgm:prSet/>
      <dgm:spPr/>
      <dgm:t>
        <a:bodyPr/>
        <a:lstStyle/>
        <a:p>
          <a:endParaRPr lang="ru-RU"/>
        </a:p>
      </dgm:t>
    </dgm:pt>
    <dgm:pt modelId="{B6D99A03-B643-488A-8478-46942EACC1A4}">
      <dgm:prSet/>
      <dgm:spPr/>
      <dgm:t>
        <a:bodyPr/>
        <a:lstStyle/>
        <a:p>
          <a:r>
            <a:rPr lang="ru-RU" dirty="0" smtClean="0"/>
            <a:t>налог, взимаемый в связи с применением патентной системы налогообложения,</a:t>
          </a:r>
          <a:endParaRPr lang="ru-RU" dirty="0"/>
        </a:p>
      </dgm:t>
    </dgm:pt>
    <dgm:pt modelId="{8F86A755-3667-43D4-834D-F55B1ECFCFEE}" type="parTrans" cxnId="{0041F7D8-3D71-4BF5-8A91-C66993ED2DEB}">
      <dgm:prSet/>
      <dgm:spPr/>
      <dgm:t>
        <a:bodyPr/>
        <a:lstStyle/>
        <a:p>
          <a:endParaRPr lang="ru-RU"/>
        </a:p>
      </dgm:t>
    </dgm:pt>
    <dgm:pt modelId="{21E27152-9F49-4F93-A510-13EB7D261CEE}" type="sibTrans" cxnId="{0041F7D8-3D71-4BF5-8A91-C66993ED2DEB}">
      <dgm:prSet/>
      <dgm:spPr/>
      <dgm:t>
        <a:bodyPr/>
        <a:lstStyle/>
        <a:p>
          <a:endParaRPr lang="ru-RU"/>
        </a:p>
      </dgm:t>
    </dgm:pt>
    <dgm:pt modelId="{FF4E9CC7-94D3-4DAC-B387-2B9668C13A54}">
      <dgm:prSet/>
      <dgm:spPr/>
      <dgm:t>
        <a:bodyPr/>
        <a:lstStyle/>
        <a:p>
          <a:r>
            <a:rPr lang="ru-RU" dirty="0" smtClean="0"/>
            <a:t>- государственная пошлина</a:t>
          </a:r>
          <a:endParaRPr lang="ru-RU" dirty="0"/>
        </a:p>
      </dgm:t>
    </dgm:pt>
    <dgm:pt modelId="{53C27668-356F-4E26-950A-9B58D1C8BCDF}" type="parTrans" cxnId="{921D31E9-CB13-4950-8350-9D6AE953BA70}">
      <dgm:prSet/>
      <dgm:spPr/>
      <dgm:t>
        <a:bodyPr/>
        <a:lstStyle/>
        <a:p>
          <a:endParaRPr lang="ru-RU"/>
        </a:p>
      </dgm:t>
    </dgm:pt>
    <dgm:pt modelId="{172DB873-B33F-4919-8412-87C973A91059}" type="sibTrans" cxnId="{921D31E9-CB13-4950-8350-9D6AE953BA70}">
      <dgm:prSet/>
      <dgm:spPr/>
      <dgm:t>
        <a:bodyPr/>
        <a:lstStyle/>
        <a:p>
          <a:endParaRPr lang="ru-RU"/>
        </a:p>
      </dgm:t>
    </dgm:pt>
    <dgm:pt modelId="{4AA4BC40-EE43-4CFB-86F6-8736F5FB0A81}">
      <dgm:prSet/>
      <dgm:spPr/>
      <dgm:t>
        <a:bodyPr/>
        <a:lstStyle/>
        <a:p>
          <a:r>
            <a:rPr lang="ru-RU" dirty="0" smtClean="0"/>
            <a:t>плата за негативное воздействие на окружающую среду,</a:t>
          </a:r>
          <a:endParaRPr lang="ru-RU" dirty="0"/>
        </a:p>
      </dgm:t>
    </dgm:pt>
    <dgm:pt modelId="{61E095D7-420E-43D9-AD2F-DC332EDF2798}" type="parTrans" cxnId="{C25A4323-5D0C-465F-9F1A-91A9DEB99FA9}">
      <dgm:prSet/>
      <dgm:spPr/>
      <dgm:t>
        <a:bodyPr/>
        <a:lstStyle/>
        <a:p>
          <a:endParaRPr lang="ru-RU"/>
        </a:p>
      </dgm:t>
    </dgm:pt>
    <dgm:pt modelId="{8F27DF3D-B447-4274-A72C-CBA26B2AB5BB}" type="sibTrans" cxnId="{C25A4323-5D0C-465F-9F1A-91A9DEB99FA9}">
      <dgm:prSet/>
      <dgm:spPr/>
      <dgm:t>
        <a:bodyPr/>
        <a:lstStyle/>
        <a:p>
          <a:endParaRPr lang="ru-RU"/>
        </a:p>
      </dgm:t>
    </dgm:pt>
    <dgm:pt modelId="{733E796E-E0B5-4878-B8BE-DA3F6CB27984}">
      <dgm:prSet/>
      <dgm:spPr/>
      <dgm:t>
        <a:bodyPr/>
        <a:lstStyle/>
        <a:p>
          <a:r>
            <a:rPr lang="ru-RU" dirty="0" smtClean="0"/>
            <a:t>доходы от продажи материальных и нематериальных активов,</a:t>
          </a:r>
          <a:endParaRPr lang="ru-RU" dirty="0"/>
        </a:p>
      </dgm:t>
    </dgm:pt>
    <dgm:pt modelId="{9453E047-8058-49B3-92AF-95CD046A97E6}" type="parTrans" cxnId="{092DE480-E6BB-4928-8957-E8EF96962A60}">
      <dgm:prSet/>
      <dgm:spPr/>
      <dgm:t>
        <a:bodyPr/>
        <a:lstStyle/>
        <a:p>
          <a:endParaRPr lang="ru-RU"/>
        </a:p>
      </dgm:t>
    </dgm:pt>
    <dgm:pt modelId="{9EF9421E-0125-4255-B5C0-CABBED87C709}" type="sibTrans" cxnId="{092DE480-E6BB-4928-8957-E8EF96962A60}">
      <dgm:prSet/>
      <dgm:spPr/>
      <dgm:t>
        <a:bodyPr/>
        <a:lstStyle/>
        <a:p>
          <a:endParaRPr lang="ru-RU"/>
        </a:p>
      </dgm:t>
    </dgm:pt>
    <dgm:pt modelId="{FE9DBF72-6168-4077-8390-51C6E9EE17A0}">
      <dgm:prSet/>
      <dgm:spPr/>
      <dgm:t>
        <a:bodyPr/>
        <a:lstStyle/>
        <a:p>
          <a:r>
            <a:rPr lang="ru-RU" dirty="0" smtClean="0"/>
            <a:t>прочие неналоговые доходы</a:t>
          </a:r>
          <a:endParaRPr lang="ru-RU" dirty="0"/>
        </a:p>
      </dgm:t>
    </dgm:pt>
    <dgm:pt modelId="{0DC8482B-74A3-48B0-8AF3-10895CEF8641}" type="parTrans" cxnId="{3E18BE3E-E661-467B-BB0D-251D0A27DFC8}">
      <dgm:prSet/>
      <dgm:spPr/>
      <dgm:t>
        <a:bodyPr/>
        <a:lstStyle/>
        <a:p>
          <a:endParaRPr lang="ru-RU"/>
        </a:p>
      </dgm:t>
    </dgm:pt>
    <dgm:pt modelId="{F50FC630-4122-4E83-A58C-243F7E3DB568}" type="sibTrans" cxnId="{3E18BE3E-E661-467B-BB0D-251D0A27DFC8}">
      <dgm:prSet/>
      <dgm:spPr/>
      <dgm:t>
        <a:bodyPr/>
        <a:lstStyle/>
        <a:p>
          <a:endParaRPr lang="ru-RU"/>
        </a:p>
      </dgm:t>
    </dgm:pt>
    <dgm:pt modelId="{F4C7FE3A-158D-4AE2-96DB-E4D0FDB1CCA0}">
      <dgm:prSet/>
      <dgm:spPr/>
      <dgm:t>
        <a:bodyPr/>
        <a:lstStyle/>
        <a:p>
          <a:r>
            <a:rPr lang="ru-RU" dirty="0" smtClean="0"/>
            <a:t>штрафы, санкции, возмещение ущерба,</a:t>
          </a:r>
          <a:endParaRPr lang="ru-RU" dirty="0"/>
        </a:p>
      </dgm:t>
    </dgm:pt>
    <dgm:pt modelId="{19544E31-6C5D-4797-8EC6-64478693839E}" type="parTrans" cxnId="{9BB87453-984C-4679-8006-43C7B482AD37}">
      <dgm:prSet/>
      <dgm:spPr/>
      <dgm:t>
        <a:bodyPr/>
        <a:lstStyle/>
        <a:p>
          <a:endParaRPr lang="ru-RU"/>
        </a:p>
      </dgm:t>
    </dgm:pt>
    <dgm:pt modelId="{1D11C1B0-31C2-4BFE-8DE3-F347855C3515}" type="sibTrans" cxnId="{9BB87453-984C-4679-8006-43C7B482AD37}">
      <dgm:prSet/>
      <dgm:spPr/>
      <dgm:t>
        <a:bodyPr/>
        <a:lstStyle/>
        <a:p>
          <a:endParaRPr lang="ru-RU"/>
        </a:p>
      </dgm:t>
    </dgm:pt>
    <dgm:pt modelId="{3A5D24DF-B8E8-406B-BD35-3FE5C583B77B}">
      <dgm:prSet/>
      <dgm:spPr/>
      <dgm:t>
        <a:bodyPr/>
        <a:lstStyle/>
        <a:p>
          <a:r>
            <a:rPr lang="ru-RU" dirty="0" smtClean="0">
              <a:latin typeface="Times New Roman" pitchFamily="18" charset="0"/>
              <a:cs typeface="Times New Roman" pitchFamily="18" charset="0"/>
            </a:rPr>
            <a:t>субсидии,</a:t>
          </a:r>
        </a:p>
      </dgm:t>
    </dgm:pt>
    <dgm:pt modelId="{3FF71E99-026F-4929-989E-A101DFA0DA12}" type="parTrans" cxnId="{610C1368-4A47-4944-8877-F996DE0F5CBE}">
      <dgm:prSet/>
      <dgm:spPr/>
      <dgm:t>
        <a:bodyPr/>
        <a:lstStyle/>
        <a:p>
          <a:endParaRPr lang="ru-RU"/>
        </a:p>
      </dgm:t>
    </dgm:pt>
    <dgm:pt modelId="{91860A96-B7EC-4E6C-9378-B285C5FE8F7A}" type="sibTrans" cxnId="{610C1368-4A47-4944-8877-F996DE0F5CBE}">
      <dgm:prSet/>
      <dgm:spPr/>
      <dgm:t>
        <a:bodyPr/>
        <a:lstStyle/>
        <a:p>
          <a:endParaRPr lang="ru-RU"/>
        </a:p>
      </dgm:t>
    </dgm:pt>
    <dgm:pt modelId="{9A626B10-B4D5-43AF-AB99-CD09D3CFF636}">
      <dgm:prSet/>
      <dgm:spPr/>
      <dgm:t>
        <a:bodyPr/>
        <a:lstStyle/>
        <a:p>
          <a:r>
            <a:rPr lang="ru-RU" dirty="0" smtClean="0">
              <a:latin typeface="Times New Roman" pitchFamily="18" charset="0"/>
              <a:cs typeface="Times New Roman" pitchFamily="18" charset="0"/>
            </a:rPr>
            <a:t>субвенции,</a:t>
          </a:r>
        </a:p>
      </dgm:t>
    </dgm:pt>
    <dgm:pt modelId="{BD3DB0D3-662E-4252-90FD-1BFD67F9A472}" type="parTrans" cxnId="{ABC6AD68-5427-4556-812E-8382814B1E61}">
      <dgm:prSet/>
      <dgm:spPr/>
      <dgm:t>
        <a:bodyPr/>
        <a:lstStyle/>
        <a:p>
          <a:endParaRPr lang="ru-RU"/>
        </a:p>
      </dgm:t>
    </dgm:pt>
    <dgm:pt modelId="{29E37729-9CC3-4D72-B7F2-C03F0FDB54EB}" type="sibTrans" cxnId="{ABC6AD68-5427-4556-812E-8382814B1E61}">
      <dgm:prSet/>
      <dgm:spPr/>
      <dgm:t>
        <a:bodyPr/>
        <a:lstStyle/>
        <a:p>
          <a:endParaRPr lang="ru-RU"/>
        </a:p>
      </dgm:t>
    </dgm:pt>
    <dgm:pt modelId="{6F535FD4-F58B-4F26-B568-F56E96D1792B}">
      <dgm:prSet/>
      <dgm:spPr/>
      <dgm:t>
        <a:bodyPr/>
        <a:lstStyle/>
        <a:p>
          <a:r>
            <a:rPr lang="ru-RU" dirty="0" smtClean="0">
              <a:latin typeface="Times New Roman" pitchFamily="18" charset="0"/>
              <a:cs typeface="Times New Roman" pitchFamily="18" charset="0"/>
            </a:rPr>
            <a:t>иные межбюджетные трансферты,</a:t>
          </a:r>
        </a:p>
      </dgm:t>
    </dgm:pt>
    <dgm:pt modelId="{F9232040-0997-4D2E-A39F-B98003B992AF}" type="parTrans" cxnId="{BD823D02-F7CB-47BB-8B9F-E538ADAD2C7C}">
      <dgm:prSet/>
      <dgm:spPr/>
      <dgm:t>
        <a:bodyPr/>
        <a:lstStyle/>
        <a:p>
          <a:endParaRPr lang="ru-RU"/>
        </a:p>
      </dgm:t>
    </dgm:pt>
    <dgm:pt modelId="{5775AD6E-B27F-476E-8B95-89D3FA3DA504}" type="sibTrans" cxnId="{BD823D02-F7CB-47BB-8B9F-E538ADAD2C7C}">
      <dgm:prSet/>
      <dgm:spPr/>
      <dgm:t>
        <a:bodyPr/>
        <a:lstStyle/>
        <a:p>
          <a:endParaRPr lang="ru-RU"/>
        </a:p>
      </dgm:t>
    </dgm:pt>
    <dgm:pt modelId="{D2CBDBFC-CBAC-465A-9E81-3D113404C64D}">
      <dgm:prSet/>
      <dgm:spPr/>
      <dgm:t>
        <a:bodyPr/>
        <a:lstStyle/>
        <a:p>
          <a:r>
            <a:rPr lang="ru-RU" dirty="0" smtClean="0">
              <a:latin typeface="Times New Roman" pitchFamily="18" charset="0"/>
              <a:cs typeface="Times New Roman" pitchFamily="18" charset="0"/>
            </a:rPr>
            <a:t>прочие безвозмездные поступления</a:t>
          </a:r>
        </a:p>
      </dgm:t>
    </dgm:pt>
    <dgm:pt modelId="{860B49B1-4676-41F4-B3BE-7C3F247B7478}" type="parTrans" cxnId="{3992601B-2407-4D2E-B569-1A4E773D6746}">
      <dgm:prSet/>
      <dgm:spPr/>
      <dgm:t>
        <a:bodyPr/>
        <a:lstStyle/>
        <a:p>
          <a:endParaRPr lang="ru-RU"/>
        </a:p>
      </dgm:t>
    </dgm:pt>
    <dgm:pt modelId="{6EAA804A-B8EB-429D-9D62-DBB9FFB69B25}" type="sibTrans" cxnId="{3992601B-2407-4D2E-B569-1A4E773D6746}">
      <dgm:prSet/>
      <dgm:spPr/>
      <dgm:t>
        <a:bodyPr/>
        <a:lstStyle/>
        <a:p>
          <a:endParaRPr lang="ru-RU"/>
        </a:p>
      </dgm:t>
    </dgm:pt>
    <dgm:pt modelId="{E8A6F2EF-A31F-4FB1-BEB4-C1BB1E0932F6}" type="pres">
      <dgm:prSet presAssocID="{7574160C-713B-4643-BD19-77F55D2B2003}" presName="Name0" presStyleCnt="0">
        <dgm:presLayoutVars>
          <dgm:dir/>
          <dgm:animLvl val="lvl"/>
          <dgm:resizeHandles val="exact"/>
        </dgm:presLayoutVars>
      </dgm:prSet>
      <dgm:spPr/>
      <dgm:t>
        <a:bodyPr/>
        <a:lstStyle/>
        <a:p>
          <a:endParaRPr lang="ru-RU"/>
        </a:p>
      </dgm:t>
    </dgm:pt>
    <dgm:pt modelId="{E1CDB280-EFAF-4AED-865D-E8DE60BA098C}" type="pres">
      <dgm:prSet presAssocID="{02DC50FA-A49C-428B-AD1B-3A2AAA64AF27}" presName="composite" presStyleCnt="0"/>
      <dgm:spPr/>
      <dgm:t>
        <a:bodyPr/>
        <a:lstStyle/>
        <a:p>
          <a:endParaRPr lang="ru-RU"/>
        </a:p>
      </dgm:t>
    </dgm:pt>
    <dgm:pt modelId="{DF9C6313-ACDE-4F80-9FE0-DE818F784B5B}" type="pres">
      <dgm:prSet presAssocID="{02DC50FA-A49C-428B-AD1B-3A2AAA64AF27}" presName="parTx" presStyleLbl="alignNode1" presStyleIdx="0" presStyleCnt="3">
        <dgm:presLayoutVars>
          <dgm:chMax val="0"/>
          <dgm:chPref val="0"/>
          <dgm:bulletEnabled val="1"/>
        </dgm:presLayoutVars>
      </dgm:prSet>
      <dgm:spPr/>
      <dgm:t>
        <a:bodyPr/>
        <a:lstStyle/>
        <a:p>
          <a:endParaRPr lang="ru-RU"/>
        </a:p>
      </dgm:t>
    </dgm:pt>
    <dgm:pt modelId="{45962813-5304-4FA6-A0CC-BAB8B4263E40}" type="pres">
      <dgm:prSet presAssocID="{02DC50FA-A49C-428B-AD1B-3A2AAA64AF27}" presName="desTx" presStyleLbl="alignAccFollowNode1" presStyleIdx="0" presStyleCnt="3">
        <dgm:presLayoutVars>
          <dgm:bulletEnabled val="1"/>
        </dgm:presLayoutVars>
      </dgm:prSet>
      <dgm:spPr/>
      <dgm:t>
        <a:bodyPr/>
        <a:lstStyle/>
        <a:p>
          <a:endParaRPr lang="ru-RU"/>
        </a:p>
      </dgm:t>
    </dgm:pt>
    <dgm:pt modelId="{3D49D525-A437-42E7-B007-5C85BEB785EB}" type="pres">
      <dgm:prSet presAssocID="{C8D90E99-3684-469E-9BC3-E235DBFD6D59}" presName="space" presStyleCnt="0"/>
      <dgm:spPr/>
      <dgm:t>
        <a:bodyPr/>
        <a:lstStyle/>
        <a:p>
          <a:endParaRPr lang="ru-RU"/>
        </a:p>
      </dgm:t>
    </dgm:pt>
    <dgm:pt modelId="{7E5E26C8-0A77-401F-93D9-485996A00BF2}" type="pres">
      <dgm:prSet presAssocID="{725ECD06-A962-4B79-9F64-5DBB1E825C63}" presName="composite" presStyleCnt="0"/>
      <dgm:spPr/>
      <dgm:t>
        <a:bodyPr/>
        <a:lstStyle/>
        <a:p>
          <a:endParaRPr lang="ru-RU"/>
        </a:p>
      </dgm:t>
    </dgm:pt>
    <dgm:pt modelId="{96CDFE1A-0118-412C-A8A1-06790897D4F7}" type="pres">
      <dgm:prSet presAssocID="{725ECD06-A962-4B79-9F64-5DBB1E825C63}" presName="parTx" presStyleLbl="alignNode1" presStyleIdx="1" presStyleCnt="3">
        <dgm:presLayoutVars>
          <dgm:chMax val="0"/>
          <dgm:chPref val="0"/>
          <dgm:bulletEnabled val="1"/>
        </dgm:presLayoutVars>
      </dgm:prSet>
      <dgm:spPr/>
      <dgm:t>
        <a:bodyPr/>
        <a:lstStyle/>
        <a:p>
          <a:endParaRPr lang="ru-RU"/>
        </a:p>
      </dgm:t>
    </dgm:pt>
    <dgm:pt modelId="{DD13D89B-7857-42EC-A7A2-ACF3FC4707BE}" type="pres">
      <dgm:prSet presAssocID="{725ECD06-A962-4B79-9F64-5DBB1E825C63}" presName="desTx" presStyleLbl="alignAccFollowNode1" presStyleIdx="1" presStyleCnt="3">
        <dgm:presLayoutVars>
          <dgm:bulletEnabled val="1"/>
        </dgm:presLayoutVars>
      </dgm:prSet>
      <dgm:spPr/>
      <dgm:t>
        <a:bodyPr/>
        <a:lstStyle/>
        <a:p>
          <a:endParaRPr lang="ru-RU"/>
        </a:p>
      </dgm:t>
    </dgm:pt>
    <dgm:pt modelId="{AB5E8E94-6CE0-408B-B08E-B03C2FBDECC1}" type="pres">
      <dgm:prSet presAssocID="{6E198407-04F4-45B3-81C5-0BA16B7E5241}" presName="space" presStyleCnt="0"/>
      <dgm:spPr/>
      <dgm:t>
        <a:bodyPr/>
        <a:lstStyle/>
        <a:p>
          <a:endParaRPr lang="ru-RU"/>
        </a:p>
      </dgm:t>
    </dgm:pt>
    <dgm:pt modelId="{B473C1F4-3DF5-4EE7-8C57-46677A7582C6}" type="pres">
      <dgm:prSet presAssocID="{F3485E77-853C-4BF4-BDFF-75CFFBCE0C30}" presName="composite" presStyleCnt="0"/>
      <dgm:spPr/>
      <dgm:t>
        <a:bodyPr/>
        <a:lstStyle/>
        <a:p>
          <a:endParaRPr lang="ru-RU"/>
        </a:p>
      </dgm:t>
    </dgm:pt>
    <dgm:pt modelId="{7E251FC0-DD1C-4E19-8A49-A9916BE31DE8}" type="pres">
      <dgm:prSet presAssocID="{F3485E77-853C-4BF4-BDFF-75CFFBCE0C30}" presName="parTx" presStyleLbl="alignNode1" presStyleIdx="2" presStyleCnt="3">
        <dgm:presLayoutVars>
          <dgm:chMax val="0"/>
          <dgm:chPref val="0"/>
          <dgm:bulletEnabled val="1"/>
        </dgm:presLayoutVars>
      </dgm:prSet>
      <dgm:spPr/>
      <dgm:t>
        <a:bodyPr/>
        <a:lstStyle/>
        <a:p>
          <a:endParaRPr lang="ru-RU"/>
        </a:p>
      </dgm:t>
    </dgm:pt>
    <dgm:pt modelId="{35910C47-8A8E-4D7C-B3D3-42D3F5508A82}" type="pres">
      <dgm:prSet presAssocID="{F3485E77-853C-4BF4-BDFF-75CFFBCE0C30}" presName="desTx" presStyleLbl="alignAccFollowNode1" presStyleIdx="2" presStyleCnt="3">
        <dgm:presLayoutVars>
          <dgm:bulletEnabled val="1"/>
        </dgm:presLayoutVars>
      </dgm:prSet>
      <dgm:spPr/>
      <dgm:t>
        <a:bodyPr/>
        <a:lstStyle/>
        <a:p>
          <a:endParaRPr lang="ru-RU"/>
        </a:p>
      </dgm:t>
    </dgm:pt>
  </dgm:ptLst>
  <dgm:cxnLst>
    <dgm:cxn modelId="{B2BB9A53-1E34-4CF1-A16B-5B6653A117A3}" type="presOf" srcId="{58AE813B-1F0F-4E3C-A061-07D4808DA9ED}" destId="{45962813-5304-4FA6-A0CC-BAB8B4263E40}" srcOrd="0" destOrd="1" presId="urn:microsoft.com/office/officeart/2005/8/layout/hList1"/>
    <dgm:cxn modelId="{8479E73F-D6EB-47CC-842D-8D3E42A9F8B5}" type="presOf" srcId="{4AA4BC40-EE43-4CFB-86F6-8736F5FB0A81}" destId="{DD13D89B-7857-42EC-A7A2-ACF3FC4707BE}" srcOrd="0" destOrd="1" presId="urn:microsoft.com/office/officeart/2005/8/layout/hList1"/>
    <dgm:cxn modelId="{755D0006-5923-4551-9B58-0BB201DD127B}" type="presOf" srcId="{7574160C-713B-4643-BD19-77F55D2B2003}" destId="{E8A6F2EF-A31F-4FB1-BEB4-C1BB1E0932F6}" srcOrd="0" destOrd="0" presId="urn:microsoft.com/office/officeart/2005/8/layout/hList1"/>
    <dgm:cxn modelId="{C8D0B021-5C0A-4F07-9729-11E05EE29BED}" type="presOf" srcId="{725ECD06-A962-4B79-9F64-5DBB1E825C63}" destId="{96CDFE1A-0118-412C-A8A1-06790897D4F7}" srcOrd="0" destOrd="0" presId="urn:microsoft.com/office/officeart/2005/8/layout/hList1"/>
    <dgm:cxn modelId="{C9A3ABA2-AAF8-4461-A396-9C64558E8869}" type="presOf" srcId="{F4C7FE3A-158D-4AE2-96DB-E4D0FDB1CCA0}" destId="{DD13D89B-7857-42EC-A7A2-ACF3FC4707BE}" srcOrd="0" destOrd="3" presId="urn:microsoft.com/office/officeart/2005/8/layout/hList1"/>
    <dgm:cxn modelId="{857B4A09-47B1-435F-BEE9-A77494B89BAB}" type="presOf" srcId="{3A5D24DF-B8E8-406B-BD35-3FE5C583B77B}" destId="{35910C47-8A8E-4D7C-B3D3-42D3F5508A82}" srcOrd="0" destOrd="1" presId="urn:microsoft.com/office/officeart/2005/8/layout/hList1"/>
    <dgm:cxn modelId="{74FE938C-D249-4024-9816-BB02DB82DA04}" srcId="{02DC50FA-A49C-428B-AD1B-3A2AAA64AF27}" destId="{58AE813B-1F0F-4E3C-A061-07D4808DA9ED}" srcOrd="1" destOrd="0" parTransId="{A0EC26F3-D80B-4D02-8014-BCEFD6586DF0}" sibTransId="{2E797935-CEBE-427F-B138-5DC0DBEFED3D}"/>
    <dgm:cxn modelId="{0041F7D8-3D71-4BF5-8A91-C66993ED2DEB}" srcId="{02DC50FA-A49C-428B-AD1B-3A2AAA64AF27}" destId="{B6D99A03-B643-488A-8478-46942EACC1A4}" srcOrd="4" destOrd="0" parTransId="{8F86A755-3667-43D4-834D-F55B1ECFCFEE}" sibTransId="{21E27152-9F49-4F93-A510-13EB7D261CEE}"/>
    <dgm:cxn modelId="{7E704899-D8CF-4BBD-A871-23458BF1F85A}" type="presOf" srcId="{6F535FD4-F58B-4F26-B568-F56E96D1792B}" destId="{35910C47-8A8E-4D7C-B3D3-42D3F5508A82}" srcOrd="0" destOrd="3" presId="urn:microsoft.com/office/officeart/2005/8/layout/hList1"/>
    <dgm:cxn modelId="{E9314723-ECBF-4448-B6CE-322E71215A2B}" srcId="{02DC50FA-A49C-428B-AD1B-3A2AAA64AF27}" destId="{A3F5ED30-994E-41E3-A449-C58A6B8F699D}" srcOrd="0" destOrd="0" parTransId="{CFDE7AF2-9C4B-4F22-B349-507235508238}" sibTransId="{94DA79C3-57AF-4F34-A345-BC731EAF5DAD}"/>
    <dgm:cxn modelId="{610C1368-4A47-4944-8877-F996DE0F5CBE}" srcId="{F3485E77-853C-4BF4-BDFF-75CFFBCE0C30}" destId="{3A5D24DF-B8E8-406B-BD35-3FE5C583B77B}" srcOrd="1" destOrd="0" parTransId="{3FF71E99-026F-4929-989E-A101DFA0DA12}" sibTransId="{91860A96-B7EC-4E6C-9378-B285C5FE8F7A}"/>
    <dgm:cxn modelId="{9BB87453-984C-4679-8006-43C7B482AD37}" srcId="{725ECD06-A962-4B79-9F64-5DBB1E825C63}" destId="{F4C7FE3A-158D-4AE2-96DB-E4D0FDB1CCA0}" srcOrd="3" destOrd="0" parTransId="{19544E31-6C5D-4797-8EC6-64478693839E}" sibTransId="{1D11C1B0-31C2-4BFE-8DE3-F347855C3515}"/>
    <dgm:cxn modelId="{5F81ED6F-EE7F-4F36-9816-76D805B4E05A}" type="presOf" srcId="{B6D99A03-B643-488A-8478-46942EACC1A4}" destId="{45962813-5304-4FA6-A0CC-BAB8B4263E40}" srcOrd="0" destOrd="4" presId="urn:microsoft.com/office/officeart/2005/8/layout/hList1"/>
    <dgm:cxn modelId="{CCCDA9ED-8F35-4A42-9BEF-04F0AF42E616}" type="presOf" srcId="{D2CBDBFC-CBAC-465A-9E81-3D113404C64D}" destId="{35910C47-8A8E-4D7C-B3D3-42D3F5508A82}" srcOrd="0" destOrd="4" presId="urn:microsoft.com/office/officeart/2005/8/layout/hList1"/>
    <dgm:cxn modelId="{BD823D02-F7CB-47BB-8B9F-E538ADAD2C7C}" srcId="{F3485E77-853C-4BF4-BDFF-75CFFBCE0C30}" destId="{6F535FD4-F58B-4F26-B568-F56E96D1792B}" srcOrd="3" destOrd="0" parTransId="{F9232040-0997-4D2E-A39F-B98003B992AF}" sibTransId="{5775AD6E-B27F-476E-8B95-89D3FA3DA504}"/>
    <dgm:cxn modelId="{57AD5A83-BEF3-4FE3-BB96-9EE1F7898764}" type="presOf" srcId="{FF4E9CC7-94D3-4DAC-B387-2B9668C13A54}" destId="{45962813-5304-4FA6-A0CC-BAB8B4263E40}" srcOrd="0" destOrd="5" presId="urn:microsoft.com/office/officeart/2005/8/layout/hList1"/>
    <dgm:cxn modelId="{ABC6AD68-5427-4556-812E-8382814B1E61}" srcId="{F3485E77-853C-4BF4-BDFF-75CFFBCE0C30}" destId="{9A626B10-B4D5-43AF-AB99-CD09D3CFF636}" srcOrd="2" destOrd="0" parTransId="{BD3DB0D3-662E-4252-90FD-1BFD67F9A472}" sibTransId="{29E37729-9CC3-4D72-B7F2-C03F0FDB54EB}"/>
    <dgm:cxn modelId="{761A41AF-4A13-4233-9F21-59F592B8BBC3}" type="presOf" srcId="{26EDF327-4B96-4590-B9CB-EECAD6C9A31B}" destId="{45962813-5304-4FA6-A0CC-BAB8B4263E40}" srcOrd="0" destOrd="2" presId="urn:microsoft.com/office/officeart/2005/8/layout/hList1"/>
    <dgm:cxn modelId="{7178EB02-12B5-4EC6-B862-6DBE51F1E248}" srcId="{725ECD06-A962-4B79-9F64-5DBB1E825C63}" destId="{5B005A36-2920-48E6-90B1-0F7D354B79F9}" srcOrd="0" destOrd="0" parTransId="{4DE9E82C-090E-46A6-AEE8-BF1813BF78DD}" sibTransId="{8BFF15E6-455D-4F62-9E78-F9A46F86FA58}"/>
    <dgm:cxn modelId="{6385344B-EEED-4A91-AE40-B75951A8FF5E}" type="presOf" srcId="{A3F5ED30-994E-41E3-A449-C58A6B8F699D}" destId="{45962813-5304-4FA6-A0CC-BAB8B4263E40}" srcOrd="0" destOrd="0" presId="urn:microsoft.com/office/officeart/2005/8/layout/hList1"/>
    <dgm:cxn modelId="{79B1AB99-ACF4-42B4-9CC0-D625C242940F}" srcId="{02DC50FA-A49C-428B-AD1B-3A2AAA64AF27}" destId="{C96CD1B1-B8A9-4C3B-BBDC-090E35D4EF80}" srcOrd="3" destOrd="0" parTransId="{C06B0B3A-AFD7-4165-BC31-565220C43D29}" sibTransId="{EEBC0381-457F-4F9B-A747-D2546E66A1F9}"/>
    <dgm:cxn modelId="{08CED057-CD1D-46A5-82C8-AFBB81723E61}" type="presOf" srcId="{9A626B10-B4D5-43AF-AB99-CD09D3CFF636}" destId="{35910C47-8A8E-4D7C-B3D3-42D3F5508A82}" srcOrd="0" destOrd="2" presId="urn:microsoft.com/office/officeart/2005/8/layout/hList1"/>
    <dgm:cxn modelId="{80144941-7273-4489-8273-02A3A1CD4737}" type="presOf" srcId="{D1F087E9-08CB-4037-A276-72D93DBB6339}" destId="{35910C47-8A8E-4D7C-B3D3-42D3F5508A82}" srcOrd="0" destOrd="0" presId="urn:microsoft.com/office/officeart/2005/8/layout/hList1"/>
    <dgm:cxn modelId="{83DA2195-EF26-4310-BAAF-B5B74EF9E7D0}" type="presOf" srcId="{F3485E77-853C-4BF4-BDFF-75CFFBCE0C30}" destId="{7E251FC0-DD1C-4E19-8A49-A9916BE31DE8}" srcOrd="0" destOrd="0" presId="urn:microsoft.com/office/officeart/2005/8/layout/hList1"/>
    <dgm:cxn modelId="{5C266AFB-BE29-41C0-9FF2-23DC25B325F5}" srcId="{7574160C-713B-4643-BD19-77F55D2B2003}" destId="{725ECD06-A962-4B79-9F64-5DBB1E825C63}" srcOrd="1" destOrd="0" parTransId="{1923C843-2D2E-4D88-A33C-683F612ECEB8}" sibTransId="{6E198407-04F4-45B3-81C5-0BA16B7E5241}"/>
    <dgm:cxn modelId="{1A75B37E-1619-4C50-B7F5-F302E205CFC7}" type="presOf" srcId="{FE9DBF72-6168-4077-8390-51C6E9EE17A0}" destId="{DD13D89B-7857-42EC-A7A2-ACF3FC4707BE}" srcOrd="0" destOrd="4" presId="urn:microsoft.com/office/officeart/2005/8/layout/hList1"/>
    <dgm:cxn modelId="{A04E6F42-881A-4AF6-B51B-FD9730704907}" srcId="{7574160C-713B-4643-BD19-77F55D2B2003}" destId="{02DC50FA-A49C-428B-AD1B-3A2AAA64AF27}" srcOrd="0" destOrd="0" parTransId="{B0F73230-B0FD-4A8F-B73D-1A9696BB71B9}" sibTransId="{C8D90E99-3684-469E-9BC3-E235DBFD6D59}"/>
    <dgm:cxn modelId="{8E380ABE-EDEF-4876-A358-A296B0F272FD}" type="presOf" srcId="{C96CD1B1-B8A9-4C3B-BBDC-090E35D4EF80}" destId="{45962813-5304-4FA6-A0CC-BAB8B4263E40}" srcOrd="0" destOrd="3" presId="urn:microsoft.com/office/officeart/2005/8/layout/hList1"/>
    <dgm:cxn modelId="{D1261F52-155C-445E-AEF0-EA47C60FC299}" srcId="{F3485E77-853C-4BF4-BDFF-75CFFBCE0C30}" destId="{D1F087E9-08CB-4037-A276-72D93DBB6339}" srcOrd="0" destOrd="0" parTransId="{033B01F5-E892-46D7-A493-8F2D9FA5AED7}" sibTransId="{A595668C-49F1-480A-9604-1381D5599EC6}"/>
    <dgm:cxn modelId="{71F5D9AB-9358-4F81-AEC2-3637B0ECEDEF}" type="presOf" srcId="{02DC50FA-A49C-428B-AD1B-3A2AAA64AF27}" destId="{DF9C6313-ACDE-4F80-9FE0-DE818F784B5B}" srcOrd="0" destOrd="0" presId="urn:microsoft.com/office/officeart/2005/8/layout/hList1"/>
    <dgm:cxn modelId="{C25A4323-5D0C-465F-9F1A-91A9DEB99FA9}" srcId="{725ECD06-A962-4B79-9F64-5DBB1E825C63}" destId="{4AA4BC40-EE43-4CFB-86F6-8736F5FB0A81}" srcOrd="1" destOrd="0" parTransId="{61E095D7-420E-43D9-AD2F-DC332EDF2798}" sibTransId="{8F27DF3D-B447-4274-A72C-CBA26B2AB5BB}"/>
    <dgm:cxn modelId="{D636B333-7B72-46A6-8E25-5DEAAC347569}" srcId="{02DC50FA-A49C-428B-AD1B-3A2AAA64AF27}" destId="{26EDF327-4B96-4590-B9CB-EECAD6C9A31B}" srcOrd="2" destOrd="0" parTransId="{CAD65812-8C85-4BC8-990F-C0FD8A8ECD5E}" sibTransId="{12D4D561-1D72-4FB4-9968-D2CE246AE5D1}"/>
    <dgm:cxn modelId="{ABAEA770-D276-4319-9554-F28AA4A63D71}" type="presOf" srcId="{733E796E-E0B5-4878-B8BE-DA3F6CB27984}" destId="{DD13D89B-7857-42EC-A7A2-ACF3FC4707BE}" srcOrd="0" destOrd="2" presId="urn:microsoft.com/office/officeart/2005/8/layout/hList1"/>
    <dgm:cxn modelId="{3992601B-2407-4D2E-B569-1A4E773D6746}" srcId="{F3485E77-853C-4BF4-BDFF-75CFFBCE0C30}" destId="{D2CBDBFC-CBAC-465A-9E81-3D113404C64D}" srcOrd="4" destOrd="0" parTransId="{860B49B1-4676-41F4-B3BE-7C3F247B7478}" sibTransId="{6EAA804A-B8EB-429D-9D62-DBB9FFB69B25}"/>
    <dgm:cxn modelId="{03049B47-F438-49A7-8042-B6A90FB2BBAE}" type="presOf" srcId="{5B005A36-2920-48E6-90B1-0F7D354B79F9}" destId="{DD13D89B-7857-42EC-A7A2-ACF3FC4707BE}" srcOrd="0" destOrd="0" presId="urn:microsoft.com/office/officeart/2005/8/layout/hList1"/>
    <dgm:cxn modelId="{921D31E9-CB13-4950-8350-9D6AE953BA70}" srcId="{02DC50FA-A49C-428B-AD1B-3A2AAA64AF27}" destId="{FF4E9CC7-94D3-4DAC-B387-2B9668C13A54}" srcOrd="5" destOrd="0" parTransId="{53C27668-356F-4E26-950A-9B58D1C8BCDF}" sibTransId="{172DB873-B33F-4919-8412-87C973A91059}"/>
    <dgm:cxn modelId="{092DE480-E6BB-4928-8957-E8EF96962A60}" srcId="{725ECD06-A962-4B79-9F64-5DBB1E825C63}" destId="{733E796E-E0B5-4878-B8BE-DA3F6CB27984}" srcOrd="2" destOrd="0" parTransId="{9453E047-8058-49B3-92AF-95CD046A97E6}" sibTransId="{9EF9421E-0125-4255-B5C0-CABBED87C709}"/>
    <dgm:cxn modelId="{3E18BE3E-E661-467B-BB0D-251D0A27DFC8}" srcId="{725ECD06-A962-4B79-9F64-5DBB1E825C63}" destId="{FE9DBF72-6168-4077-8390-51C6E9EE17A0}" srcOrd="4" destOrd="0" parTransId="{0DC8482B-74A3-48B0-8AF3-10895CEF8641}" sibTransId="{F50FC630-4122-4E83-A58C-243F7E3DB568}"/>
    <dgm:cxn modelId="{1E0AA7A4-38DB-47F2-A059-09D8F86A4279}" srcId="{7574160C-713B-4643-BD19-77F55D2B2003}" destId="{F3485E77-853C-4BF4-BDFF-75CFFBCE0C30}" srcOrd="2" destOrd="0" parTransId="{4F3FD83F-429F-400E-95B0-A6551757E314}" sibTransId="{BDCA5730-6A06-4EFB-87D0-CA8560E6AB1F}"/>
    <dgm:cxn modelId="{E08BCADE-1302-4738-AB96-279999FD3232}" type="presParOf" srcId="{E8A6F2EF-A31F-4FB1-BEB4-C1BB1E0932F6}" destId="{E1CDB280-EFAF-4AED-865D-E8DE60BA098C}" srcOrd="0" destOrd="0" presId="urn:microsoft.com/office/officeart/2005/8/layout/hList1"/>
    <dgm:cxn modelId="{8E18A9EE-9C9A-41CB-8947-B32EC78B8235}" type="presParOf" srcId="{E1CDB280-EFAF-4AED-865D-E8DE60BA098C}" destId="{DF9C6313-ACDE-4F80-9FE0-DE818F784B5B}" srcOrd="0" destOrd="0" presId="urn:microsoft.com/office/officeart/2005/8/layout/hList1"/>
    <dgm:cxn modelId="{BC383FE8-E778-4D02-B6E1-5E073E3B18F5}" type="presParOf" srcId="{E1CDB280-EFAF-4AED-865D-E8DE60BA098C}" destId="{45962813-5304-4FA6-A0CC-BAB8B4263E40}" srcOrd="1" destOrd="0" presId="urn:microsoft.com/office/officeart/2005/8/layout/hList1"/>
    <dgm:cxn modelId="{F6C3D170-1682-4904-AD89-EA4C8E98C9A8}" type="presParOf" srcId="{E8A6F2EF-A31F-4FB1-BEB4-C1BB1E0932F6}" destId="{3D49D525-A437-42E7-B007-5C85BEB785EB}" srcOrd="1" destOrd="0" presId="urn:microsoft.com/office/officeart/2005/8/layout/hList1"/>
    <dgm:cxn modelId="{59675E4C-F858-42A9-87F7-32D581AB1E6E}" type="presParOf" srcId="{E8A6F2EF-A31F-4FB1-BEB4-C1BB1E0932F6}" destId="{7E5E26C8-0A77-401F-93D9-485996A00BF2}" srcOrd="2" destOrd="0" presId="urn:microsoft.com/office/officeart/2005/8/layout/hList1"/>
    <dgm:cxn modelId="{3A7509E1-2A1C-400D-9984-EA31D54962D4}" type="presParOf" srcId="{7E5E26C8-0A77-401F-93D9-485996A00BF2}" destId="{96CDFE1A-0118-412C-A8A1-06790897D4F7}" srcOrd="0" destOrd="0" presId="urn:microsoft.com/office/officeart/2005/8/layout/hList1"/>
    <dgm:cxn modelId="{C028FB2C-E8A6-445A-B114-F8EDBE7A9841}" type="presParOf" srcId="{7E5E26C8-0A77-401F-93D9-485996A00BF2}" destId="{DD13D89B-7857-42EC-A7A2-ACF3FC4707BE}" srcOrd="1" destOrd="0" presId="urn:microsoft.com/office/officeart/2005/8/layout/hList1"/>
    <dgm:cxn modelId="{A199C29A-D46E-4C08-BDB0-84D6D06C1C75}" type="presParOf" srcId="{E8A6F2EF-A31F-4FB1-BEB4-C1BB1E0932F6}" destId="{AB5E8E94-6CE0-408B-B08E-B03C2FBDECC1}" srcOrd="3" destOrd="0" presId="urn:microsoft.com/office/officeart/2005/8/layout/hList1"/>
    <dgm:cxn modelId="{440EF34A-E885-4140-A1C4-9A00BE3A86E7}" type="presParOf" srcId="{E8A6F2EF-A31F-4FB1-BEB4-C1BB1E0932F6}" destId="{B473C1F4-3DF5-4EE7-8C57-46677A7582C6}" srcOrd="4" destOrd="0" presId="urn:microsoft.com/office/officeart/2005/8/layout/hList1"/>
    <dgm:cxn modelId="{5DEAF04C-24EE-4419-B347-BBD7ADD18817}" type="presParOf" srcId="{B473C1F4-3DF5-4EE7-8C57-46677A7582C6}" destId="{7E251FC0-DD1C-4E19-8A49-A9916BE31DE8}" srcOrd="0" destOrd="0" presId="urn:microsoft.com/office/officeart/2005/8/layout/hList1"/>
    <dgm:cxn modelId="{4DD8A4DB-0947-4F0D-8DFA-0321B78D0155}" type="presParOf" srcId="{B473C1F4-3DF5-4EE7-8C57-46677A7582C6}" destId="{35910C47-8A8E-4D7C-B3D3-42D3F5508A82}" srcOrd="1" destOrd="0" presId="urn:microsoft.com/office/officeart/2005/8/layout/hList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B58391C-4EFF-4B4E-9987-349176C812E2}" type="doc">
      <dgm:prSet loTypeId="urn:microsoft.com/office/officeart/2005/8/layout/orgChart1" loCatId="hierarchy" qsTypeId="urn:microsoft.com/office/officeart/2005/8/quickstyle/simple1" qsCatId="simple" csTypeId="urn:microsoft.com/office/officeart/2005/8/colors/accent6_1" csCatId="accent6" phldr="1"/>
      <dgm:spPr/>
      <dgm:t>
        <a:bodyPr/>
        <a:lstStyle/>
        <a:p>
          <a:endParaRPr lang="ru-RU"/>
        </a:p>
      </dgm:t>
    </dgm:pt>
    <dgm:pt modelId="{1B1C617A-F26B-49F3-8CB7-1E0A4BF7E1AA}">
      <dgm:prSet phldrT="[Текст]" custT="1"/>
      <dgm:spPr/>
      <dgm:t>
        <a:bodyPr/>
        <a:lstStyle/>
        <a:p>
          <a:r>
            <a:rPr lang="ru-RU" sz="1800" dirty="0" smtClean="0">
              <a:latin typeface="Times New Roman" pitchFamily="18" charset="0"/>
              <a:ea typeface="Times New Roman" pitchFamily="18" charset="0"/>
              <a:cs typeface="Times New Roman" pitchFamily="18" charset="0"/>
            </a:rPr>
            <a:t>Основными факторами, определяющими характер и направления долговой политики являются: </a:t>
          </a:r>
          <a:endParaRPr lang="ru-RU" sz="1800" dirty="0"/>
        </a:p>
      </dgm:t>
    </dgm:pt>
    <dgm:pt modelId="{4AD5A842-B1FD-404D-B0AD-E7D71A2E914C}" type="parTrans" cxnId="{CBC45142-4877-425A-B7BC-544F00E1B63E}">
      <dgm:prSet/>
      <dgm:spPr/>
      <dgm:t>
        <a:bodyPr/>
        <a:lstStyle/>
        <a:p>
          <a:endParaRPr lang="ru-RU"/>
        </a:p>
      </dgm:t>
    </dgm:pt>
    <dgm:pt modelId="{CA8FDC88-EC6A-41A9-86FA-89AF266C7430}" type="sibTrans" cxnId="{CBC45142-4877-425A-B7BC-544F00E1B63E}">
      <dgm:prSet/>
      <dgm:spPr/>
      <dgm:t>
        <a:bodyPr/>
        <a:lstStyle/>
        <a:p>
          <a:endParaRPr lang="ru-RU"/>
        </a:p>
      </dgm:t>
    </dgm:pt>
    <dgm:pt modelId="{D2770DAC-31D8-4B97-A168-2AEC333D7212}">
      <dgm:prSet phldrT="[Текст]" custT="1"/>
      <dgm:spPr/>
      <dgm:t>
        <a:bodyPr/>
        <a:lstStyle/>
        <a:p>
          <a:pPr rtl="0"/>
          <a:r>
            <a:rPr kumimoji="0" lang="ru-RU" sz="1800" b="0" i="0" u="none" strike="noStrike" cap="none" normalizeH="0" baseline="0" dirty="0" smtClean="0">
              <a:ln/>
              <a:effectLst/>
              <a:latin typeface="Times New Roman" pitchFamily="18" charset="0"/>
              <a:ea typeface="Times New Roman" pitchFamily="18" charset="0"/>
              <a:cs typeface="Times New Roman" pitchFamily="18" charset="0"/>
            </a:rPr>
            <a:t>необходимость финансового обеспечения расходных обязательств, принимаемых с учетом реализации Указа Президента Российской Федерации от 07.05.2018 года №204 «О национальных целях и стратегических задачах Российской Федерации на период до 2024 года»; </a:t>
          </a:r>
          <a:endParaRPr lang="ru-RU" sz="1800" dirty="0"/>
        </a:p>
      </dgm:t>
    </dgm:pt>
    <dgm:pt modelId="{AC31FA7A-BCBF-4563-A88B-CDE5E1789165}" type="parTrans" cxnId="{16528F46-8596-4308-9878-BF652D46AC22}">
      <dgm:prSet/>
      <dgm:spPr/>
      <dgm:t>
        <a:bodyPr/>
        <a:lstStyle/>
        <a:p>
          <a:endParaRPr lang="ru-RU"/>
        </a:p>
      </dgm:t>
    </dgm:pt>
    <dgm:pt modelId="{0EAE24E0-6E6D-42AC-88BC-2D04174CC8A0}" type="sibTrans" cxnId="{16528F46-8596-4308-9878-BF652D46AC22}">
      <dgm:prSet/>
      <dgm:spPr/>
      <dgm:t>
        <a:bodyPr/>
        <a:lstStyle/>
        <a:p>
          <a:endParaRPr lang="ru-RU"/>
        </a:p>
      </dgm:t>
    </dgm:pt>
    <dgm:pt modelId="{5B58C1A0-FDD5-47E8-BB07-FB9A2999924B}">
      <dgm:prSet phldrT="[Текст]" custT="1"/>
      <dgm:spPr/>
      <dgm:t>
        <a:bodyPr/>
        <a:lstStyle/>
        <a:p>
          <a:r>
            <a:rPr lang="ru-RU" sz="1800" dirty="0" smtClean="0">
              <a:latin typeface="Times New Roman" pitchFamily="18" charset="0"/>
              <a:ea typeface="Times New Roman" pitchFamily="18" charset="0"/>
              <a:cs typeface="Times New Roman" pitchFamily="18" charset="0"/>
            </a:rPr>
            <a:t> ухудшение экономической ситуации, связанной с распространением новой </a:t>
          </a:r>
          <a:r>
            <a:rPr lang="ru-RU" sz="1800" dirty="0" err="1" smtClean="0">
              <a:latin typeface="Times New Roman" pitchFamily="18" charset="0"/>
              <a:ea typeface="Times New Roman" pitchFamily="18" charset="0"/>
              <a:cs typeface="Times New Roman" pitchFamily="18" charset="0"/>
            </a:rPr>
            <a:t>коронавирусной</a:t>
          </a:r>
          <a:r>
            <a:rPr lang="ru-RU" sz="1800" dirty="0" smtClean="0">
              <a:latin typeface="Times New Roman" pitchFamily="18" charset="0"/>
              <a:ea typeface="Times New Roman" pitchFamily="18" charset="0"/>
              <a:cs typeface="Times New Roman" pitchFamily="18" charset="0"/>
            </a:rPr>
            <a:t> инфекции, замедление темпов экономического роста и, как следствие, риск снижения доходной базы бюджета; </a:t>
          </a:r>
          <a:endParaRPr lang="ru-RU" sz="1800" dirty="0"/>
        </a:p>
      </dgm:t>
    </dgm:pt>
    <dgm:pt modelId="{3B5CD015-AC02-4E1A-939D-FBE3BDE1D6E5}" type="sibTrans" cxnId="{B67A3D5D-BAE6-4358-A037-7091B81EE3E8}">
      <dgm:prSet/>
      <dgm:spPr/>
      <dgm:t>
        <a:bodyPr/>
        <a:lstStyle/>
        <a:p>
          <a:endParaRPr lang="ru-RU"/>
        </a:p>
      </dgm:t>
    </dgm:pt>
    <dgm:pt modelId="{78410451-B07A-48F4-A437-1396FC35999D}" type="parTrans" cxnId="{B67A3D5D-BAE6-4358-A037-7091B81EE3E8}">
      <dgm:prSet/>
      <dgm:spPr/>
      <dgm:t>
        <a:bodyPr/>
        <a:lstStyle/>
        <a:p>
          <a:endParaRPr lang="ru-RU"/>
        </a:p>
      </dgm:t>
    </dgm:pt>
    <dgm:pt modelId="{540CB2F9-201B-4866-A8D3-37BC0D9E3D0F}" type="pres">
      <dgm:prSet presAssocID="{2B58391C-4EFF-4B4E-9987-349176C812E2}" presName="hierChild1" presStyleCnt="0">
        <dgm:presLayoutVars>
          <dgm:orgChart val="1"/>
          <dgm:chPref val="1"/>
          <dgm:dir/>
          <dgm:animOne val="branch"/>
          <dgm:animLvl val="lvl"/>
          <dgm:resizeHandles/>
        </dgm:presLayoutVars>
      </dgm:prSet>
      <dgm:spPr/>
      <dgm:t>
        <a:bodyPr/>
        <a:lstStyle/>
        <a:p>
          <a:endParaRPr lang="ru-RU"/>
        </a:p>
      </dgm:t>
    </dgm:pt>
    <dgm:pt modelId="{F34E850E-87BE-4562-BFFD-5CE6ED9506A3}" type="pres">
      <dgm:prSet presAssocID="{1B1C617A-F26B-49F3-8CB7-1E0A4BF7E1AA}" presName="hierRoot1" presStyleCnt="0">
        <dgm:presLayoutVars>
          <dgm:hierBranch val="init"/>
        </dgm:presLayoutVars>
      </dgm:prSet>
      <dgm:spPr/>
      <dgm:t>
        <a:bodyPr/>
        <a:lstStyle/>
        <a:p>
          <a:endParaRPr lang="ru-RU"/>
        </a:p>
      </dgm:t>
    </dgm:pt>
    <dgm:pt modelId="{CCE83AC9-B26A-47D6-98FC-28D7845EF78A}" type="pres">
      <dgm:prSet presAssocID="{1B1C617A-F26B-49F3-8CB7-1E0A4BF7E1AA}" presName="rootComposite1" presStyleCnt="0"/>
      <dgm:spPr/>
      <dgm:t>
        <a:bodyPr/>
        <a:lstStyle/>
        <a:p>
          <a:endParaRPr lang="ru-RU"/>
        </a:p>
      </dgm:t>
    </dgm:pt>
    <dgm:pt modelId="{CBECDB5E-7830-42F8-A077-2F2496FE6B2C}" type="pres">
      <dgm:prSet presAssocID="{1B1C617A-F26B-49F3-8CB7-1E0A4BF7E1AA}" presName="rootText1" presStyleLbl="node0" presStyleIdx="0" presStyleCnt="1" custScaleX="111170" custScaleY="96190">
        <dgm:presLayoutVars>
          <dgm:chPref val="3"/>
        </dgm:presLayoutVars>
      </dgm:prSet>
      <dgm:spPr/>
      <dgm:t>
        <a:bodyPr/>
        <a:lstStyle/>
        <a:p>
          <a:endParaRPr lang="ru-RU"/>
        </a:p>
      </dgm:t>
    </dgm:pt>
    <dgm:pt modelId="{C82B96AF-9B87-4F8C-B5A1-CF58ADDA1969}" type="pres">
      <dgm:prSet presAssocID="{1B1C617A-F26B-49F3-8CB7-1E0A4BF7E1AA}" presName="rootConnector1" presStyleLbl="node1" presStyleIdx="0" presStyleCnt="0"/>
      <dgm:spPr/>
      <dgm:t>
        <a:bodyPr/>
        <a:lstStyle/>
        <a:p>
          <a:endParaRPr lang="ru-RU"/>
        </a:p>
      </dgm:t>
    </dgm:pt>
    <dgm:pt modelId="{30A2B056-2666-4D1F-BA53-9D7240E5F924}" type="pres">
      <dgm:prSet presAssocID="{1B1C617A-F26B-49F3-8CB7-1E0A4BF7E1AA}" presName="hierChild2" presStyleCnt="0"/>
      <dgm:spPr/>
      <dgm:t>
        <a:bodyPr/>
        <a:lstStyle/>
        <a:p>
          <a:endParaRPr lang="ru-RU"/>
        </a:p>
      </dgm:t>
    </dgm:pt>
    <dgm:pt modelId="{2D3E5EF9-66E8-41A5-B2C3-E3BD6ED5E471}" type="pres">
      <dgm:prSet presAssocID="{78410451-B07A-48F4-A437-1396FC35999D}" presName="Name37" presStyleLbl="parChTrans1D2" presStyleIdx="0" presStyleCnt="2"/>
      <dgm:spPr/>
      <dgm:t>
        <a:bodyPr/>
        <a:lstStyle/>
        <a:p>
          <a:endParaRPr lang="ru-RU"/>
        </a:p>
      </dgm:t>
    </dgm:pt>
    <dgm:pt modelId="{F8FD46DF-31E7-4D33-9966-E1A440ED1CE6}" type="pres">
      <dgm:prSet presAssocID="{5B58C1A0-FDD5-47E8-BB07-FB9A2999924B}" presName="hierRoot2" presStyleCnt="0">
        <dgm:presLayoutVars>
          <dgm:hierBranch val="init"/>
        </dgm:presLayoutVars>
      </dgm:prSet>
      <dgm:spPr/>
      <dgm:t>
        <a:bodyPr/>
        <a:lstStyle/>
        <a:p>
          <a:endParaRPr lang="ru-RU"/>
        </a:p>
      </dgm:t>
    </dgm:pt>
    <dgm:pt modelId="{0EF3C12E-A856-4CB1-854A-9C57875B08BB}" type="pres">
      <dgm:prSet presAssocID="{5B58C1A0-FDD5-47E8-BB07-FB9A2999924B}" presName="rootComposite" presStyleCnt="0"/>
      <dgm:spPr/>
      <dgm:t>
        <a:bodyPr/>
        <a:lstStyle/>
        <a:p>
          <a:endParaRPr lang="ru-RU"/>
        </a:p>
      </dgm:t>
    </dgm:pt>
    <dgm:pt modelId="{48030916-4FEF-41A3-AF14-7AADD87ECEE8}" type="pres">
      <dgm:prSet presAssocID="{5B58C1A0-FDD5-47E8-BB07-FB9A2999924B}" presName="rootText" presStyleLbl="node2" presStyleIdx="0" presStyleCnt="2" custScaleX="100581" custScaleY="126615">
        <dgm:presLayoutVars>
          <dgm:chPref val="3"/>
        </dgm:presLayoutVars>
      </dgm:prSet>
      <dgm:spPr/>
      <dgm:t>
        <a:bodyPr/>
        <a:lstStyle/>
        <a:p>
          <a:endParaRPr lang="ru-RU"/>
        </a:p>
      </dgm:t>
    </dgm:pt>
    <dgm:pt modelId="{05363F76-185D-407F-A587-21DC7A416E93}" type="pres">
      <dgm:prSet presAssocID="{5B58C1A0-FDD5-47E8-BB07-FB9A2999924B}" presName="rootConnector" presStyleLbl="node2" presStyleIdx="0" presStyleCnt="2"/>
      <dgm:spPr/>
      <dgm:t>
        <a:bodyPr/>
        <a:lstStyle/>
        <a:p>
          <a:endParaRPr lang="ru-RU"/>
        </a:p>
      </dgm:t>
    </dgm:pt>
    <dgm:pt modelId="{3A750CB6-0BFE-412B-AF5E-7D573E78FB73}" type="pres">
      <dgm:prSet presAssocID="{5B58C1A0-FDD5-47E8-BB07-FB9A2999924B}" presName="hierChild4" presStyleCnt="0"/>
      <dgm:spPr/>
      <dgm:t>
        <a:bodyPr/>
        <a:lstStyle/>
        <a:p>
          <a:endParaRPr lang="ru-RU"/>
        </a:p>
      </dgm:t>
    </dgm:pt>
    <dgm:pt modelId="{03E296E4-BA21-40C8-9365-4E7A538F404E}" type="pres">
      <dgm:prSet presAssocID="{5B58C1A0-FDD5-47E8-BB07-FB9A2999924B}" presName="hierChild5" presStyleCnt="0"/>
      <dgm:spPr/>
      <dgm:t>
        <a:bodyPr/>
        <a:lstStyle/>
        <a:p>
          <a:endParaRPr lang="ru-RU"/>
        </a:p>
      </dgm:t>
    </dgm:pt>
    <dgm:pt modelId="{23E6F722-A493-4733-9308-35CA653AE914}" type="pres">
      <dgm:prSet presAssocID="{AC31FA7A-BCBF-4563-A88B-CDE5E1789165}" presName="Name37" presStyleLbl="parChTrans1D2" presStyleIdx="1" presStyleCnt="2"/>
      <dgm:spPr/>
      <dgm:t>
        <a:bodyPr/>
        <a:lstStyle/>
        <a:p>
          <a:endParaRPr lang="ru-RU"/>
        </a:p>
      </dgm:t>
    </dgm:pt>
    <dgm:pt modelId="{F032FE03-462B-4A0D-B743-5C86E179832A}" type="pres">
      <dgm:prSet presAssocID="{D2770DAC-31D8-4B97-A168-2AEC333D7212}" presName="hierRoot2" presStyleCnt="0">
        <dgm:presLayoutVars>
          <dgm:hierBranch val="init"/>
        </dgm:presLayoutVars>
      </dgm:prSet>
      <dgm:spPr/>
      <dgm:t>
        <a:bodyPr/>
        <a:lstStyle/>
        <a:p>
          <a:endParaRPr lang="ru-RU"/>
        </a:p>
      </dgm:t>
    </dgm:pt>
    <dgm:pt modelId="{5FC7215C-3263-42D5-A750-E9C1BE7F085C}" type="pres">
      <dgm:prSet presAssocID="{D2770DAC-31D8-4B97-A168-2AEC333D7212}" presName="rootComposite" presStyleCnt="0"/>
      <dgm:spPr/>
      <dgm:t>
        <a:bodyPr/>
        <a:lstStyle/>
        <a:p>
          <a:endParaRPr lang="ru-RU"/>
        </a:p>
      </dgm:t>
    </dgm:pt>
    <dgm:pt modelId="{DD11AB2D-DC54-4A70-9C34-D59A844F132E}" type="pres">
      <dgm:prSet presAssocID="{D2770DAC-31D8-4B97-A168-2AEC333D7212}" presName="rootText" presStyleLbl="node2" presStyleIdx="1" presStyleCnt="2" custScaleX="110394" custScaleY="130245">
        <dgm:presLayoutVars>
          <dgm:chPref val="3"/>
        </dgm:presLayoutVars>
      </dgm:prSet>
      <dgm:spPr/>
      <dgm:t>
        <a:bodyPr/>
        <a:lstStyle/>
        <a:p>
          <a:endParaRPr lang="ru-RU"/>
        </a:p>
      </dgm:t>
    </dgm:pt>
    <dgm:pt modelId="{796BC51C-F9A8-4C48-9433-987B47563695}" type="pres">
      <dgm:prSet presAssocID="{D2770DAC-31D8-4B97-A168-2AEC333D7212}" presName="rootConnector" presStyleLbl="node2" presStyleIdx="1" presStyleCnt="2"/>
      <dgm:spPr/>
      <dgm:t>
        <a:bodyPr/>
        <a:lstStyle/>
        <a:p>
          <a:endParaRPr lang="ru-RU"/>
        </a:p>
      </dgm:t>
    </dgm:pt>
    <dgm:pt modelId="{A60AA167-F4A4-44FF-843D-514A33B75457}" type="pres">
      <dgm:prSet presAssocID="{D2770DAC-31D8-4B97-A168-2AEC333D7212}" presName="hierChild4" presStyleCnt="0"/>
      <dgm:spPr/>
      <dgm:t>
        <a:bodyPr/>
        <a:lstStyle/>
        <a:p>
          <a:endParaRPr lang="ru-RU"/>
        </a:p>
      </dgm:t>
    </dgm:pt>
    <dgm:pt modelId="{1C5FEE04-F0F2-41FA-85D0-85E2B8336B1E}" type="pres">
      <dgm:prSet presAssocID="{D2770DAC-31D8-4B97-A168-2AEC333D7212}" presName="hierChild5" presStyleCnt="0"/>
      <dgm:spPr/>
      <dgm:t>
        <a:bodyPr/>
        <a:lstStyle/>
        <a:p>
          <a:endParaRPr lang="ru-RU"/>
        </a:p>
      </dgm:t>
    </dgm:pt>
    <dgm:pt modelId="{31DFECEF-8A72-43EC-A708-5119AB146738}" type="pres">
      <dgm:prSet presAssocID="{1B1C617A-F26B-49F3-8CB7-1E0A4BF7E1AA}" presName="hierChild3" presStyleCnt="0"/>
      <dgm:spPr/>
      <dgm:t>
        <a:bodyPr/>
        <a:lstStyle/>
        <a:p>
          <a:endParaRPr lang="ru-RU"/>
        </a:p>
      </dgm:t>
    </dgm:pt>
  </dgm:ptLst>
  <dgm:cxnLst>
    <dgm:cxn modelId="{558DB922-B24D-4841-A68D-AB56A0460D54}" type="presOf" srcId="{5B58C1A0-FDD5-47E8-BB07-FB9A2999924B}" destId="{05363F76-185D-407F-A587-21DC7A416E93}" srcOrd="1" destOrd="0" presId="urn:microsoft.com/office/officeart/2005/8/layout/orgChart1"/>
    <dgm:cxn modelId="{16528F46-8596-4308-9878-BF652D46AC22}" srcId="{1B1C617A-F26B-49F3-8CB7-1E0A4BF7E1AA}" destId="{D2770DAC-31D8-4B97-A168-2AEC333D7212}" srcOrd="1" destOrd="0" parTransId="{AC31FA7A-BCBF-4563-A88B-CDE5E1789165}" sibTransId="{0EAE24E0-6E6D-42AC-88BC-2D04174CC8A0}"/>
    <dgm:cxn modelId="{65B6436A-6A78-4988-B0F5-F80494545DBD}" type="presOf" srcId="{1B1C617A-F26B-49F3-8CB7-1E0A4BF7E1AA}" destId="{C82B96AF-9B87-4F8C-B5A1-CF58ADDA1969}" srcOrd="1" destOrd="0" presId="urn:microsoft.com/office/officeart/2005/8/layout/orgChart1"/>
    <dgm:cxn modelId="{8A459000-29C9-47AD-BD4E-06F8299C9BEA}" type="presOf" srcId="{AC31FA7A-BCBF-4563-A88B-CDE5E1789165}" destId="{23E6F722-A493-4733-9308-35CA653AE914}" srcOrd="0" destOrd="0" presId="urn:microsoft.com/office/officeart/2005/8/layout/orgChart1"/>
    <dgm:cxn modelId="{EB969359-86C1-4CB4-B5E7-323904878EFF}" type="presOf" srcId="{78410451-B07A-48F4-A437-1396FC35999D}" destId="{2D3E5EF9-66E8-41A5-B2C3-E3BD6ED5E471}" srcOrd="0" destOrd="0" presId="urn:microsoft.com/office/officeart/2005/8/layout/orgChart1"/>
    <dgm:cxn modelId="{CBC45142-4877-425A-B7BC-544F00E1B63E}" srcId="{2B58391C-4EFF-4B4E-9987-349176C812E2}" destId="{1B1C617A-F26B-49F3-8CB7-1E0A4BF7E1AA}" srcOrd="0" destOrd="0" parTransId="{4AD5A842-B1FD-404D-B0AD-E7D71A2E914C}" sibTransId="{CA8FDC88-EC6A-41A9-86FA-89AF266C7430}"/>
    <dgm:cxn modelId="{E09FFB0A-6362-46FD-8B5E-24A6DE61C7C8}" type="presOf" srcId="{D2770DAC-31D8-4B97-A168-2AEC333D7212}" destId="{796BC51C-F9A8-4C48-9433-987B47563695}" srcOrd="1" destOrd="0" presId="urn:microsoft.com/office/officeart/2005/8/layout/orgChart1"/>
    <dgm:cxn modelId="{6DE806EF-80FA-466F-B618-652821C66F83}" type="presOf" srcId="{2B58391C-4EFF-4B4E-9987-349176C812E2}" destId="{540CB2F9-201B-4866-A8D3-37BC0D9E3D0F}" srcOrd="0" destOrd="0" presId="urn:microsoft.com/office/officeart/2005/8/layout/orgChart1"/>
    <dgm:cxn modelId="{658884B4-A115-41C1-89D0-4A8A13CA2CA6}" type="presOf" srcId="{D2770DAC-31D8-4B97-A168-2AEC333D7212}" destId="{DD11AB2D-DC54-4A70-9C34-D59A844F132E}" srcOrd="0" destOrd="0" presId="urn:microsoft.com/office/officeart/2005/8/layout/orgChart1"/>
    <dgm:cxn modelId="{B67A3D5D-BAE6-4358-A037-7091B81EE3E8}" srcId="{1B1C617A-F26B-49F3-8CB7-1E0A4BF7E1AA}" destId="{5B58C1A0-FDD5-47E8-BB07-FB9A2999924B}" srcOrd="0" destOrd="0" parTransId="{78410451-B07A-48F4-A437-1396FC35999D}" sibTransId="{3B5CD015-AC02-4E1A-939D-FBE3BDE1D6E5}"/>
    <dgm:cxn modelId="{0825838D-59FB-47E5-8271-D4495296B821}" type="presOf" srcId="{5B58C1A0-FDD5-47E8-BB07-FB9A2999924B}" destId="{48030916-4FEF-41A3-AF14-7AADD87ECEE8}" srcOrd="0" destOrd="0" presId="urn:microsoft.com/office/officeart/2005/8/layout/orgChart1"/>
    <dgm:cxn modelId="{238A9468-9364-4465-9123-4854B6AD0BB3}" type="presOf" srcId="{1B1C617A-F26B-49F3-8CB7-1E0A4BF7E1AA}" destId="{CBECDB5E-7830-42F8-A077-2F2496FE6B2C}" srcOrd="0" destOrd="0" presId="urn:microsoft.com/office/officeart/2005/8/layout/orgChart1"/>
    <dgm:cxn modelId="{C1DFE404-217A-4160-A538-209367A1B74A}" type="presParOf" srcId="{540CB2F9-201B-4866-A8D3-37BC0D9E3D0F}" destId="{F34E850E-87BE-4562-BFFD-5CE6ED9506A3}" srcOrd="0" destOrd="0" presId="urn:microsoft.com/office/officeart/2005/8/layout/orgChart1"/>
    <dgm:cxn modelId="{6C59DB4F-99ED-4C8B-9617-E3F8ADBF1471}" type="presParOf" srcId="{F34E850E-87BE-4562-BFFD-5CE6ED9506A3}" destId="{CCE83AC9-B26A-47D6-98FC-28D7845EF78A}" srcOrd="0" destOrd="0" presId="urn:microsoft.com/office/officeart/2005/8/layout/orgChart1"/>
    <dgm:cxn modelId="{2EF5D75C-883E-470B-B9C1-CB9330A78374}" type="presParOf" srcId="{CCE83AC9-B26A-47D6-98FC-28D7845EF78A}" destId="{CBECDB5E-7830-42F8-A077-2F2496FE6B2C}" srcOrd="0" destOrd="0" presId="urn:microsoft.com/office/officeart/2005/8/layout/orgChart1"/>
    <dgm:cxn modelId="{DDFD12B6-F27F-434D-B533-A797C8DC73A1}" type="presParOf" srcId="{CCE83AC9-B26A-47D6-98FC-28D7845EF78A}" destId="{C82B96AF-9B87-4F8C-B5A1-CF58ADDA1969}" srcOrd="1" destOrd="0" presId="urn:microsoft.com/office/officeart/2005/8/layout/orgChart1"/>
    <dgm:cxn modelId="{5418C4B6-FEA1-4EA4-B187-081FA776CA8E}" type="presParOf" srcId="{F34E850E-87BE-4562-BFFD-5CE6ED9506A3}" destId="{30A2B056-2666-4D1F-BA53-9D7240E5F924}" srcOrd="1" destOrd="0" presId="urn:microsoft.com/office/officeart/2005/8/layout/orgChart1"/>
    <dgm:cxn modelId="{5FB04291-04E7-4E54-8CC6-7DF293857617}" type="presParOf" srcId="{30A2B056-2666-4D1F-BA53-9D7240E5F924}" destId="{2D3E5EF9-66E8-41A5-B2C3-E3BD6ED5E471}" srcOrd="0" destOrd="0" presId="urn:microsoft.com/office/officeart/2005/8/layout/orgChart1"/>
    <dgm:cxn modelId="{8C45AE0E-F0B9-41E0-8FDB-97979FF23B9E}" type="presParOf" srcId="{30A2B056-2666-4D1F-BA53-9D7240E5F924}" destId="{F8FD46DF-31E7-4D33-9966-E1A440ED1CE6}" srcOrd="1" destOrd="0" presId="urn:microsoft.com/office/officeart/2005/8/layout/orgChart1"/>
    <dgm:cxn modelId="{B136498F-3F87-4BB3-9C53-BF53368633C4}" type="presParOf" srcId="{F8FD46DF-31E7-4D33-9966-E1A440ED1CE6}" destId="{0EF3C12E-A856-4CB1-854A-9C57875B08BB}" srcOrd="0" destOrd="0" presId="urn:microsoft.com/office/officeart/2005/8/layout/orgChart1"/>
    <dgm:cxn modelId="{DFB9B1C7-D38E-48BE-8FD0-2CD9C9CA9CC8}" type="presParOf" srcId="{0EF3C12E-A856-4CB1-854A-9C57875B08BB}" destId="{48030916-4FEF-41A3-AF14-7AADD87ECEE8}" srcOrd="0" destOrd="0" presId="urn:microsoft.com/office/officeart/2005/8/layout/orgChart1"/>
    <dgm:cxn modelId="{6A8DE0F9-11AF-4796-B44F-76A53569DAD8}" type="presParOf" srcId="{0EF3C12E-A856-4CB1-854A-9C57875B08BB}" destId="{05363F76-185D-407F-A587-21DC7A416E93}" srcOrd="1" destOrd="0" presId="urn:microsoft.com/office/officeart/2005/8/layout/orgChart1"/>
    <dgm:cxn modelId="{D9D1D549-3D40-421F-AFB8-6E99537225EF}" type="presParOf" srcId="{F8FD46DF-31E7-4D33-9966-E1A440ED1CE6}" destId="{3A750CB6-0BFE-412B-AF5E-7D573E78FB73}" srcOrd="1" destOrd="0" presId="urn:microsoft.com/office/officeart/2005/8/layout/orgChart1"/>
    <dgm:cxn modelId="{5D7434C3-E64F-475B-BC17-3643CC0F10FA}" type="presParOf" srcId="{F8FD46DF-31E7-4D33-9966-E1A440ED1CE6}" destId="{03E296E4-BA21-40C8-9365-4E7A538F404E}" srcOrd="2" destOrd="0" presId="urn:microsoft.com/office/officeart/2005/8/layout/orgChart1"/>
    <dgm:cxn modelId="{6B4D0DA6-30FB-44B8-81C8-ECA71108FE3F}" type="presParOf" srcId="{30A2B056-2666-4D1F-BA53-9D7240E5F924}" destId="{23E6F722-A493-4733-9308-35CA653AE914}" srcOrd="2" destOrd="0" presId="urn:microsoft.com/office/officeart/2005/8/layout/orgChart1"/>
    <dgm:cxn modelId="{79470CB0-46A6-45A2-8878-A04A360DFAD6}" type="presParOf" srcId="{30A2B056-2666-4D1F-BA53-9D7240E5F924}" destId="{F032FE03-462B-4A0D-B743-5C86E179832A}" srcOrd="3" destOrd="0" presId="urn:microsoft.com/office/officeart/2005/8/layout/orgChart1"/>
    <dgm:cxn modelId="{C6CC3635-E7F7-453D-ACBA-D253C5B0FE2F}" type="presParOf" srcId="{F032FE03-462B-4A0D-B743-5C86E179832A}" destId="{5FC7215C-3263-42D5-A750-E9C1BE7F085C}" srcOrd="0" destOrd="0" presId="urn:microsoft.com/office/officeart/2005/8/layout/orgChart1"/>
    <dgm:cxn modelId="{ACF17BAF-F734-4A32-A7AC-1C402A18F9E2}" type="presParOf" srcId="{5FC7215C-3263-42D5-A750-E9C1BE7F085C}" destId="{DD11AB2D-DC54-4A70-9C34-D59A844F132E}" srcOrd="0" destOrd="0" presId="urn:microsoft.com/office/officeart/2005/8/layout/orgChart1"/>
    <dgm:cxn modelId="{834BDC74-C59E-4AD5-B5CF-C60E800B05FB}" type="presParOf" srcId="{5FC7215C-3263-42D5-A750-E9C1BE7F085C}" destId="{796BC51C-F9A8-4C48-9433-987B47563695}" srcOrd="1" destOrd="0" presId="urn:microsoft.com/office/officeart/2005/8/layout/orgChart1"/>
    <dgm:cxn modelId="{1A455837-D433-4964-B0C5-9F4BC6A27F5F}" type="presParOf" srcId="{F032FE03-462B-4A0D-B743-5C86E179832A}" destId="{A60AA167-F4A4-44FF-843D-514A33B75457}" srcOrd="1" destOrd="0" presId="urn:microsoft.com/office/officeart/2005/8/layout/orgChart1"/>
    <dgm:cxn modelId="{EE7E6100-16C4-42C6-A51F-9DB4AA14890C}" type="presParOf" srcId="{F032FE03-462B-4A0D-B743-5C86E179832A}" destId="{1C5FEE04-F0F2-41FA-85D0-85E2B8336B1E}" srcOrd="2" destOrd="0" presId="urn:microsoft.com/office/officeart/2005/8/layout/orgChart1"/>
    <dgm:cxn modelId="{73A3C117-CDF8-4D36-B382-FF8F2CB5AA1F}" type="presParOf" srcId="{F34E850E-87BE-4562-BFFD-5CE6ED9506A3}" destId="{31DFECEF-8A72-43EC-A708-5119AB146738}" srcOrd="2" destOrd="0" presId="urn:microsoft.com/office/officeart/2005/8/layout/orgChart1"/>
  </dgm:cxnLst>
  <dgm:bg>
    <a:solidFill>
      <a:schemeClr val="bg1"/>
    </a:solidFill>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C6CD1E0-07F1-4D6F-8695-AEF40F5F993C}" type="doc">
      <dgm:prSet loTypeId="urn:microsoft.com/office/officeart/2005/8/layout/orgChart1" loCatId="hierarchy" qsTypeId="urn:microsoft.com/office/officeart/2005/8/quickstyle/simple1" qsCatId="simple" csTypeId="urn:microsoft.com/office/officeart/2005/8/colors/accent0_1" csCatId="mainScheme" phldr="1"/>
      <dgm:spPr/>
      <dgm:t>
        <a:bodyPr/>
        <a:lstStyle/>
        <a:p>
          <a:endParaRPr lang="ru-RU"/>
        </a:p>
      </dgm:t>
    </dgm:pt>
    <dgm:pt modelId="{DD93EE77-275A-4FA1-860F-1C9E77DA3220}">
      <dgm:prSet phldrT="[Текст]" custT="1">
        <dgm:style>
          <a:lnRef idx="2">
            <a:schemeClr val="dk1"/>
          </a:lnRef>
          <a:fillRef idx="1">
            <a:schemeClr val="lt1"/>
          </a:fillRef>
          <a:effectRef idx="0">
            <a:schemeClr val="dk1"/>
          </a:effectRef>
          <a:fontRef idx="minor">
            <a:schemeClr val="dk1"/>
          </a:fontRef>
        </dgm:style>
      </dgm:prSet>
      <dgm:spPr/>
      <dgm:t>
        <a:bodyPr/>
        <a:lstStyle/>
        <a:p>
          <a:r>
            <a:rPr lang="ru-RU" sz="1400" dirty="0" smtClean="0">
              <a:latin typeface="Times New Roman" pitchFamily="18" charset="0"/>
              <a:cs typeface="Times New Roman" pitchFamily="18" charset="0"/>
            </a:rPr>
            <a:t>Администрацией Ольгинского муниципального района б</a:t>
          </a:r>
          <a:r>
            <a:rPr lang="ru-RU" sz="1400" dirty="0" smtClean="0">
              <a:latin typeface="Times New Roman" pitchFamily="18" charset="0"/>
              <a:ea typeface="Times New Roman" pitchFamily="18" charset="0"/>
              <a:cs typeface="Times New Roman" pitchFamily="18" charset="0"/>
            </a:rPr>
            <a:t>удет продолжена работа:</a:t>
          </a:r>
          <a:endParaRPr lang="ru-RU" sz="1400" dirty="0">
            <a:latin typeface="Times New Roman" pitchFamily="18" charset="0"/>
            <a:cs typeface="Times New Roman" pitchFamily="18" charset="0"/>
          </a:endParaRPr>
        </a:p>
      </dgm:t>
    </dgm:pt>
    <dgm:pt modelId="{E7412809-A331-4A01-A1F6-5E98B3849583}" type="parTrans" cxnId="{86A0D588-3C68-46C4-910D-C0D7F619C80F}">
      <dgm:prSet/>
      <dgm:spPr/>
      <dgm:t>
        <a:bodyPr/>
        <a:lstStyle/>
        <a:p>
          <a:endParaRPr lang="ru-RU" sz="1400">
            <a:latin typeface="Times New Roman" pitchFamily="18" charset="0"/>
            <a:cs typeface="Times New Roman" pitchFamily="18" charset="0"/>
          </a:endParaRPr>
        </a:p>
      </dgm:t>
    </dgm:pt>
    <dgm:pt modelId="{06F8813A-1506-48EE-A969-C6C9E9037FD0}" type="sibTrans" cxnId="{86A0D588-3C68-46C4-910D-C0D7F619C80F}">
      <dgm:prSet/>
      <dgm:spPr/>
      <dgm:t>
        <a:bodyPr/>
        <a:lstStyle/>
        <a:p>
          <a:endParaRPr lang="ru-RU" sz="1400">
            <a:latin typeface="Times New Roman" pitchFamily="18" charset="0"/>
            <a:cs typeface="Times New Roman" pitchFamily="18" charset="0"/>
          </a:endParaRPr>
        </a:p>
      </dgm:t>
    </dgm:pt>
    <dgm:pt modelId="{707745B0-7E8E-48B7-9785-F7AB9BACD70D}">
      <dgm:prSet phldrT="[Текст]" custT="1"/>
      <dgm:spPr/>
      <dgm:t>
        <a:bodyPr/>
        <a:lstStyle/>
        <a:p>
          <a:r>
            <a:rPr lang="ru-RU" sz="1400" dirty="0" smtClean="0">
              <a:latin typeface="Times New Roman" pitchFamily="18" charset="0"/>
              <a:ea typeface="Times New Roman" pitchFamily="18" charset="0"/>
              <a:cs typeface="Times New Roman" pitchFamily="18" charset="0"/>
            </a:rPr>
            <a:t>по сохранению, укреплению и развитию налогового потенциала путем совершенствования механизма взаимодействия с администраторами доходов в части качественного администрирования доходных источников бюджета муниципального района и повышения уровня их собираемости, легализации налоговой базы, включая легализацию «теневой» заработной платы,</a:t>
          </a:r>
          <a:endParaRPr lang="ru-RU" sz="1400" dirty="0">
            <a:latin typeface="Times New Roman" pitchFamily="18" charset="0"/>
            <a:cs typeface="Times New Roman" pitchFamily="18" charset="0"/>
          </a:endParaRPr>
        </a:p>
      </dgm:t>
    </dgm:pt>
    <dgm:pt modelId="{74FA4176-A3BE-4576-86E4-9850E1C19E5A}" type="parTrans" cxnId="{7C1FCA0A-12A4-47A1-9CFE-086D37E238AE}">
      <dgm:prSet/>
      <dgm:spPr/>
      <dgm:t>
        <a:bodyPr/>
        <a:lstStyle/>
        <a:p>
          <a:endParaRPr lang="ru-RU" sz="1400">
            <a:latin typeface="Times New Roman" pitchFamily="18" charset="0"/>
            <a:cs typeface="Times New Roman" pitchFamily="18" charset="0"/>
          </a:endParaRPr>
        </a:p>
      </dgm:t>
    </dgm:pt>
    <dgm:pt modelId="{26D5517F-963B-4C49-BA91-943691318941}" type="sibTrans" cxnId="{7C1FCA0A-12A4-47A1-9CFE-086D37E238AE}">
      <dgm:prSet/>
      <dgm:spPr/>
      <dgm:t>
        <a:bodyPr/>
        <a:lstStyle/>
        <a:p>
          <a:endParaRPr lang="ru-RU" sz="1400">
            <a:latin typeface="Times New Roman" pitchFamily="18" charset="0"/>
            <a:cs typeface="Times New Roman" pitchFamily="18" charset="0"/>
          </a:endParaRPr>
        </a:p>
      </dgm:t>
    </dgm:pt>
    <dgm:pt modelId="{560F73C4-63D1-4CCF-BF95-5C5F1521CAC2}">
      <dgm:prSet phldrT="[Текст]" custT="1"/>
      <dgm:spPr/>
      <dgm:t>
        <a:bodyPr/>
        <a:lstStyle/>
        <a:p>
          <a:r>
            <a:rPr lang="ru-RU" sz="1400" dirty="0" smtClean="0">
              <a:latin typeface="Times New Roman" pitchFamily="18" charset="0"/>
              <a:ea typeface="Times New Roman" pitchFamily="18" charset="0"/>
              <a:cs typeface="Times New Roman" pitchFamily="18" charset="0"/>
            </a:rPr>
            <a:t>по обеспечению контроля за своевременным и полным перечислением налогов, сборов и иных обязательных платежей в бюджеты бюджетной системы Российской Федерации.</a:t>
          </a:r>
          <a:endParaRPr lang="ru-RU" sz="1400" dirty="0">
            <a:latin typeface="Times New Roman" pitchFamily="18" charset="0"/>
            <a:cs typeface="Times New Roman" pitchFamily="18" charset="0"/>
          </a:endParaRPr>
        </a:p>
      </dgm:t>
    </dgm:pt>
    <dgm:pt modelId="{72BB1DA5-0C93-4E36-BA34-6672CE69A7A9}" type="parTrans" cxnId="{897DCE14-E673-4DB2-BB8A-6FFEC58E4D4D}">
      <dgm:prSet/>
      <dgm:spPr/>
      <dgm:t>
        <a:bodyPr/>
        <a:lstStyle/>
        <a:p>
          <a:endParaRPr lang="ru-RU" sz="1400">
            <a:latin typeface="Times New Roman" pitchFamily="18" charset="0"/>
            <a:cs typeface="Times New Roman" pitchFamily="18" charset="0"/>
          </a:endParaRPr>
        </a:p>
      </dgm:t>
    </dgm:pt>
    <dgm:pt modelId="{23059FFC-3193-41F4-8F68-E381D55E6BA4}" type="sibTrans" cxnId="{897DCE14-E673-4DB2-BB8A-6FFEC58E4D4D}">
      <dgm:prSet/>
      <dgm:spPr/>
      <dgm:t>
        <a:bodyPr/>
        <a:lstStyle/>
        <a:p>
          <a:endParaRPr lang="ru-RU" sz="1400">
            <a:latin typeface="Times New Roman" pitchFamily="18" charset="0"/>
            <a:cs typeface="Times New Roman" pitchFamily="18" charset="0"/>
          </a:endParaRPr>
        </a:p>
      </dgm:t>
    </dgm:pt>
    <dgm:pt modelId="{EA197C2D-4D08-4EB6-B2F6-7757F452C146}">
      <dgm:prSet custT="1"/>
      <dgm:spPr/>
      <dgm:t>
        <a:bodyPr/>
        <a:lstStyle/>
        <a:p>
          <a:r>
            <a:rPr lang="ru-RU" sz="1400" dirty="0" smtClean="0">
              <a:latin typeface="Times New Roman" pitchFamily="18" charset="0"/>
              <a:ea typeface="Times New Roman" pitchFamily="18" charset="0"/>
              <a:cs typeface="Times New Roman" pitchFamily="18" charset="0"/>
            </a:rPr>
            <a:t>направленная на повышение эффективности предоставляемых налоговых льгот.</a:t>
          </a:r>
        </a:p>
      </dgm:t>
    </dgm:pt>
    <dgm:pt modelId="{A0613507-BB0F-4AF3-9080-318C0FAAC695}" type="parTrans" cxnId="{ACCF1AB8-5B76-4099-BBC8-9B8F4C468DA9}">
      <dgm:prSet/>
      <dgm:spPr/>
      <dgm:t>
        <a:bodyPr/>
        <a:lstStyle/>
        <a:p>
          <a:endParaRPr lang="ru-RU" sz="1400">
            <a:latin typeface="Times New Roman" pitchFamily="18" charset="0"/>
            <a:cs typeface="Times New Roman" pitchFamily="18" charset="0"/>
          </a:endParaRPr>
        </a:p>
      </dgm:t>
    </dgm:pt>
    <dgm:pt modelId="{210BA5CA-12D9-40EE-83C1-C8944979AF79}" type="sibTrans" cxnId="{ACCF1AB8-5B76-4099-BBC8-9B8F4C468DA9}">
      <dgm:prSet/>
      <dgm:spPr/>
      <dgm:t>
        <a:bodyPr/>
        <a:lstStyle/>
        <a:p>
          <a:endParaRPr lang="ru-RU" sz="1400">
            <a:latin typeface="Times New Roman" pitchFamily="18" charset="0"/>
            <a:cs typeface="Times New Roman" pitchFamily="18" charset="0"/>
          </a:endParaRPr>
        </a:p>
      </dgm:t>
    </dgm:pt>
    <dgm:pt modelId="{F24B3C38-B18D-41D0-B7DE-9463162A8527}" type="pres">
      <dgm:prSet presAssocID="{7C6CD1E0-07F1-4D6F-8695-AEF40F5F993C}" presName="hierChild1" presStyleCnt="0">
        <dgm:presLayoutVars>
          <dgm:orgChart val="1"/>
          <dgm:chPref val="1"/>
          <dgm:dir/>
          <dgm:animOne val="branch"/>
          <dgm:animLvl val="lvl"/>
          <dgm:resizeHandles/>
        </dgm:presLayoutVars>
      </dgm:prSet>
      <dgm:spPr/>
      <dgm:t>
        <a:bodyPr/>
        <a:lstStyle/>
        <a:p>
          <a:endParaRPr lang="ru-RU"/>
        </a:p>
      </dgm:t>
    </dgm:pt>
    <dgm:pt modelId="{6A180CD5-2D8B-40DC-8662-973C1C6E5CD7}" type="pres">
      <dgm:prSet presAssocID="{DD93EE77-275A-4FA1-860F-1C9E77DA3220}" presName="hierRoot1" presStyleCnt="0">
        <dgm:presLayoutVars>
          <dgm:hierBranch val="init"/>
        </dgm:presLayoutVars>
      </dgm:prSet>
      <dgm:spPr/>
    </dgm:pt>
    <dgm:pt modelId="{5DB652F2-61F8-4D2E-A4AE-5F4FA81AEA3F}" type="pres">
      <dgm:prSet presAssocID="{DD93EE77-275A-4FA1-860F-1C9E77DA3220}" presName="rootComposite1" presStyleCnt="0"/>
      <dgm:spPr/>
    </dgm:pt>
    <dgm:pt modelId="{59C57DF1-DBA8-4BE6-AEE1-2F8EBA5BDA32}" type="pres">
      <dgm:prSet presAssocID="{DD93EE77-275A-4FA1-860F-1C9E77DA3220}" presName="rootText1" presStyleLbl="node0" presStyleIdx="0" presStyleCnt="1" custScaleX="188248" custScaleY="92814">
        <dgm:presLayoutVars>
          <dgm:chPref val="3"/>
        </dgm:presLayoutVars>
      </dgm:prSet>
      <dgm:spPr/>
      <dgm:t>
        <a:bodyPr/>
        <a:lstStyle/>
        <a:p>
          <a:endParaRPr lang="ru-RU"/>
        </a:p>
      </dgm:t>
    </dgm:pt>
    <dgm:pt modelId="{2DF12081-9E76-4632-86E2-CA9F17550CAF}" type="pres">
      <dgm:prSet presAssocID="{DD93EE77-275A-4FA1-860F-1C9E77DA3220}" presName="rootConnector1" presStyleLbl="node1" presStyleIdx="0" presStyleCnt="0"/>
      <dgm:spPr/>
      <dgm:t>
        <a:bodyPr/>
        <a:lstStyle/>
        <a:p>
          <a:endParaRPr lang="ru-RU"/>
        </a:p>
      </dgm:t>
    </dgm:pt>
    <dgm:pt modelId="{88288C0B-4CC9-4DA2-822F-F7F8A630A25F}" type="pres">
      <dgm:prSet presAssocID="{DD93EE77-275A-4FA1-860F-1C9E77DA3220}" presName="hierChild2" presStyleCnt="0"/>
      <dgm:spPr/>
    </dgm:pt>
    <dgm:pt modelId="{4D41A517-8AF3-427C-A0CB-128775090FA4}" type="pres">
      <dgm:prSet presAssocID="{74FA4176-A3BE-4576-86E4-9850E1C19E5A}" presName="Name37" presStyleLbl="parChTrans1D2" presStyleIdx="0" presStyleCnt="3"/>
      <dgm:spPr/>
      <dgm:t>
        <a:bodyPr/>
        <a:lstStyle/>
        <a:p>
          <a:endParaRPr lang="ru-RU"/>
        </a:p>
      </dgm:t>
    </dgm:pt>
    <dgm:pt modelId="{7B7F4D82-B38C-48BF-88BA-DD95A47B4AEC}" type="pres">
      <dgm:prSet presAssocID="{707745B0-7E8E-48B7-9785-F7AB9BACD70D}" presName="hierRoot2" presStyleCnt="0">
        <dgm:presLayoutVars>
          <dgm:hierBranch val="init"/>
        </dgm:presLayoutVars>
      </dgm:prSet>
      <dgm:spPr/>
    </dgm:pt>
    <dgm:pt modelId="{0E424DD8-72F5-4EBE-8F18-1566551D05A8}" type="pres">
      <dgm:prSet presAssocID="{707745B0-7E8E-48B7-9785-F7AB9BACD70D}" presName="rootComposite" presStyleCnt="0"/>
      <dgm:spPr/>
    </dgm:pt>
    <dgm:pt modelId="{E478159A-B92E-4665-8980-A483922EAC81}" type="pres">
      <dgm:prSet presAssocID="{707745B0-7E8E-48B7-9785-F7AB9BACD70D}" presName="rootText" presStyleLbl="node2" presStyleIdx="0" presStyleCnt="3" custScaleX="173809" custScaleY="202927" custLinFactNeighborX="7127" custLinFactNeighborY="1720">
        <dgm:presLayoutVars>
          <dgm:chPref val="3"/>
        </dgm:presLayoutVars>
      </dgm:prSet>
      <dgm:spPr/>
      <dgm:t>
        <a:bodyPr/>
        <a:lstStyle/>
        <a:p>
          <a:endParaRPr lang="ru-RU"/>
        </a:p>
      </dgm:t>
    </dgm:pt>
    <dgm:pt modelId="{CF2FFE16-15B4-48C1-9F5D-F2949248A78C}" type="pres">
      <dgm:prSet presAssocID="{707745B0-7E8E-48B7-9785-F7AB9BACD70D}" presName="rootConnector" presStyleLbl="node2" presStyleIdx="0" presStyleCnt="3"/>
      <dgm:spPr/>
      <dgm:t>
        <a:bodyPr/>
        <a:lstStyle/>
        <a:p>
          <a:endParaRPr lang="ru-RU"/>
        </a:p>
      </dgm:t>
    </dgm:pt>
    <dgm:pt modelId="{4ED8BC4A-F25F-40AF-B7D1-9B5B36ED2E7E}" type="pres">
      <dgm:prSet presAssocID="{707745B0-7E8E-48B7-9785-F7AB9BACD70D}" presName="hierChild4" presStyleCnt="0"/>
      <dgm:spPr/>
    </dgm:pt>
    <dgm:pt modelId="{62C6639D-F5D7-4150-A5DE-9A2620B1AD1B}" type="pres">
      <dgm:prSet presAssocID="{707745B0-7E8E-48B7-9785-F7AB9BACD70D}" presName="hierChild5" presStyleCnt="0"/>
      <dgm:spPr/>
    </dgm:pt>
    <dgm:pt modelId="{4D657503-C230-4712-AA7C-12401C022540}" type="pres">
      <dgm:prSet presAssocID="{72BB1DA5-0C93-4E36-BA34-6672CE69A7A9}" presName="Name37" presStyleLbl="parChTrans1D2" presStyleIdx="1" presStyleCnt="3"/>
      <dgm:spPr/>
      <dgm:t>
        <a:bodyPr/>
        <a:lstStyle/>
        <a:p>
          <a:endParaRPr lang="ru-RU"/>
        </a:p>
      </dgm:t>
    </dgm:pt>
    <dgm:pt modelId="{07D57000-B127-47E8-9E48-1C8ECB6C740D}" type="pres">
      <dgm:prSet presAssocID="{560F73C4-63D1-4CCF-BF95-5C5F1521CAC2}" presName="hierRoot2" presStyleCnt="0">
        <dgm:presLayoutVars>
          <dgm:hierBranch val="init"/>
        </dgm:presLayoutVars>
      </dgm:prSet>
      <dgm:spPr/>
    </dgm:pt>
    <dgm:pt modelId="{7F148EF0-33B1-4F25-A376-2C8A63D7FB83}" type="pres">
      <dgm:prSet presAssocID="{560F73C4-63D1-4CCF-BF95-5C5F1521CAC2}" presName="rootComposite" presStyleCnt="0"/>
      <dgm:spPr/>
    </dgm:pt>
    <dgm:pt modelId="{C9272E28-C9A3-4B50-BF36-5E364E5CF4C3}" type="pres">
      <dgm:prSet presAssocID="{560F73C4-63D1-4CCF-BF95-5C5F1521CAC2}" presName="rootText" presStyleLbl="node2" presStyleIdx="1" presStyleCnt="3" custScaleX="117867" custScaleY="200043" custLinFactNeighborX="-4440" custLinFactNeighborY="1720">
        <dgm:presLayoutVars>
          <dgm:chPref val="3"/>
        </dgm:presLayoutVars>
      </dgm:prSet>
      <dgm:spPr/>
      <dgm:t>
        <a:bodyPr/>
        <a:lstStyle/>
        <a:p>
          <a:endParaRPr lang="ru-RU"/>
        </a:p>
      </dgm:t>
    </dgm:pt>
    <dgm:pt modelId="{69222837-B9EE-4057-AC7A-8ED6D6EDF705}" type="pres">
      <dgm:prSet presAssocID="{560F73C4-63D1-4CCF-BF95-5C5F1521CAC2}" presName="rootConnector" presStyleLbl="node2" presStyleIdx="1" presStyleCnt="3"/>
      <dgm:spPr/>
      <dgm:t>
        <a:bodyPr/>
        <a:lstStyle/>
        <a:p>
          <a:endParaRPr lang="ru-RU"/>
        </a:p>
      </dgm:t>
    </dgm:pt>
    <dgm:pt modelId="{FAB6F6E8-56DE-48BD-A72D-64D102CDC7AB}" type="pres">
      <dgm:prSet presAssocID="{560F73C4-63D1-4CCF-BF95-5C5F1521CAC2}" presName="hierChild4" presStyleCnt="0"/>
      <dgm:spPr/>
    </dgm:pt>
    <dgm:pt modelId="{3364E380-455B-4670-A1F7-7E94870C117A}" type="pres">
      <dgm:prSet presAssocID="{560F73C4-63D1-4CCF-BF95-5C5F1521CAC2}" presName="hierChild5" presStyleCnt="0"/>
      <dgm:spPr/>
    </dgm:pt>
    <dgm:pt modelId="{E1DD99E4-C30B-4B17-8FE2-14AA9CDAA37F}" type="pres">
      <dgm:prSet presAssocID="{A0613507-BB0F-4AF3-9080-318C0FAAC695}" presName="Name37" presStyleLbl="parChTrans1D2" presStyleIdx="2" presStyleCnt="3"/>
      <dgm:spPr/>
      <dgm:t>
        <a:bodyPr/>
        <a:lstStyle/>
        <a:p>
          <a:endParaRPr lang="ru-RU"/>
        </a:p>
      </dgm:t>
    </dgm:pt>
    <dgm:pt modelId="{60CEF0AF-B054-4E72-BFCB-595DF273698D}" type="pres">
      <dgm:prSet presAssocID="{EA197C2D-4D08-4EB6-B2F6-7757F452C146}" presName="hierRoot2" presStyleCnt="0">
        <dgm:presLayoutVars>
          <dgm:hierBranch val="init"/>
        </dgm:presLayoutVars>
      </dgm:prSet>
      <dgm:spPr/>
    </dgm:pt>
    <dgm:pt modelId="{D0E89CA4-C4A7-4F9A-ADAD-0C6242FCC1BD}" type="pres">
      <dgm:prSet presAssocID="{EA197C2D-4D08-4EB6-B2F6-7757F452C146}" presName="rootComposite" presStyleCnt="0"/>
      <dgm:spPr/>
    </dgm:pt>
    <dgm:pt modelId="{54054268-67B7-41CB-A094-C4DB866536B5}" type="pres">
      <dgm:prSet presAssocID="{EA197C2D-4D08-4EB6-B2F6-7757F452C146}" presName="rootText" presStyleLbl="node2" presStyleIdx="2" presStyleCnt="3" custScaleX="97364" custScaleY="202927" custLinFactNeighborX="-13959" custLinFactNeighborY="1720">
        <dgm:presLayoutVars>
          <dgm:chPref val="3"/>
        </dgm:presLayoutVars>
      </dgm:prSet>
      <dgm:spPr/>
      <dgm:t>
        <a:bodyPr/>
        <a:lstStyle/>
        <a:p>
          <a:endParaRPr lang="ru-RU"/>
        </a:p>
      </dgm:t>
    </dgm:pt>
    <dgm:pt modelId="{0F5B1918-E55F-4FE0-9309-FFAE953FD56B}" type="pres">
      <dgm:prSet presAssocID="{EA197C2D-4D08-4EB6-B2F6-7757F452C146}" presName="rootConnector" presStyleLbl="node2" presStyleIdx="2" presStyleCnt="3"/>
      <dgm:spPr/>
      <dgm:t>
        <a:bodyPr/>
        <a:lstStyle/>
        <a:p>
          <a:endParaRPr lang="ru-RU"/>
        </a:p>
      </dgm:t>
    </dgm:pt>
    <dgm:pt modelId="{6D7EB77F-E130-4087-8BF8-05982E5BF83B}" type="pres">
      <dgm:prSet presAssocID="{EA197C2D-4D08-4EB6-B2F6-7757F452C146}" presName="hierChild4" presStyleCnt="0"/>
      <dgm:spPr/>
    </dgm:pt>
    <dgm:pt modelId="{A86EAA8F-C35C-47E0-B873-1B57FF713141}" type="pres">
      <dgm:prSet presAssocID="{EA197C2D-4D08-4EB6-B2F6-7757F452C146}" presName="hierChild5" presStyleCnt="0"/>
      <dgm:spPr/>
    </dgm:pt>
    <dgm:pt modelId="{887862E3-E889-400B-A97B-AD2508B15611}" type="pres">
      <dgm:prSet presAssocID="{DD93EE77-275A-4FA1-860F-1C9E77DA3220}" presName="hierChild3" presStyleCnt="0"/>
      <dgm:spPr/>
    </dgm:pt>
  </dgm:ptLst>
  <dgm:cxnLst>
    <dgm:cxn modelId="{897DCE14-E673-4DB2-BB8A-6FFEC58E4D4D}" srcId="{DD93EE77-275A-4FA1-860F-1C9E77DA3220}" destId="{560F73C4-63D1-4CCF-BF95-5C5F1521CAC2}" srcOrd="1" destOrd="0" parTransId="{72BB1DA5-0C93-4E36-BA34-6672CE69A7A9}" sibTransId="{23059FFC-3193-41F4-8F68-E381D55E6BA4}"/>
    <dgm:cxn modelId="{AB4D25E6-CC45-4ACC-923E-48BF298D9A5F}" type="presOf" srcId="{74FA4176-A3BE-4576-86E4-9850E1C19E5A}" destId="{4D41A517-8AF3-427C-A0CB-128775090FA4}" srcOrd="0" destOrd="0" presId="urn:microsoft.com/office/officeart/2005/8/layout/orgChart1"/>
    <dgm:cxn modelId="{DDED9FFF-2F9F-4CA2-ABCA-C98E14C7FF8F}" type="presOf" srcId="{EA197C2D-4D08-4EB6-B2F6-7757F452C146}" destId="{0F5B1918-E55F-4FE0-9309-FFAE953FD56B}" srcOrd="1" destOrd="0" presId="urn:microsoft.com/office/officeart/2005/8/layout/orgChart1"/>
    <dgm:cxn modelId="{4628D991-6976-4759-9BEF-7A347DB495A0}" type="presOf" srcId="{560F73C4-63D1-4CCF-BF95-5C5F1521CAC2}" destId="{C9272E28-C9A3-4B50-BF36-5E364E5CF4C3}" srcOrd="0" destOrd="0" presId="urn:microsoft.com/office/officeart/2005/8/layout/orgChart1"/>
    <dgm:cxn modelId="{928A8D3D-BB84-4AAB-B23B-E5085D65F320}" type="presOf" srcId="{707745B0-7E8E-48B7-9785-F7AB9BACD70D}" destId="{E478159A-B92E-4665-8980-A483922EAC81}" srcOrd="0" destOrd="0" presId="urn:microsoft.com/office/officeart/2005/8/layout/orgChart1"/>
    <dgm:cxn modelId="{7C1FCA0A-12A4-47A1-9CFE-086D37E238AE}" srcId="{DD93EE77-275A-4FA1-860F-1C9E77DA3220}" destId="{707745B0-7E8E-48B7-9785-F7AB9BACD70D}" srcOrd="0" destOrd="0" parTransId="{74FA4176-A3BE-4576-86E4-9850E1C19E5A}" sibTransId="{26D5517F-963B-4C49-BA91-943691318941}"/>
    <dgm:cxn modelId="{8FDC9C7E-AF8A-4D95-81B0-7FEE67695384}" type="presOf" srcId="{DD93EE77-275A-4FA1-860F-1C9E77DA3220}" destId="{2DF12081-9E76-4632-86E2-CA9F17550CAF}" srcOrd="1" destOrd="0" presId="urn:microsoft.com/office/officeart/2005/8/layout/orgChart1"/>
    <dgm:cxn modelId="{E6FD0A0A-20D7-4F06-B4B1-D5B2ACD5DB99}" type="presOf" srcId="{A0613507-BB0F-4AF3-9080-318C0FAAC695}" destId="{E1DD99E4-C30B-4B17-8FE2-14AA9CDAA37F}" srcOrd="0" destOrd="0" presId="urn:microsoft.com/office/officeart/2005/8/layout/orgChart1"/>
    <dgm:cxn modelId="{24BCD435-84FE-44F1-83A3-7DEC1909F36E}" type="presOf" srcId="{707745B0-7E8E-48B7-9785-F7AB9BACD70D}" destId="{CF2FFE16-15B4-48C1-9F5D-F2949248A78C}" srcOrd="1" destOrd="0" presId="urn:microsoft.com/office/officeart/2005/8/layout/orgChart1"/>
    <dgm:cxn modelId="{6199D49F-A37A-4AA0-ABC4-5F66341BCDA3}" type="presOf" srcId="{72BB1DA5-0C93-4E36-BA34-6672CE69A7A9}" destId="{4D657503-C230-4712-AA7C-12401C022540}" srcOrd="0" destOrd="0" presId="urn:microsoft.com/office/officeart/2005/8/layout/orgChart1"/>
    <dgm:cxn modelId="{A48D8C98-1AAE-40BB-B380-8F6A79C6023D}" type="presOf" srcId="{DD93EE77-275A-4FA1-860F-1C9E77DA3220}" destId="{59C57DF1-DBA8-4BE6-AEE1-2F8EBA5BDA32}" srcOrd="0" destOrd="0" presId="urn:microsoft.com/office/officeart/2005/8/layout/orgChart1"/>
    <dgm:cxn modelId="{677EB7E8-EAAF-4735-A2BA-7F4D317F5D31}" type="presOf" srcId="{560F73C4-63D1-4CCF-BF95-5C5F1521CAC2}" destId="{69222837-B9EE-4057-AC7A-8ED6D6EDF705}" srcOrd="1" destOrd="0" presId="urn:microsoft.com/office/officeart/2005/8/layout/orgChart1"/>
    <dgm:cxn modelId="{86A0D588-3C68-46C4-910D-C0D7F619C80F}" srcId="{7C6CD1E0-07F1-4D6F-8695-AEF40F5F993C}" destId="{DD93EE77-275A-4FA1-860F-1C9E77DA3220}" srcOrd="0" destOrd="0" parTransId="{E7412809-A331-4A01-A1F6-5E98B3849583}" sibTransId="{06F8813A-1506-48EE-A969-C6C9E9037FD0}"/>
    <dgm:cxn modelId="{ACCF1AB8-5B76-4099-BBC8-9B8F4C468DA9}" srcId="{DD93EE77-275A-4FA1-860F-1C9E77DA3220}" destId="{EA197C2D-4D08-4EB6-B2F6-7757F452C146}" srcOrd="2" destOrd="0" parTransId="{A0613507-BB0F-4AF3-9080-318C0FAAC695}" sibTransId="{210BA5CA-12D9-40EE-83C1-C8944979AF79}"/>
    <dgm:cxn modelId="{A6979E0A-8626-49EE-B586-73D14E82EB7B}" type="presOf" srcId="{EA197C2D-4D08-4EB6-B2F6-7757F452C146}" destId="{54054268-67B7-41CB-A094-C4DB866536B5}" srcOrd="0" destOrd="0" presId="urn:microsoft.com/office/officeart/2005/8/layout/orgChart1"/>
    <dgm:cxn modelId="{41A01DFF-8A51-4EA5-9A34-B39A64E31C5A}" type="presOf" srcId="{7C6CD1E0-07F1-4D6F-8695-AEF40F5F993C}" destId="{F24B3C38-B18D-41D0-B7DE-9463162A8527}" srcOrd="0" destOrd="0" presId="urn:microsoft.com/office/officeart/2005/8/layout/orgChart1"/>
    <dgm:cxn modelId="{F224D630-AE38-4A3B-9F62-76BDB31E458E}" type="presParOf" srcId="{F24B3C38-B18D-41D0-B7DE-9463162A8527}" destId="{6A180CD5-2D8B-40DC-8662-973C1C6E5CD7}" srcOrd="0" destOrd="0" presId="urn:microsoft.com/office/officeart/2005/8/layout/orgChart1"/>
    <dgm:cxn modelId="{A5A9C7E5-3FF0-4402-90B3-E0C55925E91D}" type="presParOf" srcId="{6A180CD5-2D8B-40DC-8662-973C1C6E5CD7}" destId="{5DB652F2-61F8-4D2E-A4AE-5F4FA81AEA3F}" srcOrd="0" destOrd="0" presId="urn:microsoft.com/office/officeart/2005/8/layout/orgChart1"/>
    <dgm:cxn modelId="{EF006549-E800-4034-96BE-17AADD3931AF}" type="presParOf" srcId="{5DB652F2-61F8-4D2E-A4AE-5F4FA81AEA3F}" destId="{59C57DF1-DBA8-4BE6-AEE1-2F8EBA5BDA32}" srcOrd="0" destOrd="0" presId="urn:microsoft.com/office/officeart/2005/8/layout/orgChart1"/>
    <dgm:cxn modelId="{C65FEFAC-916E-4847-B378-B9E14E246DEA}" type="presParOf" srcId="{5DB652F2-61F8-4D2E-A4AE-5F4FA81AEA3F}" destId="{2DF12081-9E76-4632-86E2-CA9F17550CAF}" srcOrd="1" destOrd="0" presId="urn:microsoft.com/office/officeart/2005/8/layout/orgChart1"/>
    <dgm:cxn modelId="{172241FF-5D0B-4143-A77B-2D8EB85EDC12}" type="presParOf" srcId="{6A180CD5-2D8B-40DC-8662-973C1C6E5CD7}" destId="{88288C0B-4CC9-4DA2-822F-F7F8A630A25F}" srcOrd="1" destOrd="0" presId="urn:microsoft.com/office/officeart/2005/8/layout/orgChart1"/>
    <dgm:cxn modelId="{5461B730-7F08-4317-AF98-213CB5AF674E}" type="presParOf" srcId="{88288C0B-4CC9-4DA2-822F-F7F8A630A25F}" destId="{4D41A517-8AF3-427C-A0CB-128775090FA4}" srcOrd="0" destOrd="0" presId="urn:microsoft.com/office/officeart/2005/8/layout/orgChart1"/>
    <dgm:cxn modelId="{3C895EDF-6628-4903-91A8-0F32FF125705}" type="presParOf" srcId="{88288C0B-4CC9-4DA2-822F-F7F8A630A25F}" destId="{7B7F4D82-B38C-48BF-88BA-DD95A47B4AEC}" srcOrd="1" destOrd="0" presId="urn:microsoft.com/office/officeart/2005/8/layout/orgChart1"/>
    <dgm:cxn modelId="{3444706B-AB55-421A-B861-8AD64874E535}" type="presParOf" srcId="{7B7F4D82-B38C-48BF-88BA-DD95A47B4AEC}" destId="{0E424DD8-72F5-4EBE-8F18-1566551D05A8}" srcOrd="0" destOrd="0" presId="urn:microsoft.com/office/officeart/2005/8/layout/orgChart1"/>
    <dgm:cxn modelId="{1CEC656F-B5D8-404D-9860-96E3439331D2}" type="presParOf" srcId="{0E424DD8-72F5-4EBE-8F18-1566551D05A8}" destId="{E478159A-B92E-4665-8980-A483922EAC81}" srcOrd="0" destOrd="0" presId="urn:microsoft.com/office/officeart/2005/8/layout/orgChart1"/>
    <dgm:cxn modelId="{6D019E61-1F0A-4CB9-AD2D-09469DC1C0CE}" type="presParOf" srcId="{0E424DD8-72F5-4EBE-8F18-1566551D05A8}" destId="{CF2FFE16-15B4-48C1-9F5D-F2949248A78C}" srcOrd="1" destOrd="0" presId="urn:microsoft.com/office/officeart/2005/8/layout/orgChart1"/>
    <dgm:cxn modelId="{154F23A0-0592-40FD-BCF7-CEB403567C38}" type="presParOf" srcId="{7B7F4D82-B38C-48BF-88BA-DD95A47B4AEC}" destId="{4ED8BC4A-F25F-40AF-B7D1-9B5B36ED2E7E}" srcOrd="1" destOrd="0" presId="urn:microsoft.com/office/officeart/2005/8/layout/orgChart1"/>
    <dgm:cxn modelId="{606795C6-004D-46B4-97FD-0F5DC0846B76}" type="presParOf" srcId="{7B7F4D82-B38C-48BF-88BA-DD95A47B4AEC}" destId="{62C6639D-F5D7-4150-A5DE-9A2620B1AD1B}" srcOrd="2" destOrd="0" presId="urn:microsoft.com/office/officeart/2005/8/layout/orgChart1"/>
    <dgm:cxn modelId="{2022F3A2-145D-45DB-BEA0-BA911A3708CD}" type="presParOf" srcId="{88288C0B-4CC9-4DA2-822F-F7F8A630A25F}" destId="{4D657503-C230-4712-AA7C-12401C022540}" srcOrd="2" destOrd="0" presId="urn:microsoft.com/office/officeart/2005/8/layout/orgChart1"/>
    <dgm:cxn modelId="{F9214817-33B9-4BED-B2D9-204B22ACC90B}" type="presParOf" srcId="{88288C0B-4CC9-4DA2-822F-F7F8A630A25F}" destId="{07D57000-B127-47E8-9E48-1C8ECB6C740D}" srcOrd="3" destOrd="0" presId="urn:microsoft.com/office/officeart/2005/8/layout/orgChart1"/>
    <dgm:cxn modelId="{9B039E77-BFA6-40B4-A9E6-18A8A4ADEBD6}" type="presParOf" srcId="{07D57000-B127-47E8-9E48-1C8ECB6C740D}" destId="{7F148EF0-33B1-4F25-A376-2C8A63D7FB83}" srcOrd="0" destOrd="0" presId="urn:microsoft.com/office/officeart/2005/8/layout/orgChart1"/>
    <dgm:cxn modelId="{1F126564-8AC1-4A03-9E4B-FB456B83447A}" type="presParOf" srcId="{7F148EF0-33B1-4F25-A376-2C8A63D7FB83}" destId="{C9272E28-C9A3-4B50-BF36-5E364E5CF4C3}" srcOrd="0" destOrd="0" presId="urn:microsoft.com/office/officeart/2005/8/layout/orgChart1"/>
    <dgm:cxn modelId="{13D4FBCB-5882-476B-AEA7-804EE29E2E91}" type="presParOf" srcId="{7F148EF0-33B1-4F25-A376-2C8A63D7FB83}" destId="{69222837-B9EE-4057-AC7A-8ED6D6EDF705}" srcOrd="1" destOrd="0" presId="urn:microsoft.com/office/officeart/2005/8/layout/orgChart1"/>
    <dgm:cxn modelId="{4A71E989-C7D8-4532-A66E-A45C115B7451}" type="presParOf" srcId="{07D57000-B127-47E8-9E48-1C8ECB6C740D}" destId="{FAB6F6E8-56DE-48BD-A72D-64D102CDC7AB}" srcOrd="1" destOrd="0" presId="urn:microsoft.com/office/officeart/2005/8/layout/orgChart1"/>
    <dgm:cxn modelId="{F2300539-4BE6-4D15-879C-FE48B31DF1BA}" type="presParOf" srcId="{07D57000-B127-47E8-9E48-1C8ECB6C740D}" destId="{3364E380-455B-4670-A1F7-7E94870C117A}" srcOrd="2" destOrd="0" presId="urn:microsoft.com/office/officeart/2005/8/layout/orgChart1"/>
    <dgm:cxn modelId="{FDB937B3-16D8-431C-85CA-DDFBFA3D8300}" type="presParOf" srcId="{88288C0B-4CC9-4DA2-822F-F7F8A630A25F}" destId="{E1DD99E4-C30B-4B17-8FE2-14AA9CDAA37F}" srcOrd="4" destOrd="0" presId="urn:microsoft.com/office/officeart/2005/8/layout/orgChart1"/>
    <dgm:cxn modelId="{AED966A7-1801-4724-B6DD-14C9F166F812}" type="presParOf" srcId="{88288C0B-4CC9-4DA2-822F-F7F8A630A25F}" destId="{60CEF0AF-B054-4E72-BFCB-595DF273698D}" srcOrd="5" destOrd="0" presId="urn:microsoft.com/office/officeart/2005/8/layout/orgChart1"/>
    <dgm:cxn modelId="{D0E90659-B24A-4231-9A53-7E013963AEB4}" type="presParOf" srcId="{60CEF0AF-B054-4E72-BFCB-595DF273698D}" destId="{D0E89CA4-C4A7-4F9A-ADAD-0C6242FCC1BD}" srcOrd="0" destOrd="0" presId="urn:microsoft.com/office/officeart/2005/8/layout/orgChart1"/>
    <dgm:cxn modelId="{1CE4154D-44FA-403B-BA70-00A3ECABD931}" type="presParOf" srcId="{D0E89CA4-C4A7-4F9A-ADAD-0C6242FCC1BD}" destId="{54054268-67B7-41CB-A094-C4DB866536B5}" srcOrd="0" destOrd="0" presId="urn:microsoft.com/office/officeart/2005/8/layout/orgChart1"/>
    <dgm:cxn modelId="{09C25C20-4718-4BE0-BBEA-E36C004CE4DD}" type="presParOf" srcId="{D0E89CA4-C4A7-4F9A-ADAD-0C6242FCC1BD}" destId="{0F5B1918-E55F-4FE0-9309-FFAE953FD56B}" srcOrd="1" destOrd="0" presId="urn:microsoft.com/office/officeart/2005/8/layout/orgChart1"/>
    <dgm:cxn modelId="{3BFC8FB8-E0B7-46A1-8C58-F172DC83044E}" type="presParOf" srcId="{60CEF0AF-B054-4E72-BFCB-595DF273698D}" destId="{6D7EB77F-E130-4087-8BF8-05982E5BF83B}" srcOrd="1" destOrd="0" presId="urn:microsoft.com/office/officeart/2005/8/layout/orgChart1"/>
    <dgm:cxn modelId="{370E91E8-2B18-45B9-A21F-1C292E300A97}" type="presParOf" srcId="{60CEF0AF-B054-4E72-BFCB-595DF273698D}" destId="{A86EAA8F-C35C-47E0-B873-1B57FF713141}" srcOrd="2" destOrd="0" presId="urn:microsoft.com/office/officeart/2005/8/layout/orgChart1"/>
    <dgm:cxn modelId="{950E8D67-CCF2-4F33-80C0-1F0FCC303949}" type="presParOf" srcId="{6A180CD5-2D8B-40DC-8662-973C1C6E5CD7}" destId="{887862E3-E889-400B-A97B-AD2508B15611}" srcOrd="2" destOrd="0" presId="urn:microsoft.com/office/officeart/2005/8/layout/orgChart1"/>
  </dgm:cxnLst>
  <dgm:bg>
    <a:solidFill>
      <a:schemeClr val="bg1"/>
    </a:solidFill>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753C9F2D-3989-4C53-A821-09EE8FC855A3}">
      <dsp:nvSpPr>
        <dsp:cNvPr id="0" name=""/>
        <dsp:cNvSpPr/>
      </dsp:nvSpPr>
      <dsp:spPr>
        <a:xfrm>
          <a:off x="2209803" y="2280592"/>
          <a:ext cx="2546933" cy="1793068"/>
        </a:xfrm>
        <a:prstGeom prst="ellipse">
          <a:avLst/>
        </a:prstGeom>
        <a:solidFill>
          <a:schemeClr val="accent2">
            <a:lumMod val="40000"/>
            <a:lumOff val="6000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ru-RU" sz="1400" b="0" kern="1200" dirty="0" smtClean="0">
              <a:solidFill>
                <a:schemeClr val="tx1"/>
              </a:solidFill>
              <a:latin typeface="Times New Roman" pitchFamily="18" charset="0"/>
              <a:cs typeface="Times New Roman" pitchFamily="18" charset="0"/>
            </a:rPr>
            <a:t>Ольгинский муниципальный район является административно-территориальной единицей Приморского края, в своей структуре имеет</a:t>
          </a:r>
          <a:endParaRPr lang="ru-RU" sz="1400" b="0" kern="1200" dirty="0">
            <a:solidFill>
              <a:schemeClr val="tx1"/>
            </a:solidFill>
          </a:endParaRPr>
        </a:p>
      </dsp:txBody>
      <dsp:txXfrm>
        <a:off x="2209803" y="2280592"/>
        <a:ext cx="2546933" cy="1793068"/>
      </dsp:txXfrm>
    </dsp:sp>
    <dsp:sp modelId="{4C308D2C-1232-45BC-9A64-BC6D4C0E2860}">
      <dsp:nvSpPr>
        <dsp:cNvPr id="0" name=""/>
        <dsp:cNvSpPr/>
      </dsp:nvSpPr>
      <dsp:spPr>
        <a:xfrm rot="10800000">
          <a:off x="732716" y="2942187"/>
          <a:ext cx="1395846" cy="469877"/>
        </a:xfrm>
        <a:prstGeom prst="leftArrow">
          <a:avLst>
            <a:gd name="adj1" fmla="val 60000"/>
            <a:gd name="adj2" fmla="val 50000"/>
          </a:avLst>
        </a:prstGeom>
        <a:solidFill>
          <a:schemeClr val="accent3">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sp>
    <dsp:sp modelId="{3EA25CD2-1593-4A4A-8738-96F62172E988}">
      <dsp:nvSpPr>
        <dsp:cNvPr id="0" name=""/>
        <dsp:cNvSpPr/>
      </dsp:nvSpPr>
      <dsp:spPr>
        <a:xfrm>
          <a:off x="-29065" y="2715492"/>
          <a:ext cx="1523565" cy="923267"/>
        </a:xfrm>
        <a:prstGeom prst="roundRect">
          <a:avLst>
            <a:gd name="adj" fmla="val 10000"/>
          </a:avLst>
        </a:prstGeom>
        <a:solidFill>
          <a:schemeClr val="accent3">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6670" tIns="26670" rIns="26670" bIns="26670" numCol="1" spcCol="1270" anchor="ctr" anchorCtr="0">
          <a:noAutofit/>
        </a:bodyPr>
        <a:lstStyle/>
        <a:p>
          <a:pPr lvl="0" algn="ctr" defTabSz="622300">
            <a:lnSpc>
              <a:spcPct val="90000"/>
            </a:lnSpc>
            <a:spcBef>
              <a:spcPct val="0"/>
            </a:spcBef>
            <a:spcAft>
              <a:spcPct val="35000"/>
            </a:spcAft>
          </a:pPr>
          <a:r>
            <a:rPr lang="ru-RU" sz="1400" b="0" kern="1200" dirty="0" err="1" smtClean="0">
              <a:solidFill>
                <a:schemeClr val="tx1"/>
              </a:solidFill>
              <a:latin typeface="Times New Roman" pitchFamily="18" charset="0"/>
              <a:cs typeface="Times New Roman" pitchFamily="18" charset="0"/>
            </a:rPr>
            <a:t>Молдавановское</a:t>
          </a:r>
          <a:r>
            <a:rPr lang="ru-RU" sz="1400" b="0" kern="1200" dirty="0" smtClean="0">
              <a:solidFill>
                <a:schemeClr val="tx1"/>
              </a:solidFill>
              <a:latin typeface="Times New Roman" pitchFamily="18" charset="0"/>
              <a:cs typeface="Times New Roman" pitchFamily="18" charset="0"/>
            </a:rPr>
            <a:t> сельское поселение</a:t>
          </a:r>
          <a:endParaRPr lang="ru-RU" sz="1400" b="0" kern="1200" dirty="0">
            <a:solidFill>
              <a:schemeClr val="tx1"/>
            </a:solidFill>
          </a:endParaRPr>
        </a:p>
      </dsp:txBody>
      <dsp:txXfrm>
        <a:off x="-29065" y="2715492"/>
        <a:ext cx="1523565" cy="923267"/>
      </dsp:txXfrm>
    </dsp:sp>
    <dsp:sp modelId="{E371B71C-1EAA-4E37-AC6E-CEFBB566E383}">
      <dsp:nvSpPr>
        <dsp:cNvPr id="0" name=""/>
        <dsp:cNvSpPr/>
      </dsp:nvSpPr>
      <dsp:spPr>
        <a:xfrm rot="12600000">
          <a:off x="999079" y="1948108"/>
          <a:ext cx="1524788" cy="469877"/>
        </a:xfrm>
        <a:prstGeom prst="leftArrow">
          <a:avLst>
            <a:gd name="adj1" fmla="val 60000"/>
            <a:gd name="adj2" fmla="val 50000"/>
          </a:avLst>
        </a:prstGeom>
        <a:solidFill>
          <a:schemeClr val="accent3">
            <a:hueOff val="1875044"/>
            <a:satOff val="-2813"/>
            <a:lumOff val="-458"/>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sp>
    <dsp:sp modelId="{FA61549E-67F8-474C-8104-8042FB6E7ACC}">
      <dsp:nvSpPr>
        <dsp:cNvPr id="0" name=""/>
        <dsp:cNvSpPr/>
      </dsp:nvSpPr>
      <dsp:spPr>
        <a:xfrm>
          <a:off x="351498" y="1340215"/>
          <a:ext cx="1499444" cy="923267"/>
        </a:xfrm>
        <a:prstGeom prst="roundRect">
          <a:avLst>
            <a:gd name="adj" fmla="val 10000"/>
          </a:avLst>
        </a:prstGeom>
        <a:solidFill>
          <a:schemeClr val="accent3">
            <a:hueOff val="1875044"/>
            <a:satOff val="-2813"/>
            <a:lumOff val="-458"/>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6670" tIns="26670" rIns="26670" bIns="26670" numCol="1" spcCol="1270" anchor="ctr" anchorCtr="0">
          <a:noAutofit/>
        </a:bodyPr>
        <a:lstStyle/>
        <a:p>
          <a:pPr lvl="0" algn="ctr" defTabSz="622300">
            <a:lnSpc>
              <a:spcPct val="90000"/>
            </a:lnSpc>
            <a:spcBef>
              <a:spcPct val="0"/>
            </a:spcBef>
            <a:spcAft>
              <a:spcPct val="35000"/>
            </a:spcAft>
          </a:pPr>
          <a:r>
            <a:rPr lang="ru-RU" sz="1400" b="0" kern="1200" dirty="0" err="1" smtClean="0">
              <a:solidFill>
                <a:schemeClr val="tx1"/>
              </a:solidFill>
              <a:latin typeface="Times New Roman" pitchFamily="18" charset="0"/>
              <a:cs typeface="Times New Roman" pitchFamily="18" charset="0"/>
            </a:rPr>
            <a:t>Милоградовское</a:t>
          </a:r>
          <a:r>
            <a:rPr lang="ru-RU" sz="1400" b="0" kern="1200" dirty="0" smtClean="0">
              <a:solidFill>
                <a:schemeClr val="tx1"/>
              </a:solidFill>
              <a:latin typeface="Times New Roman" pitchFamily="18" charset="0"/>
              <a:cs typeface="Times New Roman" pitchFamily="18" charset="0"/>
            </a:rPr>
            <a:t> сельское поселение</a:t>
          </a:r>
          <a:endParaRPr lang="ru-RU" sz="1400" b="0" kern="1200" dirty="0">
            <a:solidFill>
              <a:schemeClr val="tx1"/>
            </a:solidFill>
          </a:endParaRPr>
        </a:p>
      </dsp:txBody>
      <dsp:txXfrm>
        <a:off x="351498" y="1340215"/>
        <a:ext cx="1499444" cy="923267"/>
      </dsp:txXfrm>
    </dsp:sp>
    <dsp:sp modelId="{021063E2-617D-4F39-AA89-8AA1AAD1A8AE}">
      <dsp:nvSpPr>
        <dsp:cNvPr id="0" name=""/>
        <dsp:cNvSpPr/>
      </dsp:nvSpPr>
      <dsp:spPr>
        <a:xfrm rot="14400000">
          <a:off x="1684747" y="1293222"/>
          <a:ext cx="1692985" cy="469877"/>
        </a:xfrm>
        <a:prstGeom prst="leftArrow">
          <a:avLst>
            <a:gd name="adj1" fmla="val 60000"/>
            <a:gd name="adj2" fmla="val 50000"/>
          </a:avLst>
        </a:prstGeom>
        <a:solidFill>
          <a:schemeClr val="accent3">
            <a:hueOff val="3750088"/>
            <a:satOff val="-5627"/>
            <a:lumOff val="-915"/>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sp>
    <dsp:sp modelId="{D9A2F82D-0879-4799-835A-56F449CC0EA4}">
      <dsp:nvSpPr>
        <dsp:cNvPr id="0" name=""/>
        <dsp:cNvSpPr/>
      </dsp:nvSpPr>
      <dsp:spPr>
        <a:xfrm>
          <a:off x="1502283" y="333443"/>
          <a:ext cx="1211419" cy="923267"/>
        </a:xfrm>
        <a:prstGeom prst="roundRect">
          <a:avLst>
            <a:gd name="adj" fmla="val 10000"/>
          </a:avLst>
        </a:prstGeom>
        <a:solidFill>
          <a:schemeClr val="accent3">
            <a:hueOff val="3750088"/>
            <a:satOff val="-5627"/>
            <a:lumOff val="-915"/>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6670" tIns="26670" rIns="26670" bIns="26670" numCol="1" spcCol="1270" anchor="ctr" anchorCtr="0">
          <a:noAutofit/>
        </a:bodyPr>
        <a:lstStyle/>
        <a:p>
          <a:pPr lvl="0" algn="ctr" defTabSz="622300">
            <a:lnSpc>
              <a:spcPct val="90000"/>
            </a:lnSpc>
            <a:spcBef>
              <a:spcPct val="0"/>
            </a:spcBef>
            <a:spcAft>
              <a:spcPct val="35000"/>
            </a:spcAft>
          </a:pPr>
          <a:r>
            <a:rPr lang="ru-RU" sz="1400" b="0" kern="1200" dirty="0" err="1" smtClean="0">
              <a:solidFill>
                <a:schemeClr val="tx1"/>
              </a:solidFill>
              <a:latin typeface="Times New Roman" pitchFamily="18" charset="0"/>
              <a:cs typeface="Times New Roman" pitchFamily="18" charset="0"/>
            </a:rPr>
            <a:t>Моряк-Рыболовское</a:t>
          </a:r>
          <a:r>
            <a:rPr lang="ru-RU" sz="1400" b="0" kern="1200" dirty="0" smtClean="0">
              <a:solidFill>
                <a:schemeClr val="tx1"/>
              </a:solidFill>
              <a:latin typeface="Times New Roman" pitchFamily="18" charset="0"/>
              <a:cs typeface="Times New Roman" pitchFamily="18" charset="0"/>
            </a:rPr>
            <a:t> сельское поселение</a:t>
          </a:r>
          <a:endParaRPr lang="ru-RU" sz="1400" b="0" kern="1200" dirty="0">
            <a:solidFill>
              <a:schemeClr val="tx1"/>
            </a:solidFill>
          </a:endParaRPr>
        </a:p>
      </dsp:txBody>
      <dsp:txXfrm>
        <a:off x="1502283" y="333443"/>
        <a:ext cx="1211419" cy="923267"/>
      </dsp:txXfrm>
    </dsp:sp>
    <dsp:sp modelId="{28CEC77A-007A-46FA-92DF-3EFE4223D167}">
      <dsp:nvSpPr>
        <dsp:cNvPr id="0" name=""/>
        <dsp:cNvSpPr/>
      </dsp:nvSpPr>
      <dsp:spPr>
        <a:xfrm rot="16200000">
          <a:off x="2607246" y="1067658"/>
          <a:ext cx="1752047" cy="469877"/>
        </a:xfrm>
        <a:prstGeom prst="leftArrow">
          <a:avLst>
            <a:gd name="adj1" fmla="val 60000"/>
            <a:gd name="adj2" fmla="val 50000"/>
          </a:avLst>
        </a:prstGeom>
        <a:solidFill>
          <a:schemeClr val="accent3">
            <a:hueOff val="5625132"/>
            <a:satOff val="-8440"/>
            <a:lumOff val="-1373"/>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sp>
    <dsp:sp modelId="{E99ED7BE-D82F-4CCE-A446-CFE98AD92553}">
      <dsp:nvSpPr>
        <dsp:cNvPr id="0" name=""/>
        <dsp:cNvSpPr/>
      </dsp:nvSpPr>
      <dsp:spPr>
        <a:xfrm>
          <a:off x="2906227" y="-35060"/>
          <a:ext cx="1154084" cy="923267"/>
        </a:xfrm>
        <a:prstGeom prst="roundRect">
          <a:avLst>
            <a:gd name="adj" fmla="val 10000"/>
          </a:avLst>
        </a:prstGeom>
        <a:solidFill>
          <a:schemeClr val="accent3">
            <a:hueOff val="5625132"/>
            <a:satOff val="-8440"/>
            <a:lumOff val="-1373"/>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6670" tIns="26670" rIns="26670" bIns="26670" numCol="1" spcCol="1270" anchor="ctr" anchorCtr="0">
          <a:noAutofit/>
        </a:bodyPr>
        <a:lstStyle/>
        <a:p>
          <a:pPr lvl="0" algn="ctr" defTabSz="622300">
            <a:lnSpc>
              <a:spcPct val="90000"/>
            </a:lnSpc>
            <a:spcBef>
              <a:spcPct val="0"/>
            </a:spcBef>
            <a:spcAft>
              <a:spcPct val="35000"/>
            </a:spcAft>
          </a:pPr>
          <a:r>
            <a:rPr lang="ru-RU" sz="1400" b="0" kern="1200" smtClean="0">
              <a:solidFill>
                <a:schemeClr val="tx1"/>
              </a:solidFill>
              <a:latin typeface="Times New Roman" pitchFamily="18" charset="0"/>
              <a:cs typeface="Times New Roman" pitchFamily="18" charset="0"/>
            </a:rPr>
            <a:t>Пермское сельское поселение</a:t>
          </a:r>
          <a:endParaRPr lang="ru-RU" sz="1400" b="0" kern="1200" dirty="0">
            <a:solidFill>
              <a:schemeClr val="tx1"/>
            </a:solidFill>
          </a:endParaRPr>
        </a:p>
      </dsp:txBody>
      <dsp:txXfrm>
        <a:off x="2906227" y="-35060"/>
        <a:ext cx="1154084" cy="923267"/>
      </dsp:txXfrm>
    </dsp:sp>
    <dsp:sp modelId="{40530B4F-725D-4C50-863D-84722F519295}">
      <dsp:nvSpPr>
        <dsp:cNvPr id="0" name=""/>
        <dsp:cNvSpPr/>
      </dsp:nvSpPr>
      <dsp:spPr>
        <a:xfrm rot="18000000">
          <a:off x="3588807" y="1293222"/>
          <a:ext cx="1692985" cy="469877"/>
        </a:xfrm>
        <a:prstGeom prst="leftArrow">
          <a:avLst>
            <a:gd name="adj1" fmla="val 60000"/>
            <a:gd name="adj2" fmla="val 50000"/>
          </a:avLst>
        </a:prstGeom>
        <a:solidFill>
          <a:schemeClr val="accent1">
            <a:lumMod val="60000"/>
            <a:lumOff val="4000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sp>
    <dsp:sp modelId="{1AE58070-EAEB-4638-8B7A-2BF0CD4390DF}">
      <dsp:nvSpPr>
        <dsp:cNvPr id="0" name=""/>
        <dsp:cNvSpPr/>
      </dsp:nvSpPr>
      <dsp:spPr>
        <a:xfrm>
          <a:off x="4183643" y="333443"/>
          <a:ext cx="1349806" cy="923267"/>
        </a:xfrm>
        <a:prstGeom prst="roundRect">
          <a:avLst>
            <a:gd name="adj" fmla="val 10000"/>
          </a:avLst>
        </a:prstGeom>
        <a:solidFill>
          <a:schemeClr val="accent1">
            <a:lumMod val="60000"/>
            <a:lumOff val="4000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6670" tIns="26670" rIns="26670" bIns="26670" numCol="1" spcCol="1270" anchor="ctr" anchorCtr="0">
          <a:noAutofit/>
        </a:bodyPr>
        <a:lstStyle/>
        <a:p>
          <a:pPr lvl="0" algn="ctr" defTabSz="622300">
            <a:lnSpc>
              <a:spcPct val="90000"/>
            </a:lnSpc>
            <a:spcBef>
              <a:spcPct val="0"/>
            </a:spcBef>
            <a:spcAft>
              <a:spcPct val="35000"/>
            </a:spcAft>
          </a:pPr>
          <a:r>
            <a:rPr lang="ru-RU" sz="1400" b="0" kern="1200" dirty="0" err="1" smtClean="0">
              <a:solidFill>
                <a:schemeClr val="tx1"/>
              </a:solidFill>
              <a:latin typeface="Times New Roman" pitchFamily="18" charset="0"/>
              <a:cs typeface="Times New Roman" pitchFamily="18" charset="0"/>
            </a:rPr>
            <a:t>Тимофеевское</a:t>
          </a:r>
          <a:r>
            <a:rPr lang="ru-RU" sz="1400" b="0" kern="1200" dirty="0" smtClean="0">
              <a:solidFill>
                <a:schemeClr val="tx1"/>
              </a:solidFill>
              <a:latin typeface="Times New Roman" pitchFamily="18" charset="0"/>
              <a:cs typeface="Times New Roman" pitchFamily="18" charset="0"/>
            </a:rPr>
            <a:t> сельское поселение</a:t>
          </a:r>
          <a:endParaRPr lang="ru-RU" sz="1400" b="0" kern="1200" dirty="0">
            <a:solidFill>
              <a:schemeClr val="tx1"/>
            </a:solidFill>
          </a:endParaRPr>
        </a:p>
      </dsp:txBody>
      <dsp:txXfrm>
        <a:off x="4183643" y="333443"/>
        <a:ext cx="1349806" cy="923267"/>
      </dsp:txXfrm>
    </dsp:sp>
    <dsp:sp modelId="{D836A17E-C43E-4991-9A19-50841F00CCED}">
      <dsp:nvSpPr>
        <dsp:cNvPr id="0" name=""/>
        <dsp:cNvSpPr/>
      </dsp:nvSpPr>
      <dsp:spPr>
        <a:xfrm rot="19800000">
          <a:off x="4442672" y="1948108"/>
          <a:ext cx="1524788" cy="469877"/>
        </a:xfrm>
        <a:prstGeom prst="leftArrow">
          <a:avLst>
            <a:gd name="adj1" fmla="val 60000"/>
            <a:gd name="adj2" fmla="val 50000"/>
          </a:avLst>
        </a:prstGeom>
        <a:solidFill>
          <a:schemeClr val="accent4">
            <a:lumMod val="40000"/>
            <a:lumOff val="6000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sp>
    <dsp:sp modelId="{DF66C7FB-138A-46D0-9F74-3D7413CF45A4}">
      <dsp:nvSpPr>
        <dsp:cNvPr id="0" name=""/>
        <dsp:cNvSpPr/>
      </dsp:nvSpPr>
      <dsp:spPr>
        <a:xfrm>
          <a:off x="5054539" y="1340215"/>
          <a:ext cx="1621558" cy="923267"/>
        </a:xfrm>
        <a:prstGeom prst="roundRect">
          <a:avLst>
            <a:gd name="adj" fmla="val 10000"/>
          </a:avLst>
        </a:prstGeom>
        <a:solidFill>
          <a:schemeClr val="accent4">
            <a:lumMod val="60000"/>
            <a:lumOff val="4000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6670" tIns="26670" rIns="26670" bIns="26670" numCol="1" spcCol="1270" anchor="ctr" anchorCtr="0">
          <a:noAutofit/>
        </a:bodyPr>
        <a:lstStyle/>
        <a:p>
          <a:pPr lvl="0" algn="ctr" defTabSz="622300">
            <a:lnSpc>
              <a:spcPct val="90000"/>
            </a:lnSpc>
            <a:spcBef>
              <a:spcPct val="0"/>
            </a:spcBef>
            <a:spcAft>
              <a:spcPct val="35000"/>
            </a:spcAft>
          </a:pPr>
          <a:r>
            <a:rPr lang="ru-RU" sz="1400" b="0" kern="1200" dirty="0" err="1" smtClean="0">
              <a:solidFill>
                <a:schemeClr val="tx1"/>
              </a:solidFill>
              <a:latin typeface="Times New Roman" pitchFamily="18" charset="0"/>
              <a:cs typeface="Times New Roman" pitchFamily="18" charset="0"/>
            </a:rPr>
            <a:t>Весёлояровское</a:t>
          </a:r>
          <a:r>
            <a:rPr lang="ru-RU" sz="1400" b="0" kern="1200" dirty="0" smtClean="0">
              <a:solidFill>
                <a:schemeClr val="tx1"/>
              </a:solidFill>
              <a:latin typeface="Times New Roman" pitchFamily="18" charset="0"/>
              <a:cs typeface="Times New Roman" pitchFamily="18" charset="0"/>
            </a:rPr>
            <a:t> сельское поселение</a:t>
          </a:r>
          <a:endParaRPr lang="ru-RU" sz="1400" b="0" kern="1200" dirty="0">
            <a:solidFill>
              <a:schemeClr val="tx1"/>
            </a:solidFill>
          </a:endParaRPr>
        </a:p>
      </dsp:txBody>
      <dsp:txXfrm>
        <a:off x="5054539" y="1340215"/>
        <a:ext cx="1621558" cy="923267"/>
      </dsp:txXfrm>
    </dsp:sp>
    <dsp:sp modelId="{6D81620B-768E-4319-AF3C-4126D2DA1BF7}">
      <dsp:nvSpPr>
        <dsp:cNvPr id="0" name=""/>
        <dsp:cNvSpPr/>
      </dsp:nvSpPr>
      <dsp:spPr>
        <a:xfrm>
          <a:off x="4837976" y="2942187"/>
          <a:ext cx="1395846" cy="469877"/>
        </a:xfrm>
        <a:prstGeom prst="leftArrow">
          <a:avLst>
            <a:gd name="adj1" fmla="val 60000"/>
            <a:gd name="adj2" fmla="val 50000"/>
          </a:avLst>
        </a:prstGeom>
        <a:solidFill>
          <a:schemeClr val="accent4">
            <a:lumMod val="20000"/>
            <a:lumOff val="8000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sp>
    <dsp:sp modelId="{990A6D36-D0F4-4753-92FB-1686F4F761BF}">
      <dsp:nvSpPr>
        <dsp:cNvPr id="0" name=""/>
        <dsp:cNvSpPr/>
      </dsp:nvSpPr>
      <dsp:spPr>
        <a:xfrm>
          <a:off x="5656780" y="2715492"/>
          <a:ext cx="1154084" cy="923267"/>
        </a:xfrm>
        <a:prstGeom prst="roundRect">
          <a:avLst>
            <a:gd name="adj" fmla="val 10000"/>
          </a:avLst>
        </a:prstGeom>
        <a:solidFill>
          <a:schemeClr val="accent4">
            <a:lumMod val="20000"/>
            <a:lumOff val="8000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6670" tIns="26670" rIns="26670" bIns="26670" numCol="1" spcCol="1270" anchor="ctr" anchorCtr="0">
          <a:noAutofit/>
        </a:bodyPr>
        <a:lstStyle/>
        <a:p>
          <a:pPr lvl="0" algn="ctr" defTabSz="622300">
            <a:lnSpc>
              <a:spcPct val="90000"/>
            </a:lnSpc>
            <a:spcBef>
              <a:spcPct val="0"/>
            </a:spcBef>
            <a:spcAft>
              <a:spcPct val="35000"/>
            </a:spcAft>
          </a:pPr>
          <a:r>
            <a:rPr lang="ru-RU" sz="1400" b="0" kern="1200" smtClean="0">
              <a:solidFill>
                <a:schemeClr val="tx1"/>
              </a:solidFill>
              <a:latin typeface="Times New Roman" pitchFamily="18" charset="0"/>
              <a:cs typeface="Times New Roman" pitchFamily="18" charset="0"/>
            </a:rPr>
            <a:t>Ольгинское городское поселение</a:t>
          </a:r>
          <a:endParaRPr lang="ru-RU" sz="1400" b="0" kern="1200" dirty="0">
            <a:solidFill>
              <a:schemeClr val="tx1"/>
            </a:solidFill>
          </a:endParaRPr>
        </a:p>
      </dsp:txBody>
      <dsp:txXfrm>
        <a:off x="5656780" y="2715492"/>
        <a:ext cx="1154084" cy="923267"/>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DF9C6313-ACDE-4F80-9FE0-DE818F784B5B}">
      <dsp:nvSpPr>
        <dsp:cNvPr id="0" name=""/>
        <dsp:cNvSpPr/>
      </dsp:nvSpPr>
      <dsp:spPr>
        <a:xfrm>
          <a:off x="2452" y="409871"/>
          <a:ext cx="2391370" cy="584737"/>
        </a:xfrm>
        <a:prstGeom prst="rect">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65024" rIns="113792" bIns="65024" numCol="1" spcCol="1270" anchor="ctr" anchorCtr="0">
          <a:noAutofit/>
        </a:bodyPr>
        <a:lstStyle/>
        <a:p>
          <a:pPr lvl="0" algn="ctr" defTabSz="711200">
            <a:lnSpc>
              <a:spcPct val="90000"/>
            </a:lnSpc>
            <a:spcBef>
              <a:spcPct val="0"/>
            </a:spcBef>
            <a:spcAft>
              <a:spcPct val="35000"/>
            </a:spcAft>
          </a:pPr>
          <a:r>
            <a:rPr lang="ru-RU" sz="1600" kern="1200" smtClean="0"/>
            <a:t>НАЛОГОВЫЕ ДОХОДЫ</a:t>
          </a:r>
          <a:endParaRPr lang="ru-RU" sz="1600" kern="1200" dirty="0"/>
        </a:p>
      </dsp:txBody>
      <dsp:txXfrm>
        <a:off x="2452" y="409871"/>
        <a:ext cx="2391370" cy="584737"/>
      </dsp:txXfrm>
    </dsp:sp>
    <dsp:sp modelId="{45962813-5304-4FA6-A0CC-BAB8B4263E40}">
      <dsp:nvSpPr>
        <dsp:cNvPr id="0" name=""/>
        <dsp:cNvSpPr/>
      </dsp:nvSpPr>
      <dsp:spPr>
        <a:xfrm>
          <a:off x="2452" y="994608"/>
          <a:ext cx="2391370" cy="3777120"/>
        </a:xfrm>
        <a:prstGeom prst="rect">
          <a:avLst/>
        </a:prstGeom>
        <a:solidFill>
          <a:schemeClr val="accent2">
            <a:tint val="40000"/>
            <a:alpha val="90000"/>
            <a:hueOff val="0"/>
            <a:satOff val="0"/>
            <a:lumOff val="0"/>
            <a:alphaOff val="0"/>
          </a:schemeClr>
        </a:solidFill>
        <a:ln w="2540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ru-RU" sz="1600" kern="1200" dirty="0" smtClean="0"/>
            <a:t>налог на доходы физических лиц,</a:t>
          </a:r>
          <a:endParaRPr lang="ru-RU" sz="1600" kern="1200" dirty="0"/>
        </a:p>
        <a:p>
          <a:pPr marL="171450" lvl="1" indent="-171450" algn="l" defTabSz="711200">
            <a:lnSpc>
              <a:spcPct val="90000"/>
            </a:lnSpc>
            <a:spcBef>
              <a:spcPct val="0"/>
            </a:spcBef>
            <a:spcAft>
              <a:spcPct val="15000"/>
            </a:spcAft>
            <a:buChar char="••"/>
          </a:pPr>
          <a:r>
            <a:rPr lang="ru-RU" sz="1600" kern="1200" dirty="0" smtClean="0">
              <a:latin typeface="Times New Roman" pitchFamily="18" charset="0"/>
              <a:cs typeface="Times New Roman" pitchFamily="18" charset="0"/>
            </a:rPr>
            <a:t>акцизы по подакцизным товарам,</a:t>
          </a:r>
          <a:endParaRPr lang="ru-RU" sz="1600" kern="1200" dirty="0"/>
        </a:p>
        <a:p>
          <a:pPr marL="171450" lvl="1" indent="-171450" algn="l" defTabSz="711200">
            <a:lnSpc>
              <a:spcPct val="90000"/>
            </a:lnSpc>
            <a:spcBef>
              <a:spcPct val="0"/>
            </a:spcBef>
            <a:spcAft>
              <a:spcPct val="15000"/>
            </a:spcAft>
            <a:buChar char="••"/>
          </a:pPr>
          <a:r>
            <a:rPr lang="ru-RU" sz="1600" kern="1200" dirty="0" smtClean="0"/>
            <a:t>единый налог на вмененный доход,</a:t>
          </a:r>
          <a:endParaRPr lang="ru-RU" sz="1600" kern="1200" dirty="0"/>
        </a:p>
        <a:p>
          <a:pPr marL="171450" lvl="1" indent="-171450" algn="l" defTabSz="711200">
            <a:lnSpc>
              <a:spcPct val="90000"/>
            </a:lnSpc>
            <a:spcBef>
              <a:spcPct val="0"/>
            </a:spcBef>
            <a:spcAft>
              <a:spcPct val="15000"/>
            </a:spcAft>
            <a:buChar char="••"/>
          </a:pPr>
          <a:r>
            <a:rPr lang="ru-RU" sz="1600" kern="1200" dirty="0" smtClean="0"/>
            <a:t>единый сельскохозяйственный налог, </a:t>
          </a:r>
          <a:endParaRPr lang="ru-RU" sz="1600" kern="1200" dirty="0"/>
        </a:p>
        <a:p>
          <a:pPr marL="171450" lvl="1" indent="-171450" algn="l" defTabSz="711200">
            <a:lnSpc>
              <a:spcPct val="90000"/>
            </a:lnSpc>
            <a:spcBef>
              <a:spcPct val="0"/>
            </a:spcBef>
            <a:spcAft>
              <a:spcPct val="15000"/>
            </a:spcAft>
            <a:buChar char="••"/>
          </a:pPr>
          <a:r>
            <a:rPr lang="ru-RU" sz="1600" kern="1200" dirty="0" smtClean="0"/>
            <a:t>налог, взимаемый в связи с применением патентной системы налогообложения,</a:t>
          </a:r>
          <a:endParaRPr lang="ru-RU" sz="1600" kern="1200" dirty="0"/>
        </a:p>
        <a:p>
          <a:pPr marL="171450" lvl="1" indent="-171450" algn="l" defTabSz="711200">
            <a:lnSpc>
              <a:spcPct val="90000"/>
            </a:lnSpc>
            <a:spcBef>
              <a:spcPct val="0"/>
            </a:spcBef>
            <a:spcAft>
              <a:spcPct val="15000"/>
            </a:spcAft>
            <a:buChar char="••"/>
          </a:pPr>
          <a:r>
            <a:rPr lang="ru-RU" sz="1600" kern="1200" dirty="0" smtClean="0"/>
            <a:t>- государственная пошлина</a:t>
          </a:r>
          <a:endParaRPr lang="ru-RU" sz="1600" kern="1200" dirty="0"/>
        </a:p>
      </dsp:txBody>
      <dsp:txXfrm>
        <a:off x="2452" y="994608"/>
        <a:ext cx="2391370" cy="3777120"/>
      </dsp:txXfrm>
    </dsp:sp>
    <dsp:sp modelId="{96CDFE1A-0118-412C-A8A1-06790897D4F7}">
      <dsp:nvSpPr>
        <dsp:cNvPr id="0" name=""/>
        <dsp:cNvSpPr/>
      </dsp:nvSpPr>
      <dsp:spPr>
        <a:xfrm>
          <a:off x="2728614" y="409871"/>
          <a:ext cx="2391370" cy="584737"/>
        </a:xfrm>
        <a:prstGeom prst="rect">
          <a:avLst/>
        </a:prstGeom>
        <a:solidFill>
          <a:schemeClr val="accent2">
            <a:hueOff val="2340759"/>
            <a:satOff val="-2919"/>
            <a:lumOff val="686"/>
            <a:alphaOff val="0"/>
          </a:schemeClr>
        </a:solidFill>
        <a:ln w="25400" cap="flat" cmpd="sng" algn="ctr">
          <a:solidFill>
            <a:schemeClr val="accent2">
              <a:hueOff val="2340759"/>
              <a:satOff val="-2919"/>
              <a:lumOff val="686"/>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65024" rIns="113792" bIns="65024" numCol="1" spcCol="1270" anchor="ctr" anchorCtr="0">
          <a:noAutofit/>
        </a:bodyPr>
        <a:lstStyle/>
        <a:p>
          <a:pPr lvl="0" algn="ctr" defTabSz="711200">
            <a:lnSpc>
              <a:spcPct val="90000"/>
            </a:lnSpc>
            <a:spcBef>
              <a:spcPct val="0"/>
            </a:spcBef>
            <a:spcAft>
              <a:spcPct val="35000"/>
            </a:spcAft>
          </a:pPr>
          <a:r>
            <a:rPr lang="ru-RU" sz="1600" kern="1200" smtClean="0"/>
            <a:t>НЕНАЛОГОВЫЕ ДОХОДЫ</a:t>
          </a:r>
          <a:endParaRPr lang="ru-RU" sz="1600" kern="1200" dirty="0"/>
        </a:p>
      </dsp:txBody>
      <dsp:txXfrm>
        <a:off x="2728614" y="409871"/>
        <a:ext cx="2391370" cy="584737"/>
      </dsp:txXfrm>
    </dsp:sp>
    <dsp:sp modelId="{DD13D89B-7857-42EC-A7A2-ACF3FC4707BE}">
      <dsp:nvSpPr>
        <dsp:cNvPr id="0" name=""/>
        <dsp:cNvSpPr/>
      </dsp:nvSpPr>
      <dsp:spPr>
        <a:xfrm>
          <a:off x="2728614" y="994608"/>
          <a:ext cx="2391370" cy="3777120"/>
        </a:xfrm>
        <a:prstGeom prst="rect">
          <a:avLst/>
        </a:prstGeom>
        <a:solidFill>
          <a:schemeClr val="accent2">
            <a:tint val="40000"/>
            <a:alpha val="90000"/>
            <a:hueOff val="2512910"/>
            <a:satOff val="-2189"/>
            <a:lumOff val="-3"/>
            <a:alphaOff val="0"/>
          </a:schemeClr>
        </a:solidFill>
        <a:ln w="25400" cap="flat" cmpd="sng" algn="ctr">
          <a:solidFill>
            <a:schemeClr val="accent2">
              <a:tint val="40000"/>
              <a:alpha val="90000"/>
              <a:hueOff val="2512910"/>
              <a:satOff val="-2189"/>
              <a:lumOff val="-3"/>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ru-RU" sz="1600" kern="1200" dirty="0" smtClean="0"/>
            <a:t>доходы от использования муниципального имущества,</a:t>
          </a:r>
          <a:endParaRPr lang="ru-RU" sz="1600" kern="1200" dirty="0"/>
        </a:p>
        <a:p>
          <a:pPr marL="171450" lvl="1" indent="-171450" algn="l" defTabSz="711200">
            <a:lnSpc>
              <a:spcPct val="90000"/>
            </a:lnSpc>
            <a:spcBef>
              <a:spcPct val="0"/>
            </a:spcBef>
            <a:spcAft>
              <a:spcPct val="15000"/>
            </a:spcAft>
            <a:buChar char="••"/>
          </a:pPr>
          <a:r>
            <a:rPr lang="ru-RU" sz="1600" kern="1200" dirty="0" smtClean="0"/>
            <a:t>плата за негативное воздействие на окружающую среду,</a:t>
          </a:r>
          <a:endParaRPr lang="ru-RU" sz="1600" kern="1200" dirty="0"/>
        </a:p>
        <a:p>
          <a:pPr marL="171450" lvl="1" indent="-171450" algn="l" defTabSz="711200">
            <a:lnSpc>
              <a:spcPct val="90000"/>
            </a:lnSpc>
            <a:spcBef>
              <a:spcPct val="0"/>
            </a:spcBef>
            <a:spcAft>
              <a:spcPct val="15000"/>
            </a:spcAft>
            <a:buChar char="••"/>
          </a:pPr>
          <a:r>
            <a:rPr lang="ru-RU" sz="1600" kern="1200" dirty="0" smtClean="0"/>
            <a:t>доходы от продажи материальных и нематериальных активов,</a:t>
          </a:r>
          <a:endParaRPr lang="ru-RU" sz="1600" kern="1200" dirty="0"/>
        </a:p>
        <a:p>
          <a:pPr marL="171450" lvl="1" indent="-171450" algn="l" defTabSz="711200">
            <a:lnSpc>
              <a:spcPct val="90000"/>
            </a:lnSpc>
            <a:spcBef>
              <a:spcPct val="0"/>
            </a:spcBef>
            <a:spcAft>
              <a:spcPct val="15000"/>
            </a:spcAft>
            <a:buChar char="••"/>
          </a:pPr>
          <a:r>
            <a:rPr lang="ru-RU" sz="1600" kern="1200" dirty="0" smtClean="0"/>
            <a:t>штрафы, санкции, возмещение ущерба,</a:t>
          </a:r>
          <a:endParaRPr lang="ru-RU" sz="1600" kern="1200" dirty="0"/>
        </a:p>
        <a:p>
          <a:pPr marL="171450" lvl="1" indent="-171450" algn="l" defTabSz="711200">
            <a:lnSpc>
              <a:spcPct val="90000"/>
            </a:lnSpc>
            <a:spcBef>
              <a:spcPct val="0"/>
            </a:spcBef>
            <a:spcAft>
              <a:spcPct val="15000"/>
            </a:spcAft>
            <a:buChar char="••"/>
          </a:pPr>
          <a:r>
            <a:rPr lang="ru-RU" sz="1600" kern="1200" dirty="0" smtClean="0"/>
            <a:t>прочие неналоговые доходы</a:t>
          </a:r>
          <a:endParaRPr lang="ru-RU" sz="1600" kern="1200" dirty="0"/>
        </a:p>
      </dsp:txBody>
      <dsp:txXfrm>
        <a:off x="2728614" y="994608"/>
        <a:ext cx="2391370" cy="3777120"/>
      </dsp:txXfrm>
    </dsp:sp>
    <dsp:sp modelId="{7E251FC0-DD1C-4E19-8A49-A9916BE31DE8}">
      <dsp:nvSpPr>
        <dsp:cNvPr id="0" name=""/>
        <dsp:cNvSpPr/>
      </dsp:nvSpPr>
      <dsp:spPr>
        <a:xfrm>
          <a:off x="5454777" y="409871"/>
          <a:ext cx="2391370" cy="584737"/>
        </a:xfrm>
        <a:prstGeom prst="rect">
          <a:avLst/>
        </a:prstGeom>
        <a:solidFill>
          <a:schemeClr val="accent2">
            <a:hueOff val="4681519"/>
            <a:satOff val="-5839"/>
            <a:lumOff val="1373"/>
            <a:alphaOff val="0"/>
          </a:schemeClr>
        </a:solidFill>
        <a:ln w="25400" cap="flat" cmpd="sng" algn="ctr">
          <a:solidFill>
            <a:schemeClr val="accent2">
              <a:hueOff val="4681519"/>
              <a:satOff val="-5839"/>
              <a:lumOff val="1373"/>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65024" rIns="113792" bIns="65024" numCol="1" spcCol="1270" anchor="ctr" anchorCtr="0">
          <a:noAutofit/>
        </a:bodyPr>
        <a:lstStyle/>
        <a:p>
          <a:pPr lvl="0" algn="ctr" defTabSz="711200">
            <a:lnSpc>
              <a:spcPct val="90000"/>
            </a:lnSpc>
            <a:spcBef>
              <a:spcPct val="0"/>
            </a:spcBef>
            <a:spcAft>
              <a:spcPct val="35000"/>
            </a:spcAft>
          </a:pPr>
          <a:r>
            <a:rPr lang="ru-RU" sz="1600" kern="1200" smtClean="0"/>
            <a:t>БЕЗВОЗМЕЗДНЫЕ ПОСТУПЛЕНИЯ</a:t>
          </a:r>
          <a:endParaRPr lang="ru-RU" sz="1600" kern="1200" dirty="0"/>
        </a:p>
      </dsp:txBody>
      <dsp:txXfrm>
        <a:off x="5454777" y="409871"/>
        <a:ext cx="2391370" cy="584737"/>
      </dsp:txXfrm>
    </dsp:sp>
    <dsp:sp modelId="{35910C47-8A8E-4D7C-B3D3-42D3F5508A82}">
      <dsp:nvSpPr>
        <dsp:cNvPr id="0" name=""/>
        <dsp:cNvSpPr/>
      </dsp:nvSpPr>
      <dsp:spPr>
        <a:xfrm>
          <a:off x="5454777" y="994608"/>
          <a:ext cx="2391370" cy="3777120"/>
        </a:xfrm>
        <a:prstGeom prst="rect">
          <a:avLst/>
        </a:prstGeom>
        <a:solidFill>
          <a:schemeClr val="accent2">
            <a:tint val="40000"/>
            <a:alpha val="90000"/>
            <a:hueOff val="5025821"/>
            <a:satOff val="-4378"/>
            <a:lumOff val="-6"/>
            <a:alphaOff val="0"/>
          </a:schemeClr>
        </a:solidFill>
        <a:ln w="25400" cap="flat" cmpd="sng" algn="ctr">
          <a:solidFill>
            <a:schemeClr val="accent2">
              <a:tint val="40000"/>
              <a:alpha val="90000"/>
              <a:hueOff val="5025821"/>
              <a:satOff val="-4378"/>
              <a:lumOff val="-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ru-RU" sz="1600" kern="1200" dirty="0" smtClean="0">
              <a:latin typeface="Times New Roman" pitchFamily="18" charset="0"/>
              <a:cs typeface="Times New Roman" pitchFamily="18" charset="0"/>
            </a:rPr>
            <a:t>дотации,</a:t>
          </a:r>
          <a:endParaRPr lang="ru-RU" sz="1600" kern="1200" dirty="0"/>
        </a:p>
        <a:p>
          <a:pPr marL="171450" lvl="1" indent="-171450" algn="l" defTabSz="711200">
            <a:lnSpc>
              <a:spcPct val="90000"/>
            </a:lnSpc>
            <a:spcBef>
              <a:spcPct val="0"/>
            </a:spcBef>
            <a:spcAft>
              <a:spcPct val="15000"/>
            </a:spcAft>
            <a:buChar char="••"/>
          </a:pPr>
          <a:r>
            <a:rPr lang="ru-RU" sz="1600" kern="1200" dirty="0" smtClean="0">
              <a:latin typeface="Times New Roman" pitchFamily="18" charset="0"/>
              <a:cs typeface="Times New Roman" pitchFamily="18" charset="0"/>
            </a:rPr>
            <a:t>субсидии,</a:t>
          </a:r>
        </a:p>
        <a:p>
          <a:pPr marL="171450" lvl="1" indent="-171450" algn="l" defTabSz="711200">
            <a:lnSpc>
              <a:spcPct val="90000"/>
            </a:lnSpc>
            <a:spcBef>
              <a:spcPct val="0"/>
            </a:spcBef>
            <a:spcAft>
              <a:spcPct val="15000"/>
            </a:spcAft>
            <a:buChar char="••"/>
          </a:pPr>
          <a:r>
            <a:rPr lang="ru-RU" sz="1600" kern="1200" dirty="0" smtClean="0">
              <a:latin typeface="Times New Roman" pitchFamily="18" charset="0"/>
              <a:cs typeface="Times New Roman" pitchFamily="18" charset="0"/>
            </a:rPr>
            <a:t>субвенции,</a:t>
          </a:r>
        </a:p>
        <a:p>
          <a:pPr marL="171450" lvl="1" indent="-171450" algn="l" defTabSz="711200">
            <a:lnSpc>
              <a:spcPct val="90000"/>
            </a:lnSpc>
            <a:spcBef>
              <a:spcPct val="0"/>
            </a:spcBef>
            <a:spcAft>
              <a:spcPct val="15000"/>
            </a:spcAft>
            <a:buChar char="••"/>
          </a:pPr>
          <a:r>
            <a:rPr lang="ru-RU" sz="1600" kern="1200" dirty="0" smtClean="0">
              <a:latin typeface="Times New Roman" pitchFamily="18" charset="0"/>
              <a:cs typeface="Times New Roman" pitchFamily="18" charset="0"/>
            </a:rPr>
            <a:t>иные межбюджетные трансферты,</a:t>
          </a:r>
        </a:p>
        <a:p>
          <a:pPr marL="171450" lvl="1" indent="-171450" algn="l" defTabSz="711200">
            <a:lnSpc>
              <a:spcPct val="90000"/>
            </a:lnSpc>
            <a:spcBef>
              <a:spcPct val="0"/>
            </a:spcBef>
            <a:spcAft>
              <a:spcPct val="15000"/>
            </a:spcAft>
            <a:buChar char="••"/>
          </a:pPr>
          <a:r>
            <a:rPr lang="ru-RU" sz="1600" kern="1200" dirty="0" smtClean="0">
              <a:latin typeface="Times New Roman" pitchFamily="18" charset="0"/>
              <a:cs typeface="Times New Roman" pitchFamily="18" charset="0"/>
            </a:rPr>
            <a:t>прочие безвозмездные поступления</a:t>
          </a:r>
        </a:p>
      </dsp:txBody>
      <dsp:txXfrm>
        <a:off x="5454777" y="994608"/>
        <a:ext cx="2391370" cy="3777120"/>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23E6F722-A493-4733-9308-35CA653AE914}">
      <dsp:nvSpPr>
        <dsp:cNvPr id="0" name=""/>
        <dsp:cNvSpPr/>
      </dsp:nvSpPr>
      <dsp:spPr>
        <a:xfrm>
          <a:off x="3848099" y="1655436"/>
          <a:ext cx="2016029" cy="696434"/>
        </a:xfrm>
        <a:custGeom>
          <a:avLst/>
          <a:gdLst/>
          <a:ahLst/>
          <a:cxnLst/>
          <a:rect l="0" t="0" r="0" b="0"/>
          <a:pathLst>
            <a:path>
              <a:moveTo>
                <a:pt x="0" y="0"/>
              </a:moveTo>
              <a:lnTo>
                <a:pt x="0" y="348217"/>
              </a:lnTo>
              <a:lnTo>
                <a:pt x="2016029" y="348217"/>
              </a:lnTo>
              <a:lnTo>
                <a:pt x="2016029" y="696434"/>
              </a:lnTo>
            </a:path>
          </a:pathLst>
        </a:custGeom>
        <a:noFill/>
        <a:ln w="25400" cap="flat" cmpd="sng" algn="ctr">
          <a:solidFill>
            <a:schemeClr val="accent6">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D3E5EF9-66E8-41A5-B2C3-E3BD6ED5E471}">
      <dsp:nvSpPr>
        <dsp:cNvPr id="0" name=""/>
        <dsp:cNvSpPr/>
      </dsp:nvSpPr>
      <dsp:spPr>
        <a:xfrm>
          <a:off x="1669353" y="1655436"/>
          <a:ext cx="2178746" cy="696434"/>
        </a:xfrm>
        <a:custGeom>
          <a:avLst/>
          <a:gdLst/>
          <a:ahLst/>
          <a:cxnLst/>
          <a:rect l="0" t="0" r="0" b="0"/>
          <a:pathLst>
            <a:path>
              <a:moveTo>
                <a:pt x="2178746" y="0"/>
              </a:moveTo>
              <a:lnTo>
                <a:pt x="2178746" y="348217"/>
              </a:lnTo>
              <a:lnTo>
                <a:pt x="0" y="348217"/>
              </a:lnTo>
              <a:lnTo>
                <a:pt x="0" y="696434"/>
              </a:lnTo>
            </a:path>
          </a:pathLst>
        </a:custGeom>
        <a:noFill/>
        <a:ln w="25400" cap="flat" cmpd="sng" algn="ctr">
          <a:solidFill>
            <a:schemeClr val="accent6">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BECDB5E-7830-42F8-A077-2F2496FE6B2C}">
      <dsp:nvSpPr>
        <dsp:cNvPr id="0" name=""/>
        <dsp:cNvSpPr/>
      </dsp:nvSpPr>
      <dsp:spPr>
        <a:xfrm>
          <a:off x="2004703" y="60435"/>
          <a:ext cx="3686792" cy="1595001"/>
        </a:xfrm>
        <a:prstGeom prst="rect">
          <a:avLst/>
        </a:prstGeom>
        <a:solidFill>
          <a:schemeClr val="lt1">
            <a:hueOff val="0"/>
            <a:satOff val="0"/>
            <a:lumOff val="0"/>
            <a:alphaOff val="0"/>
          </a:schemeClr>
        </a:solidFill>
        <a:ln w="25400" cap="flat" cmpd="sng" algn="ctr">
          <a:solidFill>
            <a:schemeClr val="accent6">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ru-RU" sz="1800" kern="1200" dirty="0" smtClean="0">
              <a:latin typeface="Times New Roman" pitchFamily="18" charset="0"/>
              <a:ea typeface="Times New Roman" pitchFamily="18" charset="0"/>
              <a:cs typeface="Times New Roman" pitchFamily="18" charset="0"/>
            </a:rPr>
            <a:t>Основными факторами, определяющими характер и направления долговой политики являются: </a:t>
          </a:r>
          <a:endParaRPr lang="ru-RU" sz="1800" kern="1200" dirty="0"/>
        </a:p>
      </dsp:txBody>
      <dsp:txXfrm>
        <a:off x="2004703" y="60435"/>
        <a:ext cx="3686792" cy="1595001"/>
      </dsp:txXfrm>
    </dsp:sp>
    <dsp:sp modelId="{48030916-4FEF-41A3-AF14-7AADD87ECEE8}">
      <dsp:nvSpPr>
        <dsp:cNvPr id="0" name=""/>
        <dsp:cNvSpPr/>
      </dsp:nvSpPr>
      <dsp:spPr>
        <a:xfrm>
          <a:off x="1541" y="2351871"/>
          <a:ext cx="3335623" cy="2099501"/>
        </a:xfrm>
        <a:prstGeom prst="rect">
          <a:avLst/>
        </a:prstGeom>
        <a:solidFill>
          <a:schemeClr val="lt1">
            <a:hueOff val="0"/>
            <a:satOff val="0"/>
            <a:lumOff val="0"/>
            <a:alphaOff val="0"/>
          </a:schemeClr>
        </a:solidFill>
        <a:ln w="25400" cap="flat" cmpd="sng" algn="ctr">
          <a:solidFill>
            <a:schemeClr val="accent6">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ru-RU" sz="1800" kern="1200" dirty="0" smtClean="0">
              <a:latin typeface="Times New Roman" pitchFamily="18" charset="0"/>
              <a:ea typeface="Times New Roman" pitchFamily="18" charset="0"/>
              <a:cs typeface="Times New Roman" pitchFamily="18" charset="0"/>
            </a:rPr>
            <a:t> ухудшение экономической ситуации, связанной с распространением новой </a:t>
          </a:r>
          <a:r>
            <a:rPr lang="ru-RU" sz="1800" kern="1200" dirty="0" err="1" smtClean="0">
              <a:latin typeface="Times New Roman" pitchFamily="18" charset="0"/>
              <a:ea typeface="Times New Roman" pitchFamily="18" charset="0"/>
              <a:cs typeface="Times New Roman" pitchFamily="18" charset="0"/>
            </a:rPr>
            <a:t>коронавирусной</a:t>
          </a:r>
          <a:r>
            <a:rPr lang="ru-RU" sz="1800" kern="1200" dirty="0" smtClean="0">
              <a:latin typeface="Times New Roman" pitchFamily="18" charset="0"/>
              <a:ea typeface="Times New Roman" pitchFamily="18" charset="0"/>
              <a:cs typeface="Times New Roman" pitchFamily="18" charset="0"/>
            </a:rPr>
            <a:t> инфекции, замедление темпов экономического роста и, как следствие, риск снижения доходной базы бюджета; </a:t>
          </a:r>
          <a:endParaRPr lang="ru-RU" sz="1800" kern="1200" dirty="0"/>
        </a:p>
      </dsp:txBody>
      <dsp:txXfrm>
        <a:off x="1541" y="2351871"/>
        <a:ext cx="3335623" cy="2099501"/>
      </dsp:txXfrm>
    </dsp:sp>
    <dsp:sp modelId="{DD11AB2D-DC54-4A70-9C34-D59A844F132E}">
      <dsp:nvSpPr>
        <dsp:cNvPr id="0" name=""/>
        <dsp:cNvSpPr/>
      </dsp:nvSpPr>
      <dsp:spPr>
        <a:xfrm>
          <a:off x="4033600" y="2351871"/>
          <a:ext cx="3661057" cy="2159693"/>
        </a:xfrm>
        <a:prstGeom prst="rect">
          <a:avLst/>
        </a:prstGeom>
        <a:solidFill>
          <a:schemeClr val="lt1">
            <a:hueOff val="0"/>
            <a:satOff val="0"/>
            <a:lumOff val="0"/>
            <a:alphaOff val="0"/>
          </a:schemeClr>
        </a:solidFill>
        <a:ln w="25400" cap="flat" cmpd="sng" algn="ctr">
          <a:solidFill>
            <a:schemeClr val="accent6">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rtl="0">
            <a:lnSpc>
              <a:spcPct val="90000"/>
            </a:lnSpc>
            <a:spcBef>
              <a:spcPct val="0"/>
            </a:spcBef>
            <a:spcAft>
              <a:spcPct val="35000"/>
            </a:spcAft>
          </a:pPr>
          <a:r>
            <a:rPr kumimoji="0" lang="ru-RU" sz="1800" b="0" i="0" u="none" strike="noStrike" kern="1200" cap="none" normalizeH="0" baseline="0" dirty="0" smtClean="0">
              <a:ln/>
              <a:effectLst/>
              <a:latin typeface="Times New Roman" pitchFamily="18" charset="0"/>
              <a:ea typeface="Times New Roman" pitchFamily="18" charset="0"/>
              <a:cs typeface="Times New Roman" pitchFamily="18" charset="0"/>
            </a:rPr>
            <a:t>необходимость финансового обеспечения расходных обязательств, принимаемых с учетом реализации Указа Президента Российской Федерации от 07.05.2018 года №204 «О национальных целях и стратегических задачах Российской Федерации на период до 2024 года»; </a:t>
          </a:r>
          <a:endParaRPr lang="ru-RU" sz="1800" kern="1200" dirty="0"/>
        </a:p>
      </dsp:txBody>
      <dsp:txXfrm>
        <a:off x="4033600" y="2351871"/>
        <a:ext cx="3661057" cy="2159693"/>
      </dsp:txXfrm>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E1DD99E4-C30B-4B17-8FE2-14AA9CDAA37F}">
      <dsp:nvSpPr>
        <dsp:cNvPr id="0" name=""/>
        <dsp:cNvSpPr/>
      </dsp:nvSpPr>
      <dsp:spPr>
        <a:xfrm>
          <a:off x="4495800" y="1759638"/>
          <a:ext cx="3188221" cy="455880"/>
        </a:xfrm>
        <a:custGeom>
          <a:avLst/>
          <a:gdLst/>
          <a:ahLst/>
          <a:cxnLst/>
          <a:rect l="0" t="0" r="0" b="0"/>
          <a:pathLst>
            <a:path>
              <a:moveTo>
                <a:pt x="0" y="0"/>
              </a:moveTo>
              <a:lnTo>
                <a:pt x="0" y="236907"/>
              </a:lnTo>
              <a:lnTo>
                <a:pt x="3188221" y="236907"/>
              </a:lnTo>
              <a:lnTo>
                <a:pt x="3188221" y="455880"/>
              </a:lnTo>
            </a:path>
          </a:pathLst>
        </a:custGeom>
        <a:noFill/>
        <a:ln w="25400" cap="flat" cmpd="sng" algn="ctr">
          <a:solidFill>
            <a:schemeClr val="dk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D657503-C230-4712-AA7C-12401C022540}">
      <dsp:nvSpPr>
        <dsp:cNvPr id="0" name=""/>
        <dsp:cNvSpPr/>
      </dsp:nvSpPr>
      <dsp:spPr>
        <a:xfrm>
          <a:off x="4495800" y="1759638"/>
          <a:ext cx="704518" cy="455880"/>
        </a:xfrm>
        <a:custGeom>
          <a:avLst/>
          <a:gdLst/>
          <a:ahLst/>
          <a:cxnLst/>
          <a:rect l="0" t="0" r="0" b="0"/>
          <a:pathLst>
            <a:path>
              <a:moveTo>
                <a:pt x="0" y="0"/>
              </a:moveTo>
              <a:lnTo>
                <a:pt x="0" y="236907"/>
              </a:lnTo>
              <a:lnTo>
                <a:pt x="704518" y="236907"/>
              </a:lnTo>
              <a:lnTo>
                <a:pt x="704518" y="455880"/>
              </a:lnTo>
            </a:path>
          </a:pathLst>
        </a:custGeom>
        <a:noFill/>
        <a:ln w="25400" cap="flat" cmpd="sng" algn="ctr">
          <a:solidFill>
            <a:schemeClr val="dk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D41A517-8AF3-427C-A0CB-128775090FA4}">
      <dsp:nvSpPr>
        <dsp:cNvPr id="0" name=""/>
        <dsp:cNvSpPr/>
      </dsp:nvSpPr>
      <dsp:spPr>
        <a:xfrm>
          <a:off x="1962213" y="1759638"/>
          <a:ext cx="2533586" cy="455880"/>
        </a:xfrm>
        <a:custGeom>
          <a:avLst/>
          <a:gdLst/>
          <a:ahLst/>
          <a:cxnLst/>
          <a:rect l="0" t="0" r="0" b="0"/>
          <a:pathLst>
            <a:path>
              <a:moveTo>
                <a:pt x="2533586" y="0"/>
              </a:moveTo>
              <a:lnTo>
                <a:pt x="2533586" y="236907"/>
              </a:lnTo>
              <a:lnTo>
                <a:pt x="0" y="236907"/>
              </a:lnTo>
              <a:lnTo>
                <a:pt x="0" y="455880"/>
              </a:lnTo>
            </a:path>
          </a:pathLst>
        </a:custGeom>
        <a:noFill/>
        <a:ln w="25400" cap="flat" cmpd="sng" algn="ctr">
          <a:solidFill>
            <a:schemeClr val="dk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9C57DF1-DBA8-4BE6-AEE1-2F8EBA5BDA32}">
      <dsp:nvSpPr>
        <dsp:cNvPr id="0" name=""/>
        <dsp:cNvSpPr/>
      </dsp:nvSpPr>
      <dsp:spPr>
        <a:xfrm>
          <a:off x="2532887" y="791841"/>
          <a:ext cx="3925825" cy="967796"/>
        </a:xfrm>
        <a:prstGeom prst="rect">
          <a:avLst/>
        </a:prstGeom>
        <a:solidFill>
          <a:schemeClr val="lt1"/>
        </a:solidFill>
        <a:ln w="25400" cap="flat"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ru-RU" sz="1400" kern="1200" dirty="0" smtClean="0">
              <a:latin typeface="Times New Roman" pitchFamily="18" charset="0"/>
              <a:cs typeface="Times New Roman" pitchFamily="18" charset="0"/>
            </a:rPr>
            <a:t>Администрацией Ольгинского муниципального района б</a:t>
          </a:r>
          <a:r>
            <a:rPr lang="ru-RU" sz="1400" kern="1200" dirty="0" smtClean="0">
              <a:latin typeface="Times New Roman" pitchFamily="18" charset="0"/>
              <a:ea typeface="Times New Roman" pitchFamily="18" charset="0"/>
              <a:cs typeface="Times New Roman" pitchFamily="18" charset="0"/>
            </a:rPr>
            <a:t>удет продолжена работа:</a:t>
          </a:r>
          <a:endParaRPr lang="ru-RU" sz="1400" kern="1200" dirty="0">
            <a:latin typeface="Times New Roman" pitchFamily="18" charset="0"/>
            <a:cs typeface="Times New Roman" pitchFamily="18" charset="0"/>
          </a:endParaRPr>
        </a:p>
      </dsp:txBody>
      <dsp:txXfrm>
        <a:off x="2532887" y="791841"/>
        <a:ext cx="3925825" cy="967796"/>
      </dsp:txXfrm>
    </dsp:sp>
    <dsp:sp modelId="{E478159A-B92E-4665-8980-A483922EAC81}">
      <dsp:nvSpPr>
        <dsp:cNvPr id="0" name=""/>
        <dsp:cNvSpPr/>
      </dsp:nvSpPr>
      <dsp:spPr>
        <a:xfrm>
          <a:off x="149859" y="2215518"/>
          <a:ext cx="3624706" cy="2115974"/>
        </a:xfrm>
        <a:prstGeom prst="rect">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ru-RU" sz="1400" kern="1200" dirty="0" smtClean="0">
              <a:latin typeface="Times New Roman" pitchFamily="18" charset="0"/>
              <a:ea typeface="Times New Roman" pitchFamily="18" charset="0"/>
              <a:cs typeface="Times New Roman" pitchFamily="18" charset="0"/>
            </a:rPr>
            <a:t>по сохранению, укреплению и развитию налогового потенциала путем совершенствования механизма взаимодействия с администраторами доходов в части качественного администрирования доходных источников бюджета муниципального района и повышения уровня их собираемости, легализации налоговой базы, включая легализацию «теневой» заработной платы,</a:t>
          </a:r>
          <a:endParaRPr lang="ru-RU" sz="1400" kern="1200" dirty="0">
            <a:latin typeface="Times New Roman" pitchFamily="18" charset="0"/>
            <a:cs typeface="Times New Roman" pitchFamily="18" charset="0"/>
          </a:endParaRPr>
        </a:p>
      </dsp:txBody>
      <dsp:txXfrm>
        <a:off x="149859" y="2215518"/>
        <a:ext cx="3624706" cy="2115974"/>
      </dsp:txXfrm>
    </dsp:sp>
    <dsp:sp modelId="{C9272E28-C9A3-4B50-BF36-5E364E5CF4C3}">
      <dsp:nvSpPr>
        <dsp:cNvPr id="0" name=""/>
        <dsp:cNvSpPr/>
      </dsp:nvSpPr>
      <dsp:spPr>
        <a:xfrm>
          <a:off x="3971287" y="2215518"/>
          <a:ext cx="2458062" cy="2085902"/>
        </a:xfrm>
        <a:prstGeom prst="rect">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ru-RU" sz="1400" kern="1200" dirty="0" smtClean="0">
              <a:latin typeface="Times New Roman" pitchFamily="18" charset="0"/>
              <a:ea typeface="Times New Roman" pitchFamily="18" charset="0"/>
              <a:cs typeface="Times New Roman" pitchFamily="18" charset="0"/>
            </a:rPr>
            <a:t>по обеспечению контроля за своевременным и полным перечислением налогов, сборов и иных обязательных платежей в бюджеты бюджетной системы Российской Федерации.</a:t>
          </a:r>
          <a:endParaRPr lang="ru-RU" sz="1400" kern="1200" dirty="0">
            <a:latin typeface="Times New Roman" pitchFamily="18" charset="0"/>
            <a:cs typeface="Times New Roman" pitchFamily="18" charset="0"/>
          </a:endParaRPr>
        </a:p>
      </dsp:txBody>
      <dsp:txXfrm>
        <a:off x="3971287" y="2215518"/>
        <a:ext cx="2458062" cy="2085902"/>
      </dsp:txXfrm>
    </dsp:sp>
    <dsp:sp modelId="{54054268-67B7-41CB-A094-C4DB866536B5}">
      <dsp:nvSpPr>
        <dsp:cNvPr id="0" name=""/>
        <dsp:cNvSpPr/>
      </dsp:nvSpPr>
      <dsp:spPr>
        <a:xfrm>
          <a:off x="6668780" y="2215518"/>
          <a:ext cx="2030481" cy="2115974"/>
        </a:xfrm>
        <a:prstGeom prst="rect">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ru-RU" sz="1400" kern="1200" dirty="0" smtClean="0">
              <a:latin typeface="Times New Roman" pitchFamily="18" charset="0"/>
              <a:ea typeface="Times New Roman" pitchFamily="18" charset="0"/>
              <a:cs typeface="Times New Roman" pitchFamily="18" charset="0"/>
            </a:rPr>
            <a:t>направленная на повышение эффективности предоставляемых налоговых льгот.</a:t>
          </a:r>
        </a:p>
      </dsp:txBody>
      <dsp:txXfrm>
        <a:off x="6668780" y="2215518"/>
        <a:ext cx="2030481" cy="2115974"/>
      </dsp:txXfrm>
    </dsp:sp>
  </dsp:spTree>
</dsp:drawing>
</file>

<file path=ppt/diagrams/layout1.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7EAF463A-BC7C-46EE-9F1E-7F377CCA4891}" type="datetimeFigureOut">
              <a:rPr lang="en-US" smtClean="0"/>
              <a:pPr/>
              <a:t>12/2/2020</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7EAF463A-BC7C-46EE-9F1E-7F377CCA4891}" type="datetimeFigureOut">
              <a:rPr lang="en-US" smtClean="0"/>
              <a:pPr/>
              <a:t>12/2/2020</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7EAF463A-BC7C-46EE-9F1E-7F377CCA4891}" type="datetimeFigureOut">
              <a:rPr lang="en-US" smtClean="0"/>
              <a:pPr/>
              <a:t>12/2/2020</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7EAF463A-BC7C-46EE-9F1E-7F377CCA4891}" type="datetimeFigureOut">
              <a:rPr lang="en-US" smtClean="0"/>
              <a:pPr/>
              <a:t>12/2/2020</a:t>
            </a:fld>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7EAF463A-BC7C-46EE-9F1E-7F377CCA4891}" type="datetimeFigureOut">
              <a:rPr lang="en-US" smtClean="0"/>
              <a:pPr/>
              <a:t>12/2/2020</a:t>
            </a:fld>
            <a:endParaRPr lang="en-US"/>
          </a:p>
        </p:txBody>
      </p:sp>
      <p:sp>
        <p:nvSpPr>
          <p:cNvPr id="8" name="Нижний колонтитул 7"/>
          <p:cNvSpPr>
            <a:spLocks noGrp="1"/>
          </p:cNvSpPr>
          <p:nvPr>
            <p:ph type="ftr" sz="quarter" idx="11"/>
          </p:nvPr>
        </p:nvSpPr>
        <p:spPr/>
        <p:txBody>
          <a:bodyPr/>
          <a:lstStyle/>
          <a:p>
            <a:endParaRPr lang="en-US"/>
          </a:p>
        </p:txBody>
      </p:sp>
      <p:sp>
        <p:nvSpPr>
          <p:cNvPr id="9" name="Номер слайда 8"/>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7EAF463A-BC7C-46EE-9F1E-7F377CCA4891}" type="datetimeFigureOut">
              <a:rPr lang="en-US" smtClean="0"/>
              <a:pPr/>
              <a:t>12/2/2020</a:t>
            </a:fld>
            <a:endParaRPr lang="en-US"/>
          </a:p>
        </p:txBody>
      </p:sp>
      <p:sp>
        <p:nvSpPr>
          <p:cNvPr id="4" name="Нижний колонтитул 3"/>
          <p:cNvSpPr>
            <a:spLocks noGrp="1"/>
          </p:cNvSpPr>
          <p:nvPr>
            <p:ph type="ftr" sz="quarter" idx="11"/>
          </p:nvPr>
        </p:nvSpPr>
        <p:spPr/>
        <p:txBody>
          <a:bodyPr/>
          <a:lstStyle/>
          <a:p>
            <a:endParaRPr lang="en-US"/>
          </a:p>
        </p:txBody>
      </p:sp>
      <p:sp>
        <p:nvSpPr>
          <p:cNvPr id="5" name="Номер слайда 4"/>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7EAF463A-BC7C-46EE-9F1E-7F377CCA4891}" type="datetimeFigureOut">
              <a:rPr lang="en-US" smtClean="0"/>
              <a:pPr/>
              <a:t>12/2/2020</a:t>
            </a:fld>
            <a:endParaRPr lang="en-US"/>
          </a:p>
        </p:txBody>
      </p:sp>
      <p:sp>
        <p:nvSpPr>
          <p:cNvPr id="3" name="Нижний колонтитул 2"/>
          <p:cNvSpPr>
            <a:spLocks noGrp="1"/>
          </p:cNvSpPr>
          <p:nvPr>
            <p:ph type="ftr" sz="quarter" idx="11"/>
          </p:nvPr>
        </p:nvSpPr>
        <p:spPr/>
        <p:txBody>
          <a:bodyPr/>
          <a:lstStyle/>
          <a:p>
            <a:endParaRPr lang="en-US"/>
          </a:p>
        </p:txBody>
      </p:sp>
      <p:sp>
        <p:nvSpPr>
          <p:cNvPr id="4" name="Номер слайда 3"/>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7EAF463A-BC7C-46EE-9F1E-7F377CCA4891}" type="datetimeFigureOut">
              <a:rPr lang="en-US" smtClean="0"/>
              <a:pPr/>
              <a:t>12/2/2020</a:t>
            </a:fld>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7EAF463A-BC7C-46EE-9F1E-7F377CCA4891}" type="datetimeFigureOut">
              <a:rPr lang="en-US" smtClean="0"/>
              <a:pPr/>
              <a:t>12/2/2020</a:t>
            </a:fld>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7EAF463A-BC7C-46EE-9F1E-7F377CCA4891}" type="datetimeFigureOut">
              <a:rPr lang="en-US" smtClean="0"/>
              <a:pPr/>
              <a:t>12/2/2020</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7EAF463A-BC7C-46EE-9F1E-7F377CCA4891}" type="datetimeFigureOut">
              <a:rPr lang="en-US" smtClean="0"/>
              <a:pPr/>
              <a:t>12/2/2020</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AF463A-BC7C-46EE-9F1E-7F377CCA4891}" type="datetimeFigureOut">
              <a:rPr lang="en-US" smtClean="0"/>
              <a:pPr/>
              <a:t>12/2/2020</a:t>
            </a:fld>
            <a:endParaRPr lang="en-US"/>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83448D-3A78-4528-A469-B745A65DA48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447800" y="1371600"/>
            <a:ext cx="6096000" cy="2514600"/>
          </a:xfrm>
          <a:ln w="19050">
            <a:solidFill>
              <a:schemeClr val="accent3"/>
            </a:solidFill>
          </a:ln>
        </p:spPr>
        <p:txBody>
          <a:bodyPr>
            <a:normAutofit fontScale="90000"/>
          </a:bodyPr>
          <a:lstStyle/>
          <a:p>
            <a:pPr>
              <a:spcBef>
                <a:spcPts val="0"/>
              </a:spcBef>
            </a:pPr>
            <a:r>
              <a:rPr lang="ru-RU" sz="5400" dirty="0" smtClean="0">
                <a:latin typeface="Times New Roman" pitchFamily="18" charset="0"/>
                <a:cs typeface="Times New Roman" pitchFamily="18" charset="0"/>
              </a:rPr>
              <a:t>БЮДЖЕТ ДЛЯ ГРАЖДАН </a:t>
            </a:r>
            <a:r>
              <a:rPr lang="ru-RU" dirty="0" smtClean="0">
                <a:latin typeface="Times New Roman" pitchFamily="18" charset="0"/>
                <a:cs typeface="Times New Roman" pitchFamily="18" charset="0"/>
              </a:rPr>
              <a:t/>
            </a:r>
            <a:br>
              <a:rPr lang="ru-RU" dirty="0" smtClean="0">
                <a:latin typeface="Times New Roman" pitchFamily="18" charset="0"/>
                <a:cs typeface="Times New Roman" pitchFamily="18" charset="0"/>
              </a:rPr>
            </a:br>
            <a:r>
              <a:rPr lang="ru-RU" sz="2000" i="1" dirty="0" smtClean="0">
                <a:latin typeface="Times New Roman" pitchFamily="18" charset="0"/>
                <a:cs typeface="Times New Roman" pitchFamily="18" charset="0"/>
              </a:rPr>
              <a:t>к  районному бюджету </a:t>
            </a:r>
            <a:br>
              <a:rPr lang="ru-RU" sz="2000" i="1" dirty="0" smtClean="0">
                <a:latin typeface="Times New Roman" pitchFamily="18" charset="0"/>
                <a:cs typeface="Times New Roman" pitchFamily="18" charset="0"/>
              </a:rPr>
            </a:br>
            <a:r>
              <a:rPr lang="ru-RU" sz="2000" i="1" dirty="0" smtClean="0">
                <a:latin typeface="Times New Roman" pitchFamily="18" charset="0"/>
                <a:cs typeface="Times New Roman" pitchFamily="18" charset="0"/>
              </a:rPr>
              <a:t>Ольгинского муниципального района </a:t>
            </a:r>
            <a:br>
              <a:rPr lang="ru-RU" sz="2000" i="1" dirty="0" smtClean="0">
                <a:latin typeface="Times New Roman" pitchFamily="18" charset="0"/>
                <a:cs typeface="Times New Roman" pitchFamily="18" charset="0"/>
              </a:rPr>
            </a:br>
            <a:r>
              <a:rPr lang="ru-RU" sz="2000" i="1" dirty="0" smtClean="0">
                <a:latin typeface="Times New Roman" pitchFamily="18" charset="0"/>
                <a:cs typeface="Times New Roman" pitchFamily="18" charset="0"/>
              </a:rPr>
              <a:t>на 2021 год  </a:t>
            </a:r>
            <a:endParaRPr lang="ru-RU" sz="1800" i="1" dirty="0">
              <a:latin typeface="Times New Roman" pitchFamily="18" charset="0"/>
              <a:cs typeface="Times New Roman" pitchFamily="18" charset="0"/>
            </a:endParaRPr>
          </a:p>
        </p:txBody>
      </p:sp>
      <p:pic>
        <p:nvPicPr>
          <p:cNvPr id="13" name="Рисунок 12" descr="466264a73dc8c9c5815b19260436e1bf.jpg"/>
          <p:cNvPicPr>
            <a:picLocks noChangeAspect="1"/>
          </p:cNvPicPr>
          <p:nvPr/>
        </p:nvPicPr>
        <p:blipFill>
          <a:blip r:embed="rId2" cstate="print">
            <a:lum bright="10000" contrast="20000"/>
          </a:blip>
          <a:stretch>
            <a:fillRect/>
          </a:stretch>
        </p:blipFill>
        <p:spPr>
          <a:xfrm flipH="1">
            <a:off x="3581399" y="2683329"/>
            <a:ext cx="5562599" cy="4174670"/>
          </a:xfrm>
          <a:prstGeom prst="rtTriangle">
            <a:avLst/>
          </a:prstGeom>
          <a:ln w="12700">
            <a:solidFill>
              <a:schemeClr val="accent3"/>
            </a:solidFill>
          </a:ln>
          <a:effectLst>
            <a:outerShdw blurRad="292100" dist="139700" dir="2700000" algn="tl" rotWithShape="0">
              <a:srgbClr val="333333">
                <a:alpha val="65000"/>
              </a:srgbClr>
            </a:outerShdw>
          </a:effectLst>
        </p:spPr>
      </p:pic>
      <p:pic>
        <p:nvPicPr>
          <p:cNvPr id="14" name="Рисунок 13" descr="bdWbSy03vz1BbJ5QquMj.jpg"/>
          <p:cNvPicPr>
            <a:picLocks noChangeAspect="1"/>
          </p:cNvPicPr>
          <p:nvPr/>
        </p:nvPicPr>
        <p:blipFill>
          <a:blip r:embed="rId3" cstate="print"/>
          <a:stretch>
            <a:fillRect/>
          </a:stretch>
        </p:blipFill>
        <p:spPr>
          <a:xfrm>
            <a:off x="8001000" y="152400"/>
            <a:ext cx="990600" cy="990600"/>
          </a:xfrm>
          <a:prstGeom prst="rect">
            <a:avLst/>
          </a:prstGeom>
        </p:spPr>
      </p:pic>
      <p:pic>
        <p:nvPicPr>
          <p:cNvPr id="7" name="Рисунок 6" descr="tx6E6SK4Ttw.jpg"/>
          <p:cNvPicPr>
            <a:picLocks noChangeAspect="1"/>
          </p:cNvPicPr>
          <p:nvPr/>
        </p:nvPicPr>
        <p:blipFill>
          <a:blip r:embed="rId4" cstate="print"/>
          <a:stretch>
            <a:fillRect/>
          </a:stretch>
        </p:blipFill>
        <p:spPr>
          <a:xfrm>
            <a:off x="0" y="1136376"/>
            <a:ext cx="4572000" cy="5721624"/>
          </a:xfrm>
          <a:prstGeom prst="rtTriangle">
            <a:avLst/>
          </a:prstGeom>
          <a:ln w="12700">
            <a:solidFill>
              <a:schemeClr val="accent3"/>
            </a:solidFill>
          </a:ln>
          <a:effectLst>
            <a:outerShdw blurRad="292100" dist="139700" dir="2700000" algn="tl" rotWithShape="0">
              <a:srgbClr val="333333">
                <a:alpha val="65000"/>
              </a:srgbClr>
            </a:outerShdw>
          </a:effectLst>
        </p:spPr>
      </p:pic>
      <p:sp>
        <p:nvSpPr>
          <p:cNvPr id="6" name="Прямоугольник 5"/>
          <p:cNvSpPr/>
          <p:nvPr/>
        </p:nvSpPr>
        <p:spPr>
          <a:xfrm>
            <a:off x="152400" y="76200"/>
            <a:ext cx="3200400" cy="523220"/>
          </a:xfrm>
          <a:prstGeom prst="rect">
            <a:avLst/>
          </a:prstGeom>
        </p:spPr>
        <p:txBody>
          <a:bodyPr wrap="square">
            <a:spAutoFit/>
          </a:bodyPr>
          <a:lstStyle/>
          <a:p>
            <a:r>
              <a:rPr lang="ru-RU" sz="1400" dirty="0" smtClean="0">
                <a:latin typeface="Times New Roman" pitchFamily="18" charset="0"/>
                <a:cs typeface="Times New Roman" pitchFamily="18" charset="0"/>
              </a:rPr>
              <a:t>Финансовый отдел администрации </a:t>
            </a:r>
            <a:r>
              <a:rPr lang="ru-RU" sz="1400" dirty="0" smtClean="0">
                <a:latin typeface="Times New Roman" pitchFamily="18" charset="0"/>
                <a:cs typeface="Times New Roman" pitchFamily="18" charset="0"/>
              </a:rPr>
              <a:t>О</a:t>
            </a:r>
            <a:r>
              <a:rPr lang="ru-RU" sz="1400" dirty="0" smtClean="0">
                <a:latin typeface="Times New Roman" pitchFamily="18" charset="0"/>
                <a:cs typeface="Times New Roman" pitchFamily="18" charset="0"/>
              </a:rPr>
              <a:t>льгинского муниципального района  </a:t>
            </a:r>
            <a:endParaRPr lang="ru-RU" sz="1400" dirty="0" smtClean="0">
              <a:latin typeface="Times New Roman" pitchFamily="18" charset="0"/>
              <a:cs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 name="Rectangle 2"/>
          <p:cNvSpPr>
            <a:spLocks noChangeArrowheads="1"/>
          </p:cNvSpPr>
          <p:nvPr/>
        </p:nvSpPr>
        <p:spPr bwMode="auto">
          <a:xfrm>
            <a:off x="0" y="152400"/>
            <a:ext cx="9144000" cy="64325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539750" algn="ctr" defTabSz="914400" rtl="0" eaLnBrk="1" fontAlgn="base" latinLnBrk="0" hangingPunct="1">
              <a:lnSpc>
                <a:spcPct val="100000"/>
              </a:lnSpc>
              <a:spcBef>
                <a:spcPct val="0"/>
              </a:spcBef>
              <a:spcAft>
                <a:spcPct val="0"/>
              </a:spcAft>
              <a:buClrTx/>
              <a:buSzTx/>
              <a:buFontTx/>
              <a:buNone/>
              <a:tabLst/>
            </a:pPr>
            <a:r>
              <a:rPr kumimoji="0" lang="ru-RU" sz="200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Уважаемые жители Ольгинского района!</a:t>
            </a:r>
          </a:p>
          <a:p>
            <a:pPr marL="0" marR="0" lvl="0" indent="539750" algn="ctr" defTabSz="914400" rtl="0" eaLnBrk="1" fontAlgn="base" latinLnBrk="0" hangingPunct="1">
              <a:lnSpc>
                <a:spcPct val="100000"/>
              </a:lnSpc>
              <a:spcBef>
                <a:spcPct val="0"/>
              </a:spcBef>
              <a:spcAft>
                <a:spcPct val="0"/>
              </a:spcAft>
              <a:buClrTx/>
              <a:buSzTx/>
              <a:buFontTx/>
              <a:buNone/>
              <a:tabLst/>
            </a:pPr>
            <a:endParaRPr kumimoji="0" lang="ru-RU" sz="120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endParaRPr>
          </a:p>
          <a:p>
            <a:pPr marL="0" marR="0" lvl="0" indent="539750" defTabSz="914400" rtl="0" eaLnBrk="0" fontAlgn="base" latinLnBrk="0" hangingPunct="0">
              <a:lnSpc>
                <a:spcPct val="100000"/>
              </a:lnSpc>
              <a:spcBef>
                <a:spcPct val="0"/>
              </a:spcBef>
              <a:spcAft>
                <a:spcPct val="0"/>
              </a:spcAft>
              <a:buClrTx/>
              <a:buSzTx/>
              <a:buFontTx/>
              <a:buNone/>
              <a:tabLst/>
            </a:pPr>
            <a:r>
              <a:rPr kumimoji="0" lang="ru-RU" sz="2000"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Одна из основных целей бюджетной политики - обеспечение большей прозрачности, открытости и доступности бюджетного процесса для жителей Ольгинского района. </a:t>
            </a:r>
            <a:endParaRPr kumimoji="0" lang="ru-RU" sz="120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endParaRPr>
          </a:p>
          <a:p>
            <a:pPr marL="0" marR="0" lvl="0" indent="539750" defTabSz="914400" rtl="0" eaLnBrk="0" fontAlgn="base" latinLnBrk="0" hangingPunct="0">
              <a:lnSpc>
                <a:spcPct val="100000"/>
              </a:lnSpc>
              <a:spcBef>
                <a:spcPct val="0"/>
              </a:spcBef>
              <a:spcAft>
                <a:spcPct val="0"/>
              </a:spcAft>
              <a:buClrTx/>
              <a:buSzTx/>
              <a:buFontTx/>
              <a:buNone/>
              <a:tabLst/>
            </a:pPr>
            <a:r>
              <a:rPr kumimoji="0" lang="ru-RU" sz="2000"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Одним из инструментов обеспечения прозрачности и открытости бюджетного процесса для населения является реализация проекта – открытый бюджет.</a:t>
            </a:r>
            <a:endParaRPr kumimoji="0" lang="ru-RU" sz="120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endParaRPr>
          </a:p>
          <a:p>
            <a:pPr marL="0" marR="0" lvl="0" indent="539750" defTabSz="914400" rtl="0" eaLnBrk="0" fontAlgn="base" latinLnBrk="0" hangingPunct="0">
              <a:lnSpc>
                <a:spcPct val="100000"/>
              </a:lnSpc>
              <a:spcBef>
                <a:spcPct val="0"/>
              </a:spcBef>
              <a:spcAft>
                <a:spcPct val="0"/>
              </a:spcAft>
              <a:buClrTx/>
              <a:buSzTx/>
              <a:buFontTx/>
              <a:buNone/>
              <a:tabLst/>
            </a:pPr>
            <a:r>
              <a:rPr kumimoji="0" lang="ru-RU" sz="2000"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«Бюджет для граждан» - это аналитический материал, разрабатываемый в целях ознакомления граждан с основными целями, задачами и приоритетными направлениями бюджетной политики Ольгинского района, обоснованиями бюджетных расходов, планируемыми и достигнутыми результатами использования бюджетных ассигнований.</a:t>
            </a:r>
            <a:endParaRPr kumimoji="0" lang="ru-RU" sz="120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endParaRPr>
          </a:p>
          <a:p>
            <a:pPr marL="0" marR="0" lvl="0" indent="539750" defTabSz="914400" rtl="0" eaLnBrk="0" fontAlgn="base" latinLnBrk="0" hangingPunct="0">
              <a:lnSpc>
                <a:spcPct val="100000"/>
              </a:lnSpc>
              <a:spcBef>
                <a:spcPct val="0"/>
              </a:spcBef>
              <a:spcAft>
                <a:spcPct val="0"/>
              </a:spcAft>
              <a:buClrTx/>
              <a:buSzTx/>
              <a:buFontTx/>
              <a:buNone/>
              <a:tabLst/>
            </a:pPr>
            <a:r>
              <a:rPr kumimoji="0" lang="ru-RU" sz="2000"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Надеемся, что представление бюджета в понятной и доступной форме повысит уровень общественного участия жителей в бюджетном процессе Ольгинского муниципального района.</a:t>
            </a:r>
            <a:endParaRPr kumimoji="0" lang="ru-RU" sz="120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endParaRPr>
          </a:p>
          <a:p>
            <a:pPr marL="0" marR="0" lvl="0" indent="539750" defTabSz="914400" rtl="0" eaLnBrk="0" fontAlgn="base" latinLnBrk="0" hangingPunct="0">
              <a:lnSpc>
                <a:spcPct val="100000"/>
              </a:lnSpc>
              <a:spcBef>
                <a:spcPct val="0"/>
              </a:spcBef>
              <a:spcAft>
                <a:spcPct val="0"/>
              </a:spcAft>
              <a:buClrTx/>
              <a:buSzTx/>
              <a:buFontTx/>
              <a:buNone/>
              <a:tabLst/>
            </a:pPr>
            <a:r>
              <a:rPr kumimoji="0" lang="ru-RU" sz="2000"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«Бюджет для граждан» размещается на официальном сайте </a:t>
            </a:r>
            <a:endParaRPr kumimoji="0" lang="ru-RU" sz="120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endParaRPr>
          </a:p>
          <a:p>
            <a:pPr marL="0" marR="0" lvl="0" indent="539750" defTabSz="914400" rtl="0" eaLnBrk="0" fontAlgn="base" latinLnBrk="0" hangingPunct="0">
              <a:lnSpc>
                <a:spcPct val="100000"/>
              </a:lnSpc>
              <a:spcBef>
                <a:spcPct val="0"/>
              </a:spcBef>
              <a:spcAft>
                <a:spcPct val="0"/>
              </a:spcAft>
              <a:buClrTx/>
              <a:buSzTx/>
              <a:buFontTx/>
              <a:buNone/>
              <a:tabLst/>
            </a:pPr>
            <a:r>
              <a:rPr kumimoji="0" lang="ru-RU" sz="2000"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администрации Ольгинского муниципального района.</a:t>
            </a:r>
            <a:endParaRPr kumimoji="0" lang="ru-RU" sz="120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endParaRPr>
          </a:p>
          <a:p>
            <a:pPr marL="0" marR="0" lvl="0" indent="539750" algn="l" defTabSz="914400" rtl="0" eaLnBrk="0" fontAlgn="base" latinLnBrk="0" hangingPunct="0">
              <a:lnSpc>
                <a:spcPct val="100000"/>
              </a:lnSpc>
              <a:spcBef>
                <a:spcPct val="0"/>
              </a:spcBef>
              <a:spcAft>
                <a:spcPct val="0"/>
              </a:spcAft>
              <a:buClrTx/>
              <a:buSzTx/>
              <a:buFontTx/>
              <a:buNone/>
              <a:tabLst/>
            </a:pPr>
            <a:endParaRPr kumimoji="0" lang="ru-RU" sz="200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539750" algn="l" defTabSz="914400" rtl="0" eaLnBrk="0" fontAlgn="base" latinLnBrk="0" hangingPunct="0">
              <a:lnSpc>
                <a:spcPct val="100000"/>
              </a:lnSpc>
              <a:spcBef>
                <a:spcPct val="0"/>
              </a:spcBef>
              <a:spcAft>
                <a:spcPct val="0"/>
              </a:spcAft>
              <a:buClrTx/>
              <a:buSzTx/>
              <a:buFontTx/>
              <a:buNone/>
              <a:tabLst/>
            </a:pPr>
            <a:r>
              <a:rPr kumimoji="0" lang="ru-RU" sz="200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Глава администрации</a:t>
            </a:r>
            <a:endParaRPr lang="ru-RU" sz="1200" dirty="0" smtClean="0">
              <a:latin typeface="Times New Roman" pitchFamily="18" charset="0"/>
              <a:ea typeface="Times New Roman" pitchFamily="18" charset="0"/>
              <a:cs typeface="Times New Roman" pitchFamily="18" charset="0"/>
            </a:endParaRPr>
          </a:p>
          <a:p>
            <a:pPr marL="0" marR="0" lvl="0" indent="539750" algn="l" defTabSz="914400" rtl="0" eaLnBrk="0" fontAlgn="base" latinLnBrk="0" hangingPunct="0">
              <a:lnSpc>
                <a:spcPct val="100000"/>
              </a:lnSpc>
              <a:spcBef>
                <a:spcPct val="0"/>
              </a:spcBef>
              <a:spcAft>
                <a:spcPct val="0"/>
              </a:spcAft>
              <a:buClrTx/>
              <a:buSzTx/>
              <a:buFontTx/>
              <a:buNone/>
              <a:tabLst/>
            </a:pPr>
            <a:r>
              <a:rPr kumimoji="0" lang="ru-RU" sz="200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Ольгинского муниципального района</a:t>
            </a:r>
            <a:r>
              <a:rPr kumimoji="0" lang="ru-RU" sz="2000" i="1" u="none" strike="noStrike" cap="none" normalizeH="0" dirty="0" smtClean="0">
                <a:ln>
                  <a:noFill/>
                </a:ln>
                <a:solidFill>
                  <a:schemeClr val="tx1"/>
                </a:solidFill>
                <a:effectLst/>
                <a:latin typeface="Times New Roman" pitchFamily="18" charset="0"/>
                <a:ea typeface="Times New Roman" pitchFamily="18" charset="0"/>
                <a:cs typeface="Times New Roman" pitchFamily="18" charset="0"/>
              </a:rPr>
              <a:t>                                         </a:t>
            </a:r>
            <a:r>
              <a:rPr kumimoji="0" lang="ru-RU" sz="200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Ю.И. Глушко</a:t>
            </a:r>
            <a:endParaRPr kumimoji="0" lang="ru-RU" sz="180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Схема 7"/>
          <p:cNvGraphicFramePr/>
          <p:nvPr/>
        </p:nvGraphicFramePr>
        <p:xfrm>
          <a:off x="1066800" y="1143000"/>
          <a:ext cx="6781800" cy="4038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Заголовок 1"/>
          <p:cNvSpPr>
            <a:spLocks noGrp="1"/>
          </p:cNvSpPr>
          <p:nvPr>
            <p:ph type="title"/>
          </p:nvPr>
        </p:nvSpPr>
        <p:spPr>
          <a:xfrm>
            <a:off x="685800" y="0"/>
            <a:ext cx="7848600" cy="1066800"/>
          </a:xfrm>
          <a:prstGeom prst="roundRect">
            <a:avLst/>
          </a:prstGeom>
          <a:solidFill>
            <a:schemeClr val="bg1"/>
          </a:solidFill>
          <a:ln>
            <a:noFill/>
          </a:ln>
        </p:spPr>
        <p:style>
          <a:lnRef idx="2">
            <a:schemeClr val="dk1"/>
          </a:lnRef>
          <a:fillRef idx="1">
            <a:schemeClr val="lt1"/>
          </a:fillRef>
          <a:effectRef idx="0">
            <a:schemeClr val="dk1"/>
          </a:effectRef>
          <a:fontRef idx="minor">
            <a:schemeClr val="dk1"/>
          </a:fontRef>
        </p:style>
        <p:txBody>
          <a:bodyPr>
            <a:normAutofit/>
          </a:bodyPr>
          <a:lstStyle/>
          <a:p>
            <a:r>
              <a:rPr lang="ru-RU" sz="2400" dirty="0" smtClean="0">
                <a:latin typeface="Times New Roman" pitchFamily="18" charset="0"/>
                <a:cs typeface="Times New Roman" pitchFamily="18" charset="0"/>
              </a:rPr>
              <a:t>ОБЩАЯ ХАРАКТЕРИСТИКА ОЛЬГИНСКОГО МУНИЦИПАЛЬНОГО РАЙОНА</a:t>
            </a:r>
            <a:endParaRPr lang="ru-RU" sz="2400" dirty="0">
              <a:latin typeface="Times New Roman" pitchFamily="18" charset="0"/>
              <a:cs typeface="Times New Roman" pitchFamily="18" charset="0"/>
            </a:endParaRPr>
          </a:p>
        </p:txBody>
      </p:sp>
      <p:sp>
        <p:nvSpPr>
          <p:cNvPr id="4" name="Прямоугольник 3"/>
          <p:cNvSpPr/>
          <p:nvPr/>
        </p:nvSpPr>
        <p:spPr>
          <a:xfrm>
            <a:off x="457200" y="5410200"/>
            <a:ext cx="8305800" cy="1169551"/>
          </a:xfrm>
          <a:prstGeom prst="rect">
            <a:avLst/>
          </a:prstGeom>
        </p:spPr>
        <p:txBody>
          <a:bodyPr wrap="square">
            <a:spAutoFit/>
          </a:bodyPr>
          <a:lstStyle/>
          <a:p>
            <a:pPr algn="ctr"/>
            <a:r>
              <a:rPr lang="ru-RU" sz="1400" dirty="0" smtClean="0">
                <a:latin typeface="Times New Roman" pitchFamily="18" charset="0"/>
                <a:cs typeface="Times New Roman" pitchFamily="18" charset="0"/>
              </a:rPr>
              <a:t>В общей сложности на территории Ольгинского муниципального района расположено 19 населённых пунктов, в числе которых 1 городской населенный пункт – </a:t>
            </a:r>
            <a:r>
              <a:rPr lang="ru-RU" sz="1400" dirty="0" err="1" smtClean="0">
                <a:latin typeface="Times New Roman" pitchFamily="18" charset="0"/>
                <a:cs typeface="Times New Roman" pitchFamily="18" charset="0"/>
              </a:rPr>
              <a:t>пгт</a:t>
            </a:r>
            <a:r>
              <a:rPr lang="ru-RU" sz="1400" dirty="0" smtClean="0">
                <a:latin typeface="Times New Roman" pitchFamily="18" charset="0"/>
                <a:cs typeface="Times New Roman" pitchFamily="18" charset="0"/>
              </a:rPr>
              <a:t>. Ольга и 18 сельских населённых пунктов. Село </a:t>
            </a:r>
            <a:r>
              <a:rPr lang="ru-RU" sz="1400" dirty="0" err="1" smtClean="0">
                <a:latin typeface="Times New Roman" pitchFamily="18" charset="0"/>
                <a:cs typeface="Times New Roman" pitchFamily="18" charset="0"/>
              </a:rPr>
              <a:t>Щербаковка</a:t>
            </a:r>
            <a:r>
              <a:rPr lang="ru-RU" sz="1400" dirty="0" smtClean="0">
                <a:latin typeface="Times New Roman" pitchFamily="18" charset="0"/>
                <a:cs typeface="Times New Roman" pitchFamily="18" charset="0"/>
              </a:rPr>
              <a:t> не наделено статусом сельского поселения и не включено в состав поселений, образованных в составе Ольгинского муниципального района, расположено на межселенной территории; местное самоуправление осуществляется сходом граждан.</a:t>
            </a:r>
            <a:endParaRPr lang="ru-RU" sz="1400" dirty="0">
              <a:latin typeface="Times New Roman" pitchFamily="18" charset="0"/>
              <a:cs typeface="Times New Roman" pitchFamily="18" charset="0"/>
            </a:endParaRPr>
          </a:p>
        </p:txBody>
      </p:sp>
      <p:cxnSp>
        <p:nvCxnSpPr>
          <p:cNvPr id="14" name="Прямая соединительная линия 13"/>
          <p:cNvCxnSpPr/>
          <p:nvPr/>
        </p:nvCxnSpPr>
        <p:spPr>
          <a:xfrm>
            <a:off x="0" y="990600"/>
            <a:ext cx="9144000" cy="0"/>
          </a:xfrm>
          <a:prstGeom prst="line">
            <a:avLst/>
          </a:prstGeom>
        </p:spPr>
        <p:style>
          <a:lnRef idx="3">
            <a:schemeClr val="accent3"/>
          </a:lnRef>
          <a:fillRef idx="0">
            <a:schemeClr val="accent3"/>
          </a:fillRef>
          <a:effectRef idx="2">
            <a:schemeClr val="accent3"/>
          </a:effectRef>
          <a:fontRef idx="minor">
            <a:schemeClr val="tx1"/>
          </a:fontRef>
        </p:style>
      </p:cxnSp>
      <p:cxnSp>
        <p:nvCxnSpPr>
          <p:cNvPr id="18" name="Прямая соединительная линия 17"/>
          <p:cNvCxnSpPr/>
          <p:nvPr/>
        </p:nvCxnSpPr>
        <p:spPr>
          <a:xfrm>
            <a:off x="0" y="5257800"/>
            <a:ext cx="9144000" cy="0"/>
          </a:xfrm>
          <a:prstGeom prst="line">
            <a:avLst/>
          </a:prstGeom>
        </p:spPr>
        <p:style>
          <a:lnRef idx="3">
            <a:schemeClr val="accent3"/>
          </a:lnRef>
          <a:fillRef idx="0">
            <a:schemeClr val="accent3"/>
          </a:fillRef>
          <a:effectRef idx="2">
            <a:schemeClr val="accent3"/>
          </a:effectRef>
          <a:fontRef idx="minor">
            <a:schemeClr val="tx1"/>
          </a:fontRef>
        </p:style>
      </p:cxn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Рисунок 13" descr="Безымянный.jpg"/>
          <p:cNvPicPr>
            <a:picLocks noChangeAspect="1"/>
          </p:cNvPicPr>
          <p:nvPr/>
        </p:nvPicPr>
        <p:blipFill>
          <a:blip r:embed="rId2" cstate="print">
            <a:lum contrast="20000"/>
          </a:blip>
          <a:stretch>
            <a:fillRect/>
          </a:stretch>
        </p:blipFill>
        <p:spPr>
          <a:xfrm>
            <a:off x="2438400" y="1828800"/>
            <a:ext cx="4184544" cy="4273694"/>
          </a:xfrm>
          <a:prstGeom prst="rect">
            <a:avLst/>
          </a:prstGeom>
          <a:ln>
            <a:noFill/>
          </a:ln>
          <a:effectLst>
            <a:softEdge rad="112500"/>
          </a:effectLst>
        </p:spPr>
      </p:pic>
      <p:sp>
        <p:nvSpPr>
          <p:cNvPr id="5" name="Прямоугольник 4"/>
          <p:cNvSpPr/>
          <p:nvPr/>
        </p:nvSpPr>
        <p:spPr>
          <a:xfrm>
            <a:off x="6781800" y="304800"/>
            <a:ext cx="2133600" cy="2339102"/>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pPr algn="ctr"/>
            <a:r>
              <a:rPr lang="ru-RU" dirty="0" smtClean="0">
                <a:latin typeface="Times New Roman" pitchFamily="18" charset="0"/>
                <a:cs typeface="Times New Roman" pitchFamily="18" charset="0"/>
              </a:rPr>
              <a:t>Ольгинский район занимает </a:t>
            </a:r>
            <a:r>
              <a:rPr lang="ru-RU" sz="2800" b="1" dirty="0" smtClean="0">
                <a:latin typeface="Times New Roman" pitchFamily="18" charset="0"/>
                <a:cs typeface="Times New Roman" pitchFamily="18" charset="0"/>
              </a:rPr>
              <a:t>6</a:t>
            </a:r>
            <a:r>
              <a:rPr lang="ru-RU" sz="2800" dirty="0" smtClean="0">
                <a:latin typeface="Times New Roman" pitchFamily="18" charset="0"/>
                <a:cs typeface="Times New Roman" pitchFamily="18" charset="0"/>
              </a:rPr>
              <a:t> </a:t>
            </a:r>
            <a:r>
              <a:rPr lang="ru-RU" dirty="0" smtClean="0">
                <a:latin typeface="Times New Roman" pitchFamily="18" charset="0"/>
                <a:cs typeface="Times New Roman" pitchFamily="18" charset="0"/>
              </a:rPr>
              <a:t>место в Приморском крае по территории и </a:t>
            </a:r>
            <a:r>
              <a:rPr lang="ru-RU" sz="2800" b="1" dirty="0" smtClean="0">
                <a:latin typeface="Times New Roman" pitchFamily="18" charset="0"/>
                <a:cs typeface="Times New Roman" pitchFamily="18" charset="0"/>
              </a:rPr>
              <a:t>32</a:t>
            </a:r>
            <a:r>
              <a:rPr lang="ru-RU" dirty="0" smtClean="0">
                <a:latin typeface="Times New Roman" pitchFamily="18" charset="0"/>
                <a:cs typeface="Times New Roman" pitchFamily="18" charset="0"/>
              </a:rPr>
              <a:t> место по численности населения. </a:t>
            </a:r>
            <a:endParaRPr lang="ru-RU" dirty="0"/>
          </a:p>
        </p:txBody>
      </p:sp>
      <p:sp>
        <p:nvSpPr>
          <p:cNvPr id="6" name="Прямоугольник 5"/>
          <p:cNvSpPr/>
          <p:nvPr/>
        </p:nvSpPr>
        <p:spPr>
          <a:xfrm>
            <a:off x="152400" y="4648200"/>
            <a:ext cx="2514600" cy="584775"/>
          </a:xfrm>
          <a:prstGeom prst="rect">
            <a:avLst/>
          </a:prstGeom>
        </p:spPr>
        <p:txBody>
          <a:bodyPr wrap="square">
            <a:spAutoFit/>
          </a:bodyPr>
          <a:lstStyle/>
          <a:p>
            <a:pPr algn="ctr"/>
            <a:r>
              <a:rPr lang="ru-RU" sz="1600" dirty="0" smtClean="0">
                <a:latin typeface="Times New Roman" pitchFamily="18" charset="0"/>
                <a:cs typeface="Times New Roman" pitchFamily="18" charset="0"/>
              </a:rPr>
              <a:t>Численность населения  </a:t>
            </a:r>
          </a:p>
          <a:p>
            <a:pPr algn="ctr"/>
            <a:r>
              <a:rPr lang="ru-RU" sz="1600" dirty="0" smtClean="0">
                <a:latin typeface="Times New Roman" pitchFamily="18" charset="0"/>
                <a:cs typeface="Times New Roman" pitchFamily="18" charset="0"/>
              </a:rPr>
              <a:t> (на 01.01.2020)</a:t>
            </a:r>
          </a:p>
        </p:txBody>
      </p:sp>
      <p:cxnSp>
        <p:nvCxnSpPr>
          <p:cNvPr id="8" name="Прямая соединительная линия 7"/>
          <p:cNvCxnSpPr/>
          <p:nvPr/>
        </p:nvCxnSpPr>
        <p:spPr>
          <a:xfrm>
            <a:off x="152400" y="5257800"/>
            <a:ext cx="2514600" cy="0"/>
          </a:xfrm>
          <a:prstGeom prst="line">
            <a:avLst/>
          </a:prstGeom>
        </p:spPr>
        <p:style>
          <a:lnRef idx="3">
            <a:schemeClr val="accent6"/>
          </a:lnRef>
          <a:fillRef idx="0">
            <a:schemeClr val="accent6"/>
          </a:fillRef>
          <a:effectRef idx="2">
            <a:schemeClr val="accent6"/>
          </a:effectRef>
          <a:fontRef idx="minor">
            <a:schemeClr val="tx1"/>
          </a:fontRef>
        </p:style>
      </p:cxnSp>
      <p:sp>
        <p:nvSpPr>
          <p:cNvPr id="10" name="Прямоугольник 9"/>
          <p:cNvSpPr/>
          <p:nvPr/>
        </p:nvSpPr>
        <p:spPr>
          <a:xfrm>
            <a:off x="304800" y="5334000"/>
            <a:ext cx="2122697" cy="646331"/>
          </a:xfrm>
          <a:prstGeom prst="rect">
            <a:avLst/>
          </a:prstGeom>
        </p:spPr>
        <p:txBody>
          <a:bodyPr wrap="none">
            <a:spAutoFit/>
          </a:bodyPr>
          <a:lstStyle/>
          <a:p>
            <a:r>
              <a:rPr lang="ru-RU" sz="3600" dirty="0" smtClean="0">
                <a:solidFill>
                  <a:sysClr val="windowText" lastClr="000000"/>
                </a:solidFill>
                <a:latin typeface="Times New Roman" pitchFamily="18" charset="0"/>
                <a:cs typeface="Times New Roman" pitchFamily="18" charset="0"/>
              </a:rPr>
              <a:t>8 853 чел.</a:t>
            </a:r>
            <a:endParaRPr lang="ru-RU" sz="4000" dirty="0">
              <a:solidFill>
                <a:sysClr val="windowText" lastClr="000000"/>
              </a:solidFill>
              <a:latin typeface="Times New Roman" pitchFamily="18" charset="0"/>
              <a:cs typeface="Times New Roman" pitchFamily="18" charset="0"/>
            </a:endParaRPr>
          </a:p>
        </p:txBody>
      </p:sp>
      <p:sp>
        <p:nvSpPr>
          <p:cNvPr id="15" name="Прямоугольник 14"/>
          <p:cNvSpPr/>
          <p:nvPr/>
        </p:nvSpPr>
        <p:spPr>
          <a:xfrm>
            <a:off x="152400" y="5943600"/>
            <a:ext cx="2438400" cy="738664"/>
          </a:xfrm>
          <a:prstGeom prst="rect">
            <a:avLst/>
          </a:prstGeom>
        </p:spPr>
        <p:txBody>
          <a:bodyPr wrap="square">
            <a:spAutoFit/>
          </a:bodyPr>
          <a:lstStyle/>
          <a:p>
            <a:pPr algn="ctr"/>
            <a:r>
              <a:rPr lang="ru-RU" sz="1400" dirty="0" smtClean="0">
                <a:latin typeface="Times New Roman" pitchFamily="18" charset="0"/>
                <a:cs typeface="Times New Roman" pitchFamily="18" charset="0"/>
              </a:rPr>
              <a:t>(0,47 % от численности населения Приморского края в целом)</a:t>
            </a:r>
            <a:endParaRPr lang="ru-RU" sz="1400" dirty="0"/>
          </a:p>
        </p:txBody>
      </p:sp>
      <p:sp>
        <p:nvSpPr>
          <p:cNvPr id="16" name="Прямоугольник 15"/>
          <p:cNvSpPr/>
          <p:nvPr/>
        </p:nvSpPr>
        <p:spPr>
          <a:xfrm>
            <a:off x="6019800" y="4876800"/>
            <a:ext cx="2971800" cy="369332"/>
          </a:xfrm>
          <a:prstGeom prst="rect">
            <a:avLst/>
          </a:prstGeom>
        </p:spPr>
        <p:txBody>
          <a:bodyPr wrap="square">
            <a:spAutoFit/>
          </a:bodyPr>
          <a:lstStyle/>
          <a:p>
            <a:r>
              <a:rPr lang="ru-RU" dirty="0" smtClean="0">
                <a:latin typeface="Times New Roman" pitchFamily="18" charset="0"/>
                <a:cs typeface="Times New Roman" pitchFamily="18" charset="0"/>
              </a:rPr>
              <a:t>Площадь района составляет</a:t>
            </a:r>
            <a:endParaRPr lang="ru-RU" dirty="0"/>
          </a:p>
        </p:txBody>
      </p:sp>
      <p:sp>
        <p:nvSpPr>
          <p:cNvPr id="18" name="Прямоугольник 17"/>
          <p:cNvSpPr/>
          <p:nvPr/>
        </p:nvSpPr>
        <p:spPr>
          <a:xfrm>
            <a:off x="457200" y="533400"/>
            <a:ext cx="5638800" cy="584775"/>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pPr algn="just"/>
            <a:r>
              <a:rPr lang="ru-RU" sz="1600" dirty="0" smtClean="0">
                <a:latin typeface="Times New Roman" pitchFamily="18" charset="0"/>
                <a:cs typeface="Times New Roman" pitchFamily="18" charset="0"/>
              </a:rPr>
              <a:t>Постановлением Президиума ВЦИК от 4 января 1926 года был образован Ольгинский район с центром в селении Ольга. </a:t>
            </a:r>
          </a:p>
        </p:txBody>
      </p:sp>
      <p:sp>
        <p:nvSpPr>
          <p:cNvPr id="19" name="Прямоугольник 18"/>
          <p:cNvSpPr/>
          <p:nvPr/>
        </p:nvSpPr>
        <p:spPr>
          <a:xfrm>
            <a:off x="6324600" y="5638800"/>
            <a:ext cx="2643672" cy="646331"/>
          </a:xfrm>
          <a:prstGeom prst="rect">
            <a:avLst/>
          </a:prstGeom>
        </p:spPr>
        <p:txBody>
          <a:bodyPr wrap="none">
            <a:spAutoFit/>
          </a:bodyPr>
          <a:lstStyle/>
          <a:p>
            <a:r>
              <a:rPr lang="ru-RU" sz="3600" dirty="0" smtClean="0">
                <a:latin typeface="Times New Roman" pitchFamily="18" charset="0"/>
                <a:cs typeface="Times New Roman" pitchFamily="18" charset="0"/>
              </a:rPr>
              <a:t>6500 кв. км. </a:t>
            </a:r>
            <a:endParaRPr lang="ru-RU" sz="3600" dirty="0"/>
          </a:p>
        </p:txBody>
      </p:sp>
      <p:cxnSp>
        <p:nvCxnSpPr>
          <p:cNvPr id="20" name="Прямая соединительная линия 19"/>
          <p:cNvCxnSpPr/>
          <p:nvPr/>
        </p:nvCxnSpPr>
        <p:spPr>
          <a:xfrm>
            <a:off x="6096000" y="5410200"/>
            <a:ext cx="2819400" cy="0"/>
          </a:xfrm>
          <a:prstGeom prst="line">
            <a:avLst/>
          </a:prstGeom>
        </p:spPr>
        <p:style>
          <a:lnRef idx="3">
            <a:schemeClr val="accent6"/>
          </a:lnRef>
          <a:fillRef idx="0">
            <a:schemeClr val="accent6"/>
          </a:fillRef>
          <a:effectRef idx="2">
            <a:schemeClr val="accent6"/>
          </a:effectRef>
          <a:fontRef idx="minor">
            <a:schemeClr val="tx1"/>
          </a:fontRef>
        </p:style>
      </p:cxnSp>
      <p:sp>
        <p:nvSpPr>
          <p:cNvPr id="17" name="Прямоугольник 16"/>
          <p:cNvSpPr/>
          <p:nvPr/>
        </p:nvSpPr>
        <p:spPr>
          <a:xfrm>
            <a:off x="152400" y="1828800"/>
            <a:ext cx="2362200" cy="2286000"/>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r>
              <a:rPr lang="ru-RU" dirty="0" smtClean="0">
                <a:latin typeface="Times New Roman" pitchFamily="18" charset="0"/>
                <a:cs typeface="Times New Roman" pitchFamily="18" charset="0"/>
              </a:rPr>
              <a:t>По климатическим условиям Ольгинский район приравнен к регионам Крайнего Севера. Эта самая южная территория страны с таким статусом.</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Таблица 5"/>
          <p:cNvGraphicFramePr>
            <a:graphicFrameLocks noGrp="1"/>
          </p:cNvGraphicFramePr>
          <p:nvPr/>
        </p:nvGraphicFramePr>
        <p:xfrm>
          <a:off x="0" y="457196"/>
          <a:ext cx="9144000" cy="6370268"/>
        </p:xfrm>
        <a:graphic>
          <a:graphicData uri="http://schemas.openxmlformats.org/drawingml/2006/table">
            <a:tbl>
              <a:tblPr firstRow="1" bandRow="1">
                <a:tableStyleId>{16D9F66E-5EB9-4882-86FB-DCBF35E3C3E4}</a:tableStyleId>
              </a:tblPr>
              <a:tblGrid>
                <a:gridCol w="4923694"/>
                <a:gridCol w="1125416"/>
                <a:gridCol w="1688121"/>
                <a:gridCol w="1406769"/>
              </a:tblGrid>
              <a:tr h="684649">
                <a:tc gridSpan="4">
                  <a:txBody>
                    <a:bodyPr/>
                    <a:lstStyle/>
                    <a:p>
                      <a:pPr algn="ctr"/>
                      <a:r>
                        <a:rPr lang="ru-RU" sz="2000" dirty="0" smtClean="0">
                          <a:latin typeface="Times New Roman" pitchFamily="18" charset="0"/>
                          <a:cs typeface="Times New Roman" pitchFamily="18" charset="0"/>
                        </a:rPr>
                        <a:t>Численность постоянного населения   (человек)</a:t>
                      </a:r>
                    </a:p>
                    <a:p>
                      <a:pPr algn="ctr"/>
                      <a:r>
                        <a:rPr lang="ru-RU" sz="2000" dirty="0" smtClean="0">
                          <a:latin typeface="Times New Roman" pitchFamily="18" charset="0"/>
                          <a:cs typeface="Times New Roman" pitchFamily="18" charset="0"/>
                        </a:rPr>
                        <a:t> на 01.01.2020</a:t>
                      </a:r>
                      <a:endParaRPr lang="ru-RU" sz="2000" dirty="0">
                        <a:solidFill>
                          <a:sysClr val="windowText" lastClr="000000"/>
                        </a:solidFill>
                        <a:latin typeface="Times New Roman" pitchFamily="18" charset="0"/>
                        <a:cs typeface="Times New Roman" pitchFamily="18" charset="0"/>
                      </a:endParaRPr>
                    </a:p>
                  </a:txBody>
                  <a:tcPr/>
                </a:tc>
                <a:tc hMerge="1">
                  <a:txBody>
                    <a:bodyPr/>
                    <a:lstStyle/>
                    <a:p>
                      <a:endParaRPr lang="ru-RU" dirty="0"/>
                    </a:p>
                  </a:txBody>
                  <a:tcPr/>
                </a:tc>
                <a:tc hMerge="1">
                  <a:txBody>
                    <a:bodyPr/>
                    <a:lstStyle/>
                    <a:p>
                      <a:endParaRPr lang="ru-RU" dirty="0"/>
                    </a:p>
                  </a:txBody>
                  <a:tcPr/>
                </a:tc>
                <a:tc hMerge="1">
                  <a:txBody>
                    <a:bodyPr/>
                    <a:lstStyle/>
                    <a:p>
                      <a:endParaRPr lang="ru-RU" dirty="0"/>
                    </a:p>
                  </a:txBody>
                  <a:tcPr/>
                </a:tc>
              </a:tr>
              <a:tr h="327441">
                <a:tc>
                  <a:txBody>
                    <a:bodyPr/>
                    <a:lstStyle/>
                    <a:p>
                      <a:endParaRPr lang="ru-RU" sz="1600" dirty="0">
                        <a:latin typeface="Times New Roman" pitchFamily="18" charset="0"/>
                        <a:cs typeface="Times New Roman" pitchFamily="18" charset="0"/>
                      </a:endParaRPr>
                    </a:p>
                  </a:txBody>
                  <a:tcPr/>
                </a:tc>
                <a:tc>
                  <a:txBody>
                    <a:bodyPr/>
                    <a:lstStyle/>
                    <a:p>
                      <a:r>
                        <a:rPr lang="ru-RU" sz="1050" dirty="0" smtClean="0">
                          <a:latin typeface="Times New Roman" pitchFamily="18" charset="0"/>
                          <a:cs typeface="Times New Roman" pitchFamily="18" charset="0"/>
                        </a:rPr>
                        <a:t>ВСЕГО </a:t>
                      </a:r>
                      <a:endParaRPr lang="ru-RU" sz="1050" dirty="0">
                        <a:latin typeface="Times New Roman" pitchFamily="18" charset="0"/>
                        <a:cs typeface="Times New Roman" pitchFamily="18" charset="0"/>
                      </a:endParaRPr>
                    </a:p>
                  </a:txBody>
                  <a:tcPr/>
                </a:tc>
                <a:tc>
                  <a:txBody>
                    <a:bodyPr/>
                    <a:lstStyle/>
                    <a:p>
                      <a:r>
                        <a:rPr lang="ru-RU" sz="1050" dirty="0" smtClean="0">
                          <a:latin typeface="Times New Roman" pitchFamily="18" charset="0"/>
                          <a:cs typeface="Times New Roman" pitchFamily="18" charset="0"/>
                        </a:rPr>
                        <a:t>ГОРОДСКОЕ</a:t>
                      </a:r>
                      <a:endParaRPr lang="ru-RU" sz="1050" dirty="0">
                        <a:latin typeface="Times New Roman" pitchFamily="18" charset="0"/>
                        <a:cs typeface="Times New Roman" pitchFamily="18" charset="0"/>
                      </a:endParaRPr>
                    </a:p>
                  </a:txBody>
                  <a:tcPr/>
                </a:tc>
                <a:tc>
                  <a:txBody>
                    <a:bodyPr/>
                    <a:lstStyle/>
                    <a:p>
                      <a:r>
                        <a:rPr lang="ru-RU" sz="1050" dirty="0" smtClean="0">
                          <a:latin typeface="Times New Roman" pitchFamily="18" charset="0"/>
                          <a:cs typeface="Times New Roman" pitchFamily="18" charset="0"/>
                        </a:rPr>
                        <a:t>СЕЛЬСКОЕ</a:t>
                      </a:r>
                      <a:endParaRPr lang="ru-RU" sz="1050" dirty="0">
                        <a:latin typeface="Times New Roman" pitchFamily="18" charset="0"/>
                        <a:cs typeface="Times New Roman" pitchFamily="18" charset="0"/>
                      </a:endParaRPr>
                    </a:p>
                  </a:txBody>
                  <a:tcPr/>
                </a:tc>
              </a:tr>
              <a:tr h="327441">
                <a:tc>
                  <a:txBody>
                    <a:bodyPr/>
                    <a:lstStyle/>
                    <a:p>
                      <a:r>
                        <a:rPr lang="ru-RU" sz="1600" dirty="0" smtClean="0">
                          <a:latin typeface="Times New Roman" pitchFamily="18" charset="0"/>
                          <a:cs typeface="Times New Roman" pitchFamily="18" charset="0"/>
                        </a:rPr>
                        <a:t>Ольгинский муниципальный район</a:t>
                      </a:r>
                      <a:endParaRPr lang="ru-RU" sz="1600" dirty="0">
                        <a:latin typeface="Times New Roman" pitchFamily="18" charset="0"/>
                        <a:cs typeface="Times New Roman" pitchFamily="18" charset="0"/>
                      </a:endParaRPr>
                    </a:p>
                  </a:txBody>
                  <a:tcPr/>
                </a:tc>
                <a:tc>
                  <a:txBody>
                    <a:bodyPr/>
                    <a:lstStyle/>
                    <a:p>
                      <a:r>
                        <a:rPr lang="ru-RU" sz="1600" dirty="0" smtClean="0">
                          <a:latin typeface="Times New Roman" pitchFamily="18" charset="0"/>
                          <a:cs typeface="Times New Roman" pitchFamily="18" charset="0"/>
                        </a:rPr>
                        <a:t>8853</a:t>
                      </a:r>
                      <a:endParaRPr lang="ru-RU" sz="1600" dirty="0">
                        <a:latin typeface="Times New Roman" pitchFamily="18" charset="0"/>
                        <a:cs typeface="Times New Roman" pitchFamily="18" charset="0"/>
                      </a:endParaRPr>
                    </a:p>
                  </a:txBody>
                  <a:tcPr/>
                </a:tc>
                <a:tc>
                  <a:txBody>
                    <a:bodyPr/>
                    <a:lstStyle/>
                    <a:p>
                      <a:r>
                        <a:rPr lang="ru-RU" sz="1600" dirty="0" smtClean="0">
                          <a:latin typeface="Times New Roman" pitchFamily="18" charset="0"/>
                          <a:cs typeface="Times New Roman" pitchFamily="18" charset="0"/>
                        </a:rPr>
                        <a:t>3437</a:t>
                      </a:r>
                      <a:endParaRPr lang="ru-RU" sz="1600" dirty="0">
                        <a:latin typeface="Times New Roman" pitchFamily="18" charset="0"/>
                        <a:cs typeface="Times New Roman" pitchFamily="18" charset="0"/>
                      </a:endParaRPr>
                    </a:p>
                  </a:txBody>
                  <a:tcPr/>
                </a:tc>
                <a:tc>
                  <a:txBody>
                    <a:bodyPr/>
                    <a:lstStyle/>
                    <a:p>
                      <a:r>
                        <a:rPr lang="ru-RU" sz="1600" dirty="0" smtClean="0">
                          <a:latin typeface="Times New Roman" pitchFamily="18" charset="0"/>
                          <a:cs typeface="Times New Roman" pitchFamily="18" charset="0"/>
                        </a:rPr>
                        <a:t>5416</a:t>
                      </a:r>
                      <a:endParaRPr lang="ru-RU" sz="1600" dirty="0">
                        <a:latin typeface="Times New Roman" pitchFamily="18" charset="0"/>
                        <a:cs typeface="Times New Roman" pitchFamily="18" charset="0"/>
                      </a:endParaRPr>
                    </a:p>
                  </a:txBody>
                  <a:tcPr/>
                </a:tc>
              </a:tr>
              <a:tr h="565580">
                <a:tc>
                  <a:txBody>
                    <a:bodyPr/>
                    <a:lstStyle/>
                    <a:p>
                      <a:r>
                        <a:rPr lang="ru-RU" sz="1600" dirty="0" smtClean="0">
                          <a:latin typeface="Times New Roman" pitchFamily="18" charset="0"/>
                          <a:cs typeface="Times New Roman" pitchFamily="18" charset="0"/>
                        </a:rPr>
                        <a:t>Городские поселения Ольгинского муниципального района </a:t>
                      </a:r>
                      <a:endParaRPr lang="ru-RU" sz="1600" dirty="0">
                        <a:latin typeface="Times New Roman" pitchFamily="18" charset="0"/>
                        <a:cs typeface="Times New Roman" pitchFamily="18" charset="0"/>
                      </a:endParaRPr>
                    </a:p>
                  </a:txBody>
                  <a:tcPr/>
                </a:tc>
                <a:tc>
                  <a:txBody>
                    <a:bodyPr/>
                    <a:lstStyle/>
                    <a:p>
                      <a:r>
                        <a:rPr lang="ru-RU" sz="1600" dirty="0" smtClean="0">
                          <a:latin typeface="Times New Roman" pitchFamily="18" charset="0"/>
                          <a:cs typeface="Times New Roman" pitchFamily="18" charset="0"/>
                        </a:rPr>
                        <a:t>3805 </a:t>
                      </a:r>
                      <a:endParaRPr lang="ru-RU" sz="1600" dirty="0">
                        <a:latin typeface="Times New Roman" pitchFamily="18" charset="0"/>
                        <a:cs typeface="Times New Roman"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600" dirty="0" smtClean="0">
                          <a:latin typeface="Times New Roman" pitchFamily="18" charset="0"/>
                          <a:cs typeface="Times New Roman" pitchFamily="18" charset="0"/>
                        </a:rPr>
                        <a:t>3437</a:t>
                      </a:r>
                    </a:p>
                    <a:p>
                      <a:endParaRPr lang="ru-RU" sz="1600" dirty="0">
                        <a:latin typeface="Times New Roman" pitchFamily="18" charset="0"/>
                        <a:cs typeface="Times New Roman" pitchFamily="18" charset="0"/>
                      </a:endParaRPr>
                    </a:p>
                  </a:txBody>
                  <a:tcPr/>
                </a:tc>
                <a:tc>
                  <a:txBody>
                    <a:bodyPr/>
                    <a:lstStyle/>
                    <a:p>
                      <a:r>
                        <a:rPr lang="ru-RU" sz="1600" dirty="0" smtClean="0">
                          <a:latin typeface="Times New Roman" pitchFamily="18" charset="0"/>
                          <a:cs typeface="Times New Roman" pitchFamily="18" charset="0"/>
                        </a:rPr>
                        <a:t>368</a:t>
                      </a:r>
                      <a:endParaRPr lang="ru-RU" sz="1600" dirty="0">
                        <a:latin typeface="Times New Roman" pitchFamily="18" charset="0"/>
                        <a:cs typeface="Times New Roman" pitchFamily="18" charset="0"/>
                      </a:endParaRPr>
                    </a:p>
                  </a:txBody>
                  <a:tcPr/>
                </a:tc>
              </a:tr>
              <a:tr h="327441">
                <a:tc>
                  <a:txBody>
                    <a:bodyPr/>
                    <a:lstStyle/>
                    <a:p>
                      <a:r>
                        <a:rPr lang="ru-RU" sz="1600" dirty="0" err="1" smtClean="0">
                          <a:latin typeface="Times New Roman" pitchFamily="18" charset="0"/>
                          <a:cs typeface="Times New Roman" pitchFamily="18" charset="0"/>
                        </a:rPr>
                        <a:t>Ольгинское</a:t>
                      </a:r>
                      <a:r>
                        <a:rPr lang="ru-RU" sz="1600" dirty="0" smtClean="0">
                          <a:latin typeface="Times New Roman" pitchFamily="18" charset="0"/>
                          <a:cs typeface="Times New Roman" pitchFamily="18" charset="0"/>
                        </a:rPr>
                        <a:t> городское поселение   </a:t>
                      </a:r>
                      <a:endParaRPr lang="ru-RU" sz="1600" dirty="0">
                        <a:latin typeface="Times New Roman" pitchFamily="18" charset="0"/>
                        <a:cs typeface="Times New Roman" pitchFamily="18" charset="0"/>
                      </a:endParaRPr>
                    </a:p>
                  </a:txBody>
                  <a:tcPr/>
                </a:tc>
                <a:tc>
                  <a:txBody>
                    <a:bodyPr/>
                    <a:lstStyle/>
                    <a:p>
                      <a:r>
                        <a:rPr lang="ru-RU" sz="1600" dirty="0" smtClean="0">
                          <a:latin typeface="Times New Roman" pitchFamily="18" charset="0"/>
                          <a:cs typeface="Times New Roman" pitchFamily="18" charset="0"/>
                        </a:rPr>
                        <a:t>3805</a:t>
                      </a:r>
                      <a:endParaRPr lang="ru-RU" sz="1600" dirty="0">
                        <a:latin typeface="Times New Roman" pitchFamily="18" charset="0"/>
                        <a:cs typeface="Times New Roman"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600" dirty="0" smtClean="0">
                          <a:latin typeface="Times New Roman" pitchFamily="18" charset="0"/>
                          <a:cs typeface="Times New Roman" pitchFamily="18" charset="0"/>
                        </a:rPr>
                        <a:t>3437</a:t>
                      </a:r>
                    </a:p>
                  </a:txBody>
                  <a:tcPr/>
                </a:tc>
                <a:tc>
                  <a:txBody>
                    <a:bodyPr/>
                    <a:lstStyle/>
                    <a:p>
                      <a:r>
                        <a:rPr lang="ru-RU" sz="1600" dirty="0" smtClean="0">
                          <a:latin typeface="Times New Roman" pitchFamily="18" charset="0"/>
                          <a:cs typeface="Times New Roman" pitchFamily="18" charset="0"/>
                        </a:rPr>
                        <a:t>368</a:t>
                      </a:r>
                      <a:endParaRPr lang="ru-RU" sz="1600" dirty="0">
                        <a:latin typeface="Times New Roman" pitchFamily="18" charset="0"/>
                        <a:cs typeface="Times New Roman" pitchFamily="18" charset="0"/>
                      </a:endParaRPr>
                    </a:p>
                  </a:txBody>
                  <a:tcPr/>
                </a:tc>
              </a:tr>
              <a:tr h="327441">
                <a:tc>
                  <a:txBody>
                    <a:bodyPr/>
                    <a:lstStyle/>
                    <a:p>
                      <a:r>
                        <a:rPr lang="ru-RU" sz="1600" dirty="0" err="1" smtClean="0">
                          <a:latin typeface="Times New Roman" pitchFamily="18" charset="0"/>
                          <a:cs typeface="Times New Roman" pitchFamily="18" charset="0"/>
                        </a:rPr>
                        <a:t>пгт</a:t>
                      </a:r>
                      <a:r>
                        <a:rPr lang="ru-RU" sz="1600" dirty="0" smtClean="0">
                          <a:latin typeface="Times New Roman" pitchFamily="18" charset="0"/>
                          <a:cs typeface="Times New Roman" pitchFamily="18" charset="0"/>
                        </a:rPr>
                        <a:t> Ольга </a:t>
                      </a:r>
                      <a:endParaRPr lang="ru-RU" sz="1600" dirty="0">
                        <a:latin typeface="Times New Roman" pitchFamily="18" charset="0"/>
                        <a:cs typeface="Times New Roman" pitchFamily="18" charset="0"/>
                      </a:endParaRPr>
                    </a:p>
                  </a:txBody>
                  <a:tcPr/>
                </a:tc>
                <a:tc>
                  <a:txBody>
                    <a:bodyPr/>
                    <a:lstStyle/>
                    <a:p>
                      <a:r>
                        <a:rPr lang="ru-RU" sz="1600" dirty="0" smtClean="0">
                          <a:latin typeface="Times New Roman" pitchFamily="18" charset="0"/>
                          <a:cs typeface="Times New Roman" pitchFamily="18" charset="0"/>
                        </a:rPr>
                        <a:t>3437</a:t>
                      </a:r>
                      <a:endParaRPr lang="ru-RU" sz="1600" dirty="0">
                        <a:latin typeface="Times New Roman" pitchFamily="18" charset="0"/>
                        <a:cs typeface="Times New Roman"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600" dirty="0" smtClean="0">
                          <a:latin typeface="Times New Roman" pitchFamily="18" charset="0"/>
                          <a:cs typeface="Times New Roman" pitchFamily="18" charset="0"/>
                        </a:rPr>
                        <a:t>3437</a:t>
                      </a:r>
                    </a:p>
                  </a:txBody>
                  <a:tcPr/>
                </a:tc>
                <a:tc>
                  <a:txBody>
                    <a:bodyPr/>
                    <a:lstStyle/>
                    <a:p>
                      <a:r>
                        <a:rPr lang="ru-RU" sz="1600" dirty="0" smtClean="0">
                          <a:latin typeface="Times New Roman" pitchFamily="18" charset="0"/>
                          <a:cs typeface="Times New Roman" pitchFamily="18" charset="0"/>
                        </a:rPr>
                        <a:t>0</a:t>
                      </a:r>
                      <a:endParaRPr lang="ru-RU" sz="1600" dirty="0">
                        <a:latin typeface="Times New Roman" pitchFamily="18" charset="0"/>
                        <a:cs typeface="Times New Roman" pitchFamily="18" charset="0"/>
                      </a:endParaRPr>
                    </a:p>
                  </a:txBody>
                  <a:tcPr/>
                </a:tc>
              </a:tr>
              <a:tr h="565580">
                <a:tc>
                  <a:txBody>
                    <a:bodyPr/>
                    <a:lstStyle/>
                    <a:p>
                      <a:r>
                        <a:rPr lang="ru-RU" sz="1600" dirty="0" smtClean="0">
                          <a:latin typeface="Times New Roman" pitchFamily="18" charset="0"/>
                          <a:cs typeface="Times New Roman" pitchFamily="18" charset="0"/>
                        </a:rPr>
                        <a:t>Сельские поселения Ольгинского муниципального района</a:t>
                      </a:r>
                      <a:endParaRPr lang="ru-RU" sz="1600" dirty="0">
                        <a:latin typeface="Times New Roman" pitchFamily="18" charset="0"/>
                        <a:cs typeface="Times New Roman" pitchFamily="18" charset="0"/>
                      </a:endParaRPr>
                    </a:p>
                  </a:txBody>
                  <a:tcPr/>
                </a:tc>
                <a:tc>
                  <a:txBody>
                    <a:bodyPr/>
                    <a:lstStyle/>
                    <a:p>
                      <a:r>
                        <a:rPr lang="ru-RU" sz="1600" dirty="0" smtClean="0">
                          <a:latin typeface="Times New Roman" pitchFamily="18" charset="0"/>
                          <a:cs typeface="Times New Roman" pitchFamily="18" charset="0"/>
                        </a:rPr>
                        <a:t>4987</a:t>
                      </a:r>
                      <a:endParaRPr lang="ru-RU" sz="1600" dirty="0">
                        <a:latin typeface="Times New Roman" pitchFamily="18" charset="0"/>
                        <a:cs typeface="Times New Roman" pitchFamily="18" charset="0"/>
                      </a:endParaRPr>
                    </a:p>
                  </a:txBody>
                  <a:tcPr/>
                </a:tc>
                <a:tc>
                  <a:txBody>
                    <a:bodyPr/>
                    <a:lstStyle/>
                    <a:p>
                      <a:r>
                        <a:rPr lang="ru-RU" sz="1600" dirty="0" smtClean="0">
                          <a:latin typeface="Times New Roman" pitchFamily="18" charset="0"/>
                          <a:cs typeface="Times New Roman" pitchFamily="18" charset="0"/>
                        </a:rPr>
                        <a:t>0</a:t>
                      </a:r>
                      <a:endParaRPr lang="ru-RU" sz="1600" dirty="0">
                        <a:latin typeface="Times New Roman" pitchFamily="18" charset="0"/>
                        <a:cs typeface="Times New Roman"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600" dirty="0" smtClean="0">
                          <a:latin typeface="Times New Roman" pitchFamily="18" charset="0"/>
                          <a:cs typeface="Times New Roman" pitchFamily="18" charset="0"/>
                        </a:rPr>
                        <a:t>4987 </a:t>
                      </a:r>
                    </a:p>
                  </a:txBody>
                  <a:tcPr/>
                </a:tc>
              </a:tr>
              <a:tr h="327441">
                <a:tc>
                  <a:txBody>
                    <a:bodyPr/>
                    <a:lstStyle/>
                    <a:p>
                      <a:r>
                        <a:rPr lang="ru-RU" sz="1600" dirty="0" err="1" smtClean="0">
                          <a:latin typeface="Times New Roman" pitchFamily="18" charset="0"/>
                          <a:cs typeface="Times New Roman" pitchFamily="18" charset="0"/>
                        </a:rPr>
                        <a:t>Веселояровское</a:t>
                      </a:r>
                      <a:r>
                        <a:rPr lang="ru-RU" sz="1600" dirty="0" smtClean="0">
                          <a:latin typeface="Times New Roman" pitchFamily="18" charset="0"/>
                          <a:cs typeface="Times New Roman" pitchFamily="18" charset="0"/>
                        </a:rPr>
                        <a:t> сельское поселение </a:t>
                      </a:r>
                      <a:endParaRPr lang="ru-RU" sz="1600" dirty="0">
                        <a:latin typeface="Times New Roman" pitchFamily="18" charset="0"/>
                        <a:cs typeface="Times New Roman" pitchFamily="18" charset="0"/>
                      </a:endParaRPr>
                    </a:p>
                  </a:txBody>
                  <a:tcPr/>
                </a:tc>
                <a:tc>
                  <a:txBody>
                    <a:bodyPr/>
                    <a:lstStyle/>
                    <a:p>
                      <a:r>
                        <a:rPr lang="ru-RU" sz="1600" dirty="0" smtClean="0">
                          <a:latin typeface="Times New Roman" pitchFamily="18" charset="0"/>
                          <a:cs typeface="Times New Roman" pitchFamily="18" charset="0"/>
                        </a:rPr>
                        <a:t>966 </a:t>
                      </a:r>
                      <a:endParaRPr lang="ru-RU" sz="1600" dirty="0">
                        <a:latin typeface="Times New Roman" pitchFamily="18" charset="0"/>
                        <a:cs typeface="Times New Roman" pitchFamily="18" charset="0"/>
                      </a:endParaRPr>
                    </a:p>
                  </a:txBody>
                  <a:tcPr/>
                </a:tc>
                <a:tc>
                  <a:txBody>
                    <a:bodyPr/>
                    <a:lstStyle/>
                    <a:p>
                      <a:r>
                        <a:rPr lang="ru-RU" sz="1600" dirty="0" smtClean="0">
                          <a:latin typeface="Times New Roman" pitchFamily="18" charset="0"/>
                          <a:cs typeface="Times New Roman" pitchFamily="18" charset="0"/>
                        </a:rPr>
                        <a:t>0</a:t>
                      </a:r>
                      <a:endParaRPr lang="ru-RU" sz="1600" dirty="0">
                        <a:latin typeface="Times New Roman" pitchFamily="18" charset="0"/>
                        <a:cs typeface="Times New Roman" pitchFamily="18" charset="0"/>
                      </a:endParaRPr>
                    </a:p>
                  </a:txBody>
                  <a:tcPr/>
                </a:tc>
                <a:tc>
                  <a:txBody>
                    <a:bodyPr/>
                    <a:lstStyle/>
                    <a:p>
                      <a:r>
                        <a:rPr lang="ru-RU" sz="1600" dirty="0" smtClean="0">
                          <a:latin typeface="Times New Roman" pitchFamily="18" charset="0"/>
                          <a:cs typeface="Times New Roman" pitchFamily="18" charset="0"/>
                        </a:rPr>
                        <a:t>966 </a:t>
                      </a:r>
                      <a:endParaRPr lang="ru-RU" sz="1600" dirty="0">
                        <a:latin typeface="Times New Roman" pitchFamily="18" charset="0"/>
                        <a:cs typeface="Times New Roman" pitchFamily="18" charset="0"/>
                      </a:endParaRPr>
                    </a:p>
                  </a:txBody>
                  <a:tcPr/>
                </a:tc>
              </a:tr>
              <a:tr h="482578">
                <a:tc>
                  <a:txBody>
                    <a:bodyPr/>
                    <a:lstStyle/>
                    <a:p>
                      <a:r>
                        <a:rPr lang="ru-RU" sz="1600" dirty="0" err="1" smtClean="0">
                          <a:latin typeface="Times New Roman" pitchFamily="18" charset="0"/>
                          <a:cs typeface="Times New Roman" pitchFamily="18" charset="0"/>
                        </a:rPr>
                        <a:t>Моряк-Рыболовское</a:t>
                      </a:r>
                      <a:r>
                        <a:rPr lang="ru-RU" sz="1600" dirty="0" smtClean="0">
                          <a:latin typeface="Times New Roman" pitchFamily="18" charset="0"/>
                          <a:cs typeface="Times New Roman" pitchFamily="18" charset="0"/>
                        </a:rPr>
                        <a:t> сельское поселение </a:t>
                      </a:r>
                      <a:endParaRPr lang="ru-RU" sz="1600" dirty="0">
                        <a:latin typeface="Times New Roman" pitchFamily="18" charset="0"/>
                        <a:cs typeface="Times New Roman" pitchFamily="18" charset="0"/>
                      </a:endParaRPr>
                    </a:p>
                  </a:txBody>
                  <a:tcPr/>
                </a:tc>
                <a:tc>
                  <a:txBody>
                    <a:bodyPr/>
                    <a:lstStyle/>
                    <a:p>
                      <a:r>
                        <a:rPr lang="ru-RU" sz="1600" dirty="0" smtClean="0">
                          <a:latin typeface="Times New Roman" pitchFamily="18" charset="0"/>
                          <a:cs typeface="Times New Roman" pitchFamily="18" charset="0"/>
                        </a:rPr>
                        <a:t>1190</a:t>
                      </a:r>
                      <a:endParaRPr lang="ru-RU" sz="1600" dirty="0">
                        <a:latin typeface="Times New Roman" pitchFamily="18" charset="0"/>
                        <a:cs typeface="Times New Roman" pitchFamily="18" charset="0"/>
                      </a:endParaRPr>
                    </a:p>
                  </a:txBody>
                  <a:tcPr/>
                </a:tc>
                <a:tc>
                  <a:txBody>
                    <a:bodyPr/>
                    <a:lstStyle/>
                    <a:p>
                      <a:r>
                        <a:rPr lang="ru-RU" sz="1600" dirty="0" smtClean="0">
                          <a:latin typeface="Times New Roman" pitchFamily="18" charset="0"/>
                          <a:cs typeface="Times New Roman" pitchFamily="18" charset="0"/>
                        </a:rPr>
                        <a:t>0</a:t>
                      </a:r>
                      <a:endParaRPr lang="ru-RU" sz="1600" dirty="0">
                        <a:latin typeface="Times New Roman" pitchFamily="18" charset="0"/>
                        <a:cs typeface="Times New Roman" pitchFamily="18" charset="0"/>
                      </a:endParaRPr>
                    </a:p>
                  </a:txBody>
                  <a:tcPr/>
                </a:tc>
                <a:tc>
                  <a:txBody>
                    <a:bodyPr/>
                    <a:lstStyle/>
                    <a:p>
                      <a:r>
                        <a:rPr lang="ru-RU" sz="1600" dirty="0" smtClean="0">
                          <a:latin typeface="Times New Roman" pitchFamily="18" charset="0"/>
                          <a:cs typeface="Times New Roman" pitchFamily="18" charset="0"/>
                        </a:rPr>
                        <a:t>1190</a:t>
                      </a:r>
                      <a:endParaRPr lang="ru-RU" sz="1600" dirty="0">
                        <a:latin typeface="Times New Roman" pitchFamily="18" charset="0"/>
                        <a:cs typeface="Times New Roman" pitchFamily="18" charset="0"/>
                      </a:endParaRPr>
                    </a:p>
                  </a:txBody>
                  <a:tcPr/>
                </a:tc>
              </a:tr>
              <a:tr h="327441">
                <a:tc>
                  <a:txBody>
                    <a:bodyPr/>
                    <a:lstStyle/>
                    <a:p>
                      <a:r>
                        <a:rPr lang="ru-RU" sz="1600" dirty="0" err="1" smtClean="0">
                          <a:latin typeface="Times New Roman" pitchFamily="18" charset="0"/>
                          <a:cs typeface="Times New Roman" pitchFamily="18" charset="0"/>
                        </a:rPr>
                        <a:t>Милоградовское</a:t>
                      </a:r>
                      <a:r>
                        <a:rPr lang="ru-RU" sz="1600" dirty="0" smtClean="0">
                          <a:latin typeface="Times New Roman" pitchFamily="18" charset="0"/>
                          <a:cs typeface="Times New Roman" pitchFamily="18" charset="0"/>
                        </a:rPr>
                        <a:t> сельское поселение </a:t>
                      </a:r>
                      <a:endParaRPr lang="ru-RU" sz="1600" dirty="0">
                        <a:latin typeface="Times New Roman" pitchFamily="18" charset="0"/>
                        <a:cs typeface="Times New Roman" pitchFamily="18" charset="0"/>
                      </a:endParaRPr>
                    </a:p>
                  </a:txBody>
                  <a:tcPr/>
                </a:tc>
                <a:tc>
                  <a:txBody>
                    <a:bodyPr/>
                    <a:lstStyle/>
                    <a:p>
                      <a:r>
                        <a:rPr lang="ru-RU" sz="1600" dirty="0" smtClean="0">
                          <a:latin typeface="Times New Roman" pitchFamily="18" charset="0"/>
                          <a:cs typeface="Times New Roman" pitchFamily="18" charset="0"/>
                        </a:rPr>
                        <a:t>898 </a:t>
                      </a:r>
                      <a:endParaRPr lang="ru-RU" sz="1600" dirty="0">
                        <a:latin typeface="Times New Roman" pitchFamily="18" charset="0"/>
                        <a:cs typeface="Times New Roman" pitchFamily="18" charset="0"/>
                      </a:endParaRPr>
                    </a:p>
                  </a:txBody>
                  <a:tcPr/>
                </a:tc>
                <a:tc>
                  <a:txBody>
                    <a:bodyPr/>
                    <a:lstStyle/>
                    <a:p>
                      <a:r>
                        <a:rPr lang="ru-RU" sz="1600" dirty="0" smtClean="0">
                          <a:latin typeface="Times New Roman" pitchFamily="18" charset="0"/>
                          <a:cs typeface="Times New Roman" pitchFamily="18" charset="0"/>
                        </a:rPr>
                        <a:t>0</a:t>
                      </a:r>
                      <a:endParaRPr lang="ru-RU" sz="1600" dirty="0">
                        <a:latin typeface="Times New Roman" pitchFamily="18" charset="0"/>
                        <a:cs typeface="Times New Roman" pitchFamily="18" charset="0"/>
                      </a:endParaRPr>
                    </a:p>
                  </a:txBody>
                  <a:tcPr/>
                </a:tc>
                <a:tc>
                  <a:txBody>
                    <a:bodyPr/>
                    <a:lstStyle/>
                    <a:p>
                      <a:r>
                        <a:rPr lang="ru-RU" sz="1600" dirty="0" smtClean="0">
                          <a:latin typeface="Times New Roman" pitchFamily="18" charset="0"/>
                          <a:cs typeface="Times New Roman" pitchFamily="18" charset="0"/>
                        </a:rPr>
                        <a:t>898 </a:t>
                      </a:r>
                      <a:endParaRPr lang="ru-RU" sz="1600" dirty="0">
                        <a:latin typeface="Times New Roman" pitchFamily="18" charset="0"/>
                        <a:cs typeface="Times New Roman" pitchFamily="18" charset="0"/>
                      </a:endParaRPr>
                    </a:p>
                  </a:txBody>
                  <a:tcPr/>
                </a:tc>
              </a:tr>
              <a:tr h="327441">
                <a:tc>
                  <a:txBody>
                    <a:bodyPr/>
                    <a:lstStyle/>
                    <a:p>
                      <a:r>
                        <a:rPr lang="ru-RU" sz="1600" dirty="0" err="1" smtClean="0">
                          <a:latin typeface="Times New Roman" pitchFamily="18" charset="0"/>
                          <a:cs typeface="Times New Roman" pitchFamily="18" charset="0"/>
                        </a:rPr>
                        <a:t>Молдавановское</a:t>
                      </a:r>
                      <a:r>
                        <a:rPr lang="ru-RU" sz="1600" dirty="0" smtClean="0">
                          <a:latin typeface="Times New Roman" pitchFamily="18" charset="0"/>
                          <a:cs typeface="Times New Roman" pitchFamily="18" charset="0"/>
                        </a:rPr>
                        <a:t> сельское поселение</a:t>
                      </a:r>
                      <a:endParaRPr lang="ru-RU" sz="1600" dirty="0">
                        <a:latin typeface="Times New Roman" pitchFamily="18" charset="0"/>
                        <a:cs typeface="Times New Roman" pitchFamily="18" charset="0"/>
                      </a:endParaRPr>
                    </a:p>
                  </a:txBody>
                  <a:tcPr/>
                </a:tc>
                <a:tc>
                  <a:txBody>
                    <a:bodyPr/>
                    <a:lstStyle/>
                    <a:p>
                      <a:r>
                        <a:rPr lang="ru-RU" sz="1600" dirty="0" smtClean="0">
                          <a:latin typeface="Times New Roman" pitchFamily="18" charset="0"/>
                          <a:cs typeface="Times New Roman" pitchFamily="18" charset="0"/>
                        </a:rPr>
                        <a:t>234  </a:t>
                      </a:r>
                      <a:endParaRPr lang="ru-RU" sz="1600" dirty="0">
                        <a:latin typeface="Times New Roman" pitchFamily="18" charset="0"/>
                        <a:cs typeface="Times New Roman" pitchFamily="18" charset="0"/>
                      </a:endParaRPr>
                    </a:p>
                  </a:txBody>
                  <a:tcPr/>
                </a:tc>
                <a:tc>
                  <a:txBody>
                    <a:bodyPr/>
                    <a:lstStyle/>
                    <a:p>
                      <a:r>
                        <a:rPr lang="ru-RU" sz="1600" dirty="0" smtClean="0">
                          <a:latin typeface="Times New Roman" pitchFamily="18" charset="0"/>
                          <a:cs typeface="Times New Roman" pitchFamily="18" charset="0"/>
                        </a:rPr>
                        <a:t>0</a:t>
                      </a:r>
                      <a:endParaRPr lang="ru-RU" sz="1600" dirty="0">
                        <a:latin typeface="Times New Roman" pitchFamily="18" charset="0"/>
                        <a:cs typeface="Times New Roman"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600" dirty="0" smtClean="0">
                          <a:latin typeface="Times New Roman" pitchFamily="18" charset="0"/>
                          <a:cs typeface="Times New Roman" pitchFamily="18" charset="0"/>
                        </a:rPr>
                        <a:t>234  </a:t>
                      </a:r>
                    </a:p>
                  </a:txBody>
                  <a:tcPr/>
                </a:tc>
              </a:tr>
              <a:tr h="327441">
                <a:tc>
                  <a:txBody>
                    <a:bodyPr/>
                    <a:lstStyle/>
                    <a:p>
                      <a:r>
                        <a:rPr lang="ru-RU" sz="1600" dirty="0" smtClean="0">
                          <a:latin typeface="Times New Roman" pitchFamily="18" charset="0"/>
                          <a:cs typeface="Times New Roman" pitchFamily="18" charset="0"/>
                        </a:rPr>
                        <a:t>Пермское сельское поселение </a:t>
                      </a:r>
                      <a:endParaRPr lang="ru-RU" sz="1600" dirty="0">
                        <a:latin typeface="Times New Roman" pitchFamily="18" charset="0"/>
                        <a:cs typeface="Times New Roman" pitchFamily="18" charset="0"/>
                      </a:endParaRPr>
                    </a:p>
                  </a:txBody>
                  <a:tcPr/>
                </a:tc>
                <a:tc>
                  <a:txBody>
                    <a:bodyPr/>
                    <a:lstStyle/>
                    <a:p>
                      <a:r>
                        <a:rPr lang="ru-RU" sz="1600" dirty="0" smtClean="0">
                          <a:latin typeface="Times New Roman" pitchFamily="18" charset="0"/>
                          <a:cs typeface="Times New Roman" pitchFamily="18" charset="0"/>
                        </a:rPr>
                        <a:t>839</a:t>
                      </a:r>
                      <a:endParaRPr lang="ru-RU" sz="1600" dirty="0">
                        <a:latin typeface="Times New Roman" pitchFamily="18" charset="0"/>
                        <a:cs typeface="Times New Roman" pitchFamily="18" charset="0"/>
                      </a:endParaRPr>
                    </a:p>
                  </a:txBody>
                  <a:tcPr/>
                </a:tc>
                <a:tc>
                  <a:txBody>
                    <a:bodyPr/>
                    <a:lstStyle/>
                    <a:p>
                      <a:r>
                        <a:rPr lang="ru-RU" sz="1600" dirty="0" smtClean="0">
                          <a:latin typeface="Times New Roman" pitchFamily="18" charset="0"/>
                          <a:cs typeface="Times New Roman" pitchFamily="18" charset="0"/>
                        </a:rPr>
                        <a:t>0</a:t>
                      </a:r>
                      <a:endParaRPr lang="ru-RU" sz="1600" dirty="0">
                        <a:latin typeface="Times New Roman" pitchFamily="18" charset="0"/>
                        <a:cs typeface="Times New Roman" pitchFamily="18" charset="0"/>
                      </a:endParaRPr>
                    </a:p>
                  </a:txBody>
                  <a:tcPr/>
                </a:tc>
                <a:tc>
                  <a:txBody>
                    <a:bodyPr/>
                    <a:lstStyle/>
                    <a:p>
                      <a:r>
                        <a:rPr lang="ru-RU" sz="1600" dirty="0" smtClean="0">
                          <a:latin typeface="Times New Roman" pitchFamily="18" charset="0"/>
                          <a:cs typeface="Times New Roman" pitchFamily="18" charset="0"/>
                        </a:rPr>
                        <a:t>839</a:t>
                      </a:r>
                      <a:endParaRPr lang="ru-RU" sz="1600" dirty="0">
                        <a:latin typeface="Times New Roman" pitchFamily="18" charset="0"/>
                        <a:cs typeface="Times New Roman" pitchFamily="18" charset="0"/>
                      </a:endParaRPr>
                    </a:p>
                  </a:txBody>
                  <a:tcPr/>
                </a:tc>
              </a:tr>
              <a:tr h="327441">
                <a:tc>
                  <a:txBody>
                    <a:bodyPr/>
                    <a:lstStyle/>
                    <a:p>
                      <a:r>
                        <a:rPr lang="ru-RU" sz="1600" dirty="0" err="1" smtClean="0">
                          <a:latin typeface="Times New Roman" pitchFamily="18" charset="0"/>
                          <a:cs typeface="Times New Roman" pitchFamily="18" charset="0"/>
                        </a:rPr>
                        <a:t>Тимофеевское</a:t>
                      </a:r>
                      <a:r>
                        <a:rPr lang="ru-RU" sz="1600" dirty="0" smtClean="0">
                          <a:latin typeface="Times New Roman" pitchFamily="18" charset="0"/>
                          <a:cs typeface="Times New Roman" pitchFamily="18" charset="0"/>
                        </a:rPr>
                        <a:t> сельское поселение</a:t>
                      </a:r>
                      <a:endParaRPr lang="ru-RU" sz="1600" dirty="0">
                        <a:latin typeface="Times New Roman" pitchFamily="18" charset="0"/>
                        <a:cs typeface="Times New Roman" pitchFamily="18" charset="0"/>
                      </a:endParaRPr>
                    </a:p>
                  </a:txBody>
                  <a:tcPr/>
                </a:tc>
                <a:tc>
                  <a:txBody>
                    <a:bodyPr/>
                    <a:lstStyle/>
                    <a:p>
                      <a:r>
                        <a:rPr lang="ru-RU" sz="1600" dirty="0" smtClean="0">
                          <a:latin typeface="Times New Roman" pitchFamily="18" charset="0"/>
                          <a:cs typeface="Times New Roman" pitchFamily="18" charset="0"/>
                        </a:rPr>
                        <a:t>860 </a:t>
                      </a:r>
                      <a:endParaRPr lang="ru-RU" sz="1600" dirty="0">
                        <a:latin typeface="Times New Roman" pitchFamily="18" charset="0"/>
                        <a:cs typeface="Times New Roman" pitchFamily="18" charset="0"/>
                      </a:endParaRPr>
                    </a:p>
                  </a:txBody>
                  <a:tcPr/>
                </a:tc>
                <a:tc>
                  <a:txBody>
                    <a:bodyPr/>
                    <a:lstStyle/>
                    <a:p>
                      <a:r>
                        <a:rPr lang="ru-RU" sz="1600" dirty="0" smtClean="0">
                          <a:latin typeface="Times New Roman" pitchFamily="18" charset="0"/>
                          <a:cs typeface="Times New Roman" pitchFamily="18" charset="0"/>
                        </a:rPr>
                        <a:t>0</a:t>
                      </a:r>
                      <a:endParaRPr lang="ru-RU" sz="1600" dirty="0">
                        <a:latin typeface="Times New Roman" pitchFamily="18" charset="0"/>
                        <a:cs typeface="Times New Roman"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600" dirty="0" smtClean="0">
                          <a:latin typeface="Times New Roman" pitchFamily="18" charset="0"/>
                          <a:cs typeface="Times New Roman" pitchFamily="18" charset="0"/>
                        </a:rPr>
                        <a:t>860  </a:t>
                      </a:r>
                    </a:p>
                  </a:txBody>
                  <a:tcPr/>
                </a:tc>
              </a:tr>
              <a:tr h="675610">
                <a:tc>
                  <a:txBody>
                    <a:bodyPr/>
                    <a:lstStyle/>
                    <a:p>
                      <a:r>
                        <a:rPr lang="ru-RU" sz="1600" dirty="0" smtClean="0">
                          <a:latin typeface="Times New Roman" pitchFamily="18" charset="0"/>
                          <a:cs typeface="Times New Roman" pitchFamily="18" charset="0"/>
                        </a:rPr>
                        <a:t>Межселенные территории Ольгинского муниципального района      </a:t>
                      </a:r>
                      <a:endParaRPr lang="ru-RU" sz="1600" dirty="0">
                        <a:latin typeface="Times New Roman" pitchFamily="18" charset="0"/>
                        <a:cs typeface="Times New Roman" pitchFamily="18" charset="0"/>
                      </a:endParaRPr>
                    </a:p>
                  </a:txBody>
                  <a:tcPr/>
                </a:tc>
                <a:tc>
                  <a:txBody>
                    <a:bodyPr/>
                    <a:lstStyle/>
                    <a:p>
                      <a:r>
                        <a:rPr lang="ru-RU" sz="1600" dirty="0" smtClean="0">
                          <a:latin typeface="Times New Roman" pitchFamily="18" charset="0"/>
                          <a:cs typeface="Times New Roman" pitchFamily="18" charset="0"/>
                        </a:rPr>
                        <a:t>61 </a:t>
                      </a:r>
                      <a:endParaRPr lang="ru-RU" sz="1600" dirty="0">
                        <a:latin typeface="Times New Roman" pitchFamily="18" charset="0"/>
                        <a:cs typeface="Times New Roman" pitchFamily="18" charset="0"/>
                      </a:endParaRPr>
                    </a:p>
                  </a:txBody>
                  <a:tcPr/>
                </a:tc>
                <a:tc>
                  <a:txBody>
                    <a:bodyPr/>
                    <a:lstStyle/>
                    <a:p>
                      <a:r>
                        <a:rPr lang="ru-RU" sz="1600" dirty="0" smtClean="0">
                          <a:latin typeface="Times New Roman" pitchFamily="18" charset="0"/>
                          <a:cs typeface="Times New Roman" pitchFamily="18" charset="0"/>
                        </a:rPr>
                        <a:t>0</a:t>
                      </a:r>
                      <a:r>
                        <a:rPr lang="ru-RU" sz="1600" dirty="0" smtClean="0">
                          <a:latin typeface="Times New Roman" pitchFamily="18" charset="0"/>
                          <a:cs typeface="Times New Roman" pitchFamily="18" charset="0"/>
                        </a:rPr>
                        <a:t>  </a:t>
                      </a:r>
                      <a:endParaRPr lang="ru-RU" sz="1600" dirty="0">
                        <a:latin typeface="Times New Roman" pitchFamily="18" charset="0"/>
                        <a:cs typeface="Times New Roman" pitchFamily="18" charset="0"/>
                      </a:endParaRPr>
                    </a:p>
                  </a:txBody>
                  <a:tcPr/>
                </a:tc>
                <a:tc>
                  <a:txBody>
                    <a:bodyPr/>
                    <a:lstStyle/>
                    <a:p>
                      <a:r>
                        <a:rPr lang="ru-RU" sz="1600" dirty="0" smtClean="0">
                          <a:latin typeface="Times New Roman" pitchFamily="18" charset="0"/>
                          <a:cs typeface="Times New Roman" pitchFamily="18" charset="0"/>
                        </a:rPr>
                        <a:t>  61</a:t>
                      </a:r>
                      <a:endParaRPr lang="ru-RU" sz="1600" dirty="0">
                        <a:latin typeface="Times New Roman" pitchFamily="18" charset="0"/>
                        <a:cs typeface="Times New Roman" pitchFamily="18" charset="0"/>
                      </a:endParaRPr>
                    </a:p>
                  </a:txBody>
                  <a:tcPr/>
                </a:tc>
              </a:tr>
              <a:tr h="327441">
                <a:tc>
                  <a:txBody>
                    <a:bodyPr/>
                    <a:lstStyle/>
                    <a:p>
                      <a:r>
                        <a:rPr lang="ru-RU" sz="1600" dirty="0" smtClean="0">
                          <a:latin typeface="Times New Roman" pitchFamily="18" charset="0"/>
                          <a:cs typeface="Times New Roman" pitchFamily="18" charset="0"/>
                        </a:rPr>
                        <a:t>село </a:t>
                      </a:r>
                      <a:r>
                        <a:rPr lang="ru-RU" sz="1600" dirty="0" err="1" smtClean="0">
                          <a:latin typeface="Times New Roman" pitchFamily="18" charset="0"/>
                          <a:cs typeface="Times New Roman" pitchFamily="18" charset="0"/>
                        </a:rPr>
                        <a:t>Щербаковка</a:t>
                      </a:r>
                      <a:endParaRPr lang="ru-RU" sz="1600" dirty="0">
                        <a:latin typeface="Times New Roman" pitchFamily="18" charset="0"/>
                        <a:cs typeface="Times New Roman" pitchFamily="18" charset="0"/>
                      </a:endParaRPr>
                    </a:p>
                  </a:txBody>
                  <a:tcPr/>
                </a:tc>
                <a:tc>
                  <a:txBody>
                    <a:bodyPr/>
                    <a:lstStyle/>
                    <a:p>
                      <a:r>
                        <a:rPr lang="ru-RU" sz="1600" dirty="0" smtClean="0">
                          <a:latin typeface="Times New Roman" pitchFamily="18" charset="0"/>
                          <a:cs typeface="Times New Roman" pitchFamily="18" charset="0"/>
                        </a:rPr>
                        <a:t>61 </a:t>
                      </a:r>
                      <a:endParaRPr lang="ru-RU" sz="1600" dirty="0">
                        <a:latin typeface="Times New Roman" pitchFamily="18" charset="0"/>
                        <a:cs typeface="Times New Roman" pitchFamily="18" charset="0"/>
                      </a:endParaRPr>
                    </a:p>
                  </a:txBody>
                  <a:tcPr/>
                </a:tc>
                <a:tc>
                  <a:txBody>
                    <a:bodyPr/>
                    <a:lstStyle/>
                    <a:p>
                      <a:r>
                        <a:rPr lang="ru-RU" sz="1600" dirty="0" smtClean="0">
                          <a:latin typeface="Times New Roman" pitchFamily="18" charset="0"/>
                          <a:cs typeface="Times New Roman" pitchFamily="18" charset="0"/>
                        </a:rPr>
                        <a:t>   0  </a:t>
                      </a:r>
                      <a:endParaRPr lang="ru-RU" sz="1600" dirty="0">
                        <a:latin typeface="Times New Roman" pitchFamily="18" charset="0"/>
                        <a:cs typeface="Times New Roman" pitchFamily="18" charset="0"/>
                      </a:endParaRPr>
                    </a:p>
                  </a:txBody>
                  <a:tcPr/>
                </a:tc>
                <a:tc>
                  <a:txBody>
                    <a:bodyPr/>
                    <a:lstStyle/>
                    <a:p>
                      <a:r>
                        <a:rPr lang="ru-RU" sz="1600" dirty="0" smtClean="0">
                          <a:latin typeface="Times New Roman" pitchFamily="18" charset="0"/>
                          <a:cs typeface="Times New Roman" pitchFamily="18" charset="0"/>
                        </a:rPr>
                        <a:t>  61</a:t>
                      </a:r>
                      <a:endParaRPr lang="ru-RU" sz="1600" dirty="0">
                        <a:latin typeface="Times New Roman" pitchFamily="18" charset="0"/>
                        <a:cs typeface="Times New Roman" pitchFamily="18" charset="0"/>
                      </a:endParaRPr>
                    </a:p>
                  </a:txBody>
                  <a:tcPr/>
                </a:tc>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457200"/>
            <a:ext cx="9144000" cy="1219200"/>
          </a:xfrm>
          <a:prstGeom prst="rect">
            <a:avLst/>
          </a:prstGeom>
        </p:spPr>
        <p:style>
          <a:lnRef idx="2">
            <a:schemeClr val="dk1"/>
          </a:lnRef>
          <a:fillRef idx="1">
            <a:schemeClr val="lt1"/>
          </a:fillRef>
          <a:effectRef idx="0">
            <a:schemeClr val="dk1"/>
          </a:effectRef>
          <a:fontRef idx="minor">
            <a:schemeClr val="dk1"/>
          </a:fontRef>
        </p:style>
        <p:txBody>
          <a:bodyPr>
            <a:normAutofit/>
          </a:bodyPr>
          <a:lstStyle/>
          <a:p>
            <a:r>
              <a:rPr lang="ru-RU" sz="3200" dirty="0" smtClean="0">
                <a:latin typeface="Times New Roman" pitchFamily="18" charset="0"/>
                <a:cs typeface="Times New Roman" pitchFamily="18" charset="0"/>
              </a:rPr>
              <a:t>ОСНОВНЫЕ ПОНЯТИЯ И ТЕРМИНЫ </a:t>
            </a:r>
            <a:endParaRPr lang="ru-RU" sz="3200" dirty="0">
              <a:latin typeface="Times New Roman" pitchFamily="18" charset="0"/>
              <a:cs typeface="Times New Roman" pitchFamily="18" charset="0"/>
            </a:endParaRPr>
          </a:p>
        </p:txBody>
      </p:sp>
      <p:sp>
        <p:nvSpPr>
          <p:cNvPr id="6" name="TextBox 5"/>
          <p:cNvSpPr txBox="1"/>
          <p:nvPr/>
        </p:nvSpPr>
        <p:spPr>
          <a:xfrm>
            <a:off x="152400" y="1954663"/>
            <a:ext cx="8686800" cy="4401205"/>
          </a:xfrm>
          <a:prstGeom prst="rect">
            <a:avLst/>
          </a:prstGeom>
          <a:noFill/>
        </p:spPr>
        <p:txBody>
          <a:bodyPr wrap="square" rtlCol="0" anchor="ctr">
            <a:spAutoFit/>
          </a:bodyPr>
          <a:lstStyle/>
          <a:p>
            <a:pPr indent="540000" algn="just"/>
            <a:r>
              <a:rPr lang="ru-RU" sz="2000" b="1" i="1" dirty="0" smtClean="0">
                <a:latin typeface="Times New Roman" pitchFamily="18" charset="0"/>
                <a:cs typeface="Times New Roman" pitchFamily="18" charset="0"/>
              </a:rPr>
              <a:t>Бюджет</a:t>
            </a:r>
            <a:r>
              <a:rPr lang="ru-RU" sz="2000" dirty="0" smtClean="0">
                <a:latin typeface="Times New Roman" pitchFamily="18" charset="0"/>
                <a:cs typeface="Times New Roman" pitchFamily="18" charset="0"/>
              </a:rPr>
              <a:t> </a:t>
            </a:r>
            <a:r>
              <a:rPr lang="ru-RU" sz="2000" dirty="0" smtClean="0">
                <a:latin typeface="Times New Roman" pitchFamily="18" charset="0"/>
                <a:cs typeface="Times New Roman" pitchFamily="18" charset="0"/>
              </a:rPr>
              <a:t>- форма образования и расходования денежных средств, предназначенных для финансового обеспечения задач и функций государства и местного самоуправления</a:t>
            </a:r>
            <a:r>
              <a:rPr lang="ru-RU" sz="2000" dirty="0" smtClean="0">
                <a:latin typeface="Times New Roman" pitchFamily="18" charset="0"/>
                <a:cs typeface="Times New Roman" pitchFamily="18" charset="0"/>
              </a:rPr>
              <a:t>.</a:t>
            </a:r>
          </a:p>
          <a:p>
            <a:pPr indent="540000" algn="just"/>
            <a:endParaRPr lang="ru-RU" sz="2000" dirty="0" smtClean="0">
              <a:latin typeface="Times New Roman" pitchFamily="18" charset="0"/>
              <a:cs typeface="Times New Roman" pitchFamily="18" charset="0"/>
            </a:endParaRPr>
          </a:p>
          <a:p>
            <a:pPr indent="540000" algn="just"/>
            <a:r>
              <a:rPr lang="ru-RU" sz="2000" b="1" i="1" dirty="0" smtClean="0">
                <a:latin typeface="Times New Roman" pitchFamily="18" charset="0"/>
                <a:cs typeface="Times New Roman" pitchFamily="18" charset="0"/>
              </a:rPr>
              <a:t>Доходы бюджета </a:t>
            </a:r>
            <a:r>
              <a:rPr lang="ru-RU" sz="2000" dirty="0" smtClean="0">
                <a:latin typeface="Times New Roman" pitchFamily="18" charset="0"/>
                <a:cs typeface="Times New Roman" pitchFamily="18" charset="0"/>
              </a:rPr>
              <a:t>- поступающие в бюджет денежные средства, за исключением средств, являющихся в соответствии с настоящим Кодексом источниками финансирования дефицита бюджета</a:t>
            </a:r>
            <a:r>
              <a:rPr lang="ru-RU" sz="2000" dirty="0" smtClean="0">
                <a:latin typeface="Times New Roman" pitchFamily="18" charset="0"/>
                <a:cs typeface="Times New Roman" pitchFamily="18" charset="0"/>
              </a:rPr>
              <a:t>.</a:t>
            </a:r>
          </a:p>
          <a:p>
            <a:pPr indent="540000" algn="just"/>
            <a:endParaRPr lang="ru-RU" sz="2000" dirty="0" smtClean="0">
              <a:latin typeface="Times New Roman" pitchFamily="18" charset="0"/>
              <a:cs typeface="Times New Roman" pitchFamily="18" charset="0"/>
            </a:endParaRPr>
          </a:p>
          <a:p>
            <a:pPr indent="540000" algn="just"/>
            <a:r>
              <a:rPr lang="ru-RU" sz="2000" b="1" i="1" dirty="0" smtClean="0">
                <a:latin typeface="Times New Roman" pitchFamily="18" charset="0"/>
                <a:cs typeface="Times New Roman" pitchFamily="18" charset="0"/>
              </a:rPr>
              <a:t>Расходы бюджета </a:t>
            </a:r>
            <a:r>
              <a:rPr lang="ru-RU" sz="2000" dirty="0" smtClean="0">
                <a:latin typeface="Times New Roman" pitchFamily="18" charset="0"/>
                <a:cs typeface="Times New Roman" pitchFamily="18" charset="0"/>
              </a:rPr>
              <a:t>- выплачиваемые из бюджета денежные средства, за исключением средств, являющихся в соответствии с настоящим Кодексом источниками финансирования дефицита бюджета</a:t>
            </a:r>
            <a:r>
              <a:rPr lang="ru-RU" sz="2000" dirty="0" smtClean="0">
                <a:latin typeface="Times New Roman" pitchFamily="18" charset="0"/>
                <a:cs typeface="Times New Roman" pitchFamily="18" charset="0"/>
              </a:rPr>
              <a:t>.</a:t>
            </a:r>
          </a:p>
          <a:p>
            <a:pPr indent="540000" algn="just"/>
            <a:endParaRPr lang="ru-RU" sz="2000" dirty="0" smtClean="0">
              <a:latin typeface="Times New Roman" pitchFamily="18" charset="0"/>
              <a:cs typeface="Times New Roman" pitchFamily="18" charset="0"/>
            </a:endParaRPr>
          </a:p>
          <a:p>
            <a:pPr indent="540000" algn="just"/>
            <a:r>
              <a:rPr lang="ru-RU" sz="2000" b="1" i="1" dirty="0" smtClean="0">
                <a:latin typeface="Times New Roman" pitchFamily="18" charset="0"/>
                <a:cs typeface="Times New Roman" pitchFamily="18" charset="0"/>
              </a:rPr>
              <a:t>Бюджетные обязательства </a:t>
            </a:r>
            <a:r>
              <a:rPr lang="ru-RU" sz="2000" dirty="0" smtClean="0">
                <a:latin typeface="Times New Roman" pitchFamily="18" charset="0"/>
                <a:cs typeface="Times New Roman" pitchFamily="18" charset="0"/>
              </a:rPr>
              <a:t>- расходные обязательства, подлежащие исполнению в соответствующем финансовом </a:t>
            </a:r>
            <a:r>
              <a:rPr lang="ru-RU" sz="2000" dirty="0" smtClean="0">
                <a:latin typeface="Times New Roman" pitchFamily="18" charset="0"/>
                <a:cs typeface="Times New Roman" pitchFamily="18" charset="0"/>
              </a:rPr>
              <a:t>году.</a:t>
            </a:r>
            <a:endParaRPr lang="ru-RU" sz="2000" dirty="0" smtClean="0">
              <a:latin typeface="Times New Roman" pitchFamily="18" charset="0"/>
              <a:cs typeface="Times New Roman"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Стрелка вниз 8"/>
          <p:cNvSpPr/>
          <p:nvPr/>
        </p:nvSpPr>
        <p:spPr>
          <a:xfrm>
            <a:off x="5943600" y="3276600"/>
            <a:ext cx="457200" cy="609600"/>
          </a:xfrm>
          <a:prstGeom prst="downArrow">
            <a:avLst/>
          </a:prstGeom>
          <a:solidFill>
            <a:schemeClr val="accent3">
              <a:lumMod val="40000"/>
              <a:lumOff val="6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Стрелка вниз 7"/>
          <p:cNvSpPr/>
          <p:nvPr/>
        </p:nvSpPr>
        <p:spPr>
          <a:xfrm>
            <a:off x="2514600" y="3276600"/>
            <a:ext cx="457200" cy="609600"/>
          </a:xfrm>
          <a:prstGeom prst="downArrow">
            <a:avLst/>
          </a:prstGeom>
          <a:solidFill>
            <a:schemeClr val="accent2">
              <a:lumMod val="40000"/>
              <a:lumOff val="6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Прямоугольник 3"/>
          <p:cNvSpPr/>
          <p:nvPr/>
        </p:nvSpPr>
        <p:spPr>
          <a:xfrm>
            <a:off x="4724400" y="2286000"/>
            <a:ext cx="2971800" cy="1015663"/>
          </a:xfrm>
          <a:prstGeom prst="rect">
            <a:avLst/>
          </a:prstGeom>
          <a:solidFill>
            <a:schemeClr val="accent3">
              <a:lumMod val="20000"/>
              <a:lumOff val="80000"/>
            </a:schemeClr>
          </a:solidFill>
          <a:ln w="38100">
            <a:solidFill>
              <a:schemeClr val="accent3">
                <a:lumMod val="50000"/>
              </a:schemeClr>
            </a:solidFill>
          </a:ln>
          <a:effectLst>
            <a:softEdge rad="31750"/>
          </a:effectLst>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ru-RU" sz="2400" b="1" dirty="0" err="1" smtClean="0">
                <a:latin typeface="Times New Roman" pitchFamily="18" charset="0"/>
                <a:cs typeface="Times New Roman" pitchFamily="18" charset="0"/>
              </a:rPr>
              <a:t>Профицит</a:t>
            </a:r>
            <a:r>
              <a:rPr lang="ru-RU" sz="2400" b="1" dirty="0" smtClean="0">
                <a:latin typeface="Times New Roman" pitchFamily="18" charset="0"/>
                <a:cs typeface="Times New Roman" pitchFamily="18" charset="0"/>
              </a:rPr>
              <a:t> бюджета </a:t>
            </a:r>
            <a:r>
              <a:rPr lang="ru-RU" sz="2400" dirty="0" smtClean="0">
                <a:latin typeface="Times New Roman" pitchFamily="18" charset="0"/>
                <a:cs typeface="Times New Roman" pitchFamily="18" charset="0"/>
              </a:rPr>
              <a:t> </a:t>
            </a:r>
            <a:r>
              <a:rPr lang="ru-RU" dirty="0" smtClean="0">
                <a:latin typeface="Times New Roman" pitchFamily="18" charset="0"/>
                <a:cs typeface="Times New Roman" pitchFamily="18" charset="0"/>
              </a:rPr>
              <a:t>(превышение доходов бюджета над его расходами)</a:t>
            </a:r>
          </a:p>
        </p:txBody>
      </p:sp>
      <p:sp>
        <p:nvSpPr>
          <p:cNvPr id="5" name="Прямоугольник 4"/>
          <p:cNvSpPr/>
          <p:nvPr/>
        </p:nvSpPr>
        <p:spPr>
          <a:xfrm>
            <a:off x="1295400" y="2286000"/>
            <a:ext cx="2971800" cy="1015663"/>
          </a:xfrm>
          <a:prstGeom prst="rect">
            <a:avLst/>
          </a:prstGeom>
          <a:solidFill>
            <a:schemeClr val="accent2">
              <a:lumMod val="20000"/>
              <a:lumOff val="80000"/>
            </a:schemeClr>
          </a:solidFill>
          <a:ln w="38100">
            <a:solidFill>
              <a:schemeClr val="accent6">
                <a:lumMod val="50000"/>
              </a:schemeClr>
            </a:solidFill>
          </a:ln>
          <a:effectLst>
            <a:softEdge rad="31750"/>
          </a:effectLst>
        </p:spPr>
        <p:style>
          <a:lnRef idx="2">
            <a:schemeClr val="accent3"/>
          </a:lnRef>
          <a:fillRef idx="1">
            <a:schemeClr val="lt1"/>
          </a:fillRef>
          <a:effectRef idx="0">
            <a:schemeClr val="accent3"/>
          </a:effectRef>
          <a:fontRef idx="minor">
            <a:schemeClr val="dk1"/>
          </a:fontRef>
        </p:style>
        <p:txBody>
          <a:bodyPr wrap="square">
            <a:spAutoFit/>
          </a:bodyPr>
          <a:lstStyle/>
          <a:p>
            <a:pPr algn="ctr"/>
            <a:r>
              <a:rPr lang="ru-RU" sz="2400" b="1" dirty="0" smtClean="0">
                <a:latin typeface="Times New Roman" pitchFamily="18" charset="0"/>
                <a:cs typeface="Times New Roman" pitchFamily="18" charset="0"/>
              </a:rPr>
              <a:t>Дефицит бюджета </a:t>
            </a:r>
            <a:r>
              <a:rPr lang="ru-RU" b="1" dirty="0" smtClean="0">
                <a:latin typeface="Times New Roman" pitchFamily="18" charset="0"/>
                <a:cs typeface="Times New Roman" pitchFamily="18" charset="0"/>
              </a:rPr>
              <a:t>(</a:t>
            </a:r>
            <a:r>
              <a:rPr lang="ru-RU" dirty="0" smtClean="0">
                <a:latin typeface="Times New Roman" pitchFamily="18" charset="0"/>
                <a:cs typeface="Times New Roman" pitchFamily="18" charset="0"/>
              </a:rPr>
              <a:t>превышение расходов бюджета над его доходами)</a:t>
            </a:r>
          </a:p>
        </p:txBody>
      </p:sp>
      <p:sp>
        <p:nvSpPr>
          <p:cNvPr id="6" name="Прямоугольник 5"/>
          <p:cNvSpPr/>
          <p:nvPr/>
        </p:nvSpPr>
        <p:spPr>
          <a:xfrm>
            <a:off x="0" y="533400"/>
            <a:ext cx="9144000" cy="1200329"/>
          </a:xfrm>
          <a:prstGeom prst="rect">
            <a:avLst/>
          </a:prstGeom>
          <a:ln/>
        </p:spPr>
        <p:style>
          <a:lnRef idx="2">
            <a:schemeClr val="dk1"/>
          </a:lnRef>
          <a:fillRef idx="1">
            <a:schemeClr val="lt1"/>
          </a:fillRef>
          <a:effectRef idx="0">
            <a:schemeClr val="dk1"/>
          </a:effectRef>
          <a:fontRef idx="minor">
            <a:schemeClr val="dk1"/>
          </a:fontRef>
        </p:style>
        <p:txBody>
          <a:bodyPr wrap="square">
            <a:spAutoFit/>
          </a:bodyPr>
          <a:lstStyle/>
          <a:p>
            <a:pPr algn="ctr"/>
            <a:endParaRPr lang="ru-RU" sz="2400" dirty="0" smtClean="0">
              <a:latin typeface="Times New Roman" pitchFamily="18" charset="0"/>
              <a:cs typeface="Times New Roman" pitchFamily="18" charset="0"/>
            </a:endParaRPr>
          </a:p>
          <a:p>
            <a:pPr algn="ctr"/>
            <a:r>
              <a:rPr lang="ru-RU" sz="2400" dirty="0" smtClean="0">
                <a:latin typeface="Times New Roman" pitchFamily="18" charset="0"/>
                <a:cs typeface="Times New Roman" pitchFamily="18" charset="0"/>
              </a:rPr>
              <a:t>ДОХОДЫ – РАСХОДЫ = ДЕФИЦИТ (ПРОФИЦИТ)</a:t>
            </a:r>
          </a:p>
          <a:p>
            <a:pPr algn="ctr"/>
            <a:r>
              <a:rPr lang="ru-RU" sz="2400" dirty="0" smtClean="0">
                <a:latin typeface="Times New Roman" pitchFamily="18" charset="0"/>
                <a:cs typeface="Times New Roman" pitchFamily="18" charset="0"/>
              </a:rPr>
              <a:t> </a:t>
            </a:r>
            <a:endParaRPr lang="ru-RU" sz="2400" dirty="0">
              <a:latin typeface="Times New Roman" pitchFamily="18" charset="0"/>
              <a:cs typeface="Times New Roman" pitchFamily="18" charset="0"/>
            </a:endParaRPr>
          </a:p>
        </p:txBody>
      </p:sp>
      <p:sp>
        <p:nvSpPr>
          <p:cNvPr id="11" name="TextBox 10"/>
          <p:cNvSpPr txBox="1"/>
          <p:nvPr/>
        </p:nvSpPr>
        <p:spPr>
          <a:xfrm>
            <a:off x="1143000" y="3886200"/>
            <a:ext cx="3276600" cy="1752600"/>
          </a:xfrm>
          <a:prstGeom prst="rect">
            <a:avLst/>
          </a:prstGeom>
          <a:ln/>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ru-RU" dirty="0" smtClean="0">
                <a:latin typeface="Times New Roman" pitchFamily="18" charset="0"/>
                <a:cs typeface="Times New Roman" pitchFamily="18" charset="0"/>
              </a:rPr>
              <a:t>При превышении расходов над доходами принимается решение об источниках покрытия дефицита (например, использовать остатки, взять в долг)</a:t>
            </a:r>
            <a:endParaRPr lang="ru-RU" dirty="0">
              <a:latin typeface="Times New Roman" pitchFamily="18" charset="0"/>
              <a:cs typeface="Times New Roman" pitchFamily="18" charset="0"/>
            </a:endParaRPr>
          </a:p>
        </p:txBody>
      </p:sp>
      <p:sp>
        <p:nvSpPr>
          <p:cNvPr id="12" name="TextBox 11"/>
          <p:cNvSpPr txBox="1"/>
          <p:nvPr/>
        </p:nvSpPr>
        <p:spPr>
          <a:xfrm>
            <a:off x="4876800" y="3886200"/>
            <a:ext cx="2590800" cy="1754326"/>
          </a:xfrm>
          <a:prstGeom prst="rect">
            <a:avLst/>
          </a:prstGeom>
          <a:ln/>
        </p:spPr>
        <p:style>
          <a:lnRef idx="2">
            <a:schemeClr val="accent3"/>
          </a:lnRef>
          <a:fillRef idx="1">
            <a:schemeClr val="lt1"/>
          </a:fillRef>
          <a:effectRef idx="0">
            <a:schemeClr val="accent3"/>
          </a:effectRef>
          <a:fontRef idx="minor">
            <a:schemeClr val="dk1"/>
          </a:fontRef>
        </p:style>
        <p:txBody>
          <a:bodyPr wrap="square" rtlCol="0">
            <a:spAutoFit/>
          </a:bodyPr>
          <a:lstStyle/>
          <a:p>
            <a:pPr algn="ctr"/>
            <a:r>
              <a:rPr lang="ru-RU" dirty="0" smtClean="0">
                <a:latin typeface="Times New Roman" pitchFamily="18" charset="0"/>
                <a:cs typeface="Times New Roman" pitchFamily="18" charset="0"/>
              </a:rPr>
              <a:t>При превышении доходов над расходами принимается решение как их использовать (например, накапливать остатки, погашать долг)</a:t>
            </a:r>
            <a:endParaRPr lang="ru-RU" dirty="0">
              <a:latin typeface="Times New Roman" pitchFamily="18" charset="0"/>
              <a:cs typeface="Times New Roman"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304800"/>
            <a:ext cx="9144000" cy="990600"/>
          </a:xfrm>
        </p:spPr>
        <p:style>
          <a:lnRef idx="2">
            <a:schemeClr val="dk1"/>
          </a:lnRef>
          <a:fillRef idx="1">
            <a:schemeClr val="lt1"/>
          </a:fillRef>
          <a:effectRef idx="0">
            <a:schemeClr val="dk1"/>
          </a:effectRef>
          <a:fontRef idx="minor">
            <a:schemeClr val="dk1"/>
          </a:fontRef>
        </p:style>
        <p:txBody>
          <a:bodyPr>
            <a:normAutofit/>
          </a:bodyPr>
          <a:lstStyle/>
          <a:p>
            <a:r>
              <a:rPr lang="ru-RU" sz="2800" dirty="0" smtClean="0">
                <a:latin typeface="Times New Roman" pitchFamily="18" charset="0"/>
                <a:cs typeface="Times New Roman" pitchFamily="18" charset="0"/>
              </a:rPr>
              <a:t>Доходы районного бюджета </a:t>
            </a:r>
            <a:br>
              <a:rPr lang="ru-RU" sz="2800" dirty="0" smtClean="0">
                <a:latin typeface="Times New Roman" pitchFamily="18" charset="0"/>
                <a:cs typeface="Times New Roman" pitchFamily="18" charset="0"/>
              </a:rPr>
            </a:br>
            <a:r>
              <a:rPr lang="ru-RU" sz="2800" dirty="0" smtClean="0">
                <a:latin typeface="Times New Roman" pitchFamily="18" charset="0"/>
                <a:cs typeface="Times New Roman" pitchFamily="18" charset="0"/>
              </a:rPr>
              <a:t>Ольгинского муниципального района на 2021 год</a:t>
            </a:r>
            <a:endParaRPr lang="ru-RU" sz="2800" dirty="0">
              <a:latin typeface="Times New Roman" pitchFamily="18" charset="0"/>
              <a:cs typeface="Times New Roman" pitchFamily="18" charset="0"/>
            </a:endParaRPr>
          </a:p>
        </p:txBody>
      </p:sp>
      <p:graphicFrame>
        <p:nvGraphicFramePr>
          <p:cNvPr id="4" name="Схема 3"/>
          <p:cNvGraphicFramePr/>
          <p:nvPr/>
        </p:nvGraphicFramePr>
        <p:xfrm>
          <a:off x="762000" y="1143000"/>
          <a:ext cx="7848600" cy="5181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152400"/>
            <a:ext cx="9144000" cy="923330"/>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indent="540000" algn="just"/>
            <a:r>
              <a:rPr lang="ru-RU" b="1" dirty="0" smtClean="0">
                <a:latin typeface="Times New Roman" pitchFamily="18" charset="0"/>
                <a:cs typeface="Times New Roman" pitchFamily="18" charset="0"/>
              </a:rPr>
              <a:t>Межбюджетные трансферты </a:t>
            </a:r>
            <a:r>
              <a:rPr lang="ru-RU" dirty="0" smtClean="0">
                <a:latin typeface="Times New Roman" pitchFamily="18" charset="0"/>
                <a:cs typeface="Times New Roman" pitchFamily="18" charset="0"/>
              </a:rPr>
              <a:t>- средства, предоставляемые одним бюджетом бюджетной системы Российской Федерации другому бюджету бюджетной системы Российской Федерации.</a:t>
            </a:r>
          </a:p>
        </p:txBody>
      </p:sp>
      <p:graphicFrame>
        <p:nvGraphicFramePr>
          <p:cNvPr id="5" name="Таблица 4"/>
          <p:cNvGraphicFramePr>
            <a:graphicFrameLocks noGrp="1"/>
          </p:cNvGraphicFramePr>
          <p:nvPr/>
        </p:nvGraphicFramePr>
        <p:xfrm>
          <a:off x="152400" y="1143001"/>
          <a:ext cx="8915400" cy="5680028"/>
        </p:xfrm>
        <a:graphic>
          <a:graphicData uri="http://schemas.openxmlformats.org/drawingml/2006/table">
            <a:tbl>
              <a:tblPr firstRow="1" bandRow="1">
                <a:tableStyleId>{F2DE63D5-997A-4646-A377-4702673A728D}</a:tableStyleId>
              </a:tblPr>
              <a:tblGrid>
                <a:gridCol w="2154555"/>
                <a:gridCol w="3789045"/>
                <a:gridCol w="2971800"/>
              </a:tblGrid>
              <a:tr h="815283">
                <a:tc>
                  <a:txBody>
                    <a:bodyPr/>
                    <a:lstStyle/>
                    <a:p>
                      <a:pPr algn="ctr"/>
                      <a:r>
                        <a:rPr lang="ru-RU" sz="1600" dirty="0" smtClean="0"/>
                        <a:t>ВИДЫ</a:t>
                      </a:r>
                      <a:r>
                        <a:rPr lang="ru-RU" sz="1600" baseline="0" dirty="0" smtClean="0"/>
                        <a:t> МЕЖБЮДЖЕТНЫХ ТРАНСФЕРОВ </a:t>
                      </a:r>
                      <a:endParaRPr lang="ru-RU" sz="1600" b="0" dirty="0">
                        <a:latin typeface="Times New Roman" pitchFamily="18" charset="0"/>
                        <a:cs typeface="Times New Roman" pitchFamily="18" charset="0"/>
                      </a:endParaRPr>
                    </a:p>
                  </a:txBody>
                  <a:tcPr/>
                </a:tc>
                <a:tc>
                  <a:txBody>
                    <a:bodyPr/>
                    <a:lstStyle/>
                    <a:p>
                      <a:pPr algn="ctr"/>
                      <a:r>
                        <a:rPr lang="ru-RU" sz="1600" dirty="0" smtClean="0"/>
                        <a:t>ОПРЕДЕЛЕНИЕ </a:t>
                      </a:r>
                      <a:endParaRPr lang="ru-RU" sz="1600" b="0" dirty="0">
                        <a:latin typeface="Times New Roman" pitchFamily="18" charset="0"/>
                        <a:cs typeface="Times New Roman" pitchFamily="18" charset="0"/>
                      </a:endParaRPr>
                    </a:p>
                  </a:txBody>
                  <a:tcPr/>
                </a:tc>
                <a:tc>
                  <a:txBody>
                    <a:bodyPr/>
                    <a:lstStyle/>
                    <a:p>
                      <a:pPr algn="ctr"/>
                      <a:r>
                        <a:rPr lang="ru-RU" sz="1600" dirty="0" smtClean="0"/>
                        <a:t>АНАЛОГИЯ В СЕМЕЙНОМ БЮДЖЕТЕ </a:t>
                      </a:r>
                      <a:endParaRPr lang="ru-RU" sz="1600" b="0" dirty="0">
                        <a:latin typeface="Times New Roman" pitchFamily="18" charset="0"/>
                        <a:cs typeface="Times New Roman" pitchFamily="18" charset="0"/>
                      </a:endParaRPr>
                    </a:p>
                  </a:txBody>
                  <a:tcPr/>
                </a:tc>
              </a:tr>
              <a:tr h="1260428">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600" dirty="0" smtClean="0"/>
                        <a:t>Дотации (от лат. «</a:t>
                      </a:r>
                      <a:r>
                        <a:rPr lang="en-US" sz="1600" dirty="0" err="1" smtClean="0"/>
                        <a:t>Dotation</a:t>
                      </a:r>
                      <a:r>
                        <a:rPr lang="ru-RU" sz="1600" dirty="0" smtClean="0"/>
                        <a:t>»)</a:t>
                      </a:r>
                      <a:r>
                        <a:rPr lang="en-US" sz="1600" dirty="0" smtClean="0"/>
                        <a:t> - </a:t>
                      </a:r>
                      <a:r>
                        <a:rPr lang="ru-RU" sz="1600" dirty="0" smtClean="0"/>
                        <a:t>дар, пожертвование</a:t>
                      </a:r>
                    </a:p>
                    <a:p>
                      <a:pPr algn="ctr"/>
                      <a:endParaRPr lang="ru-RU" sz="1600" b="0" dirty="0">
                        <a:latin typeface="Times New Roman" pitchFamily="18" charset="0"/>
                        <a:cs typeface="Times New Roman"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600" dirty="0" smtClean="0"/>
                        <a:t>межбюджетные трансферты, предоставляемые на безвозмездной и безвозвратной основе без установления направлений их использования;</a:t>
                      </a:r>
                      <a:endParaRPr lang="ru-RU" sz="1600" b="0" dirty="0">
                        <a:latin typeface="Times New Roman" pitchFamily="18" charset="0"/>
                        <a:cs typeface="Times New Roman"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600" dirty="0" smtClean="0"/>
                        <a:t>Вы даете своему ребенку карманные деньги</a:t>
                      </a:r>
                    </a:p>
                    <a:p>
                      <a:pPr algn="ctr"/>
                      <a:endParaRPr lang="ru-RU" sz="1600" b="0" dirty="0">
                        <a:latin typeface="Times New Roman" pitchFamily="18" charset="0"/>
                        <a:cs typeface="Times New Roman" pitchFamily="18" charset="0"/>
                      </a:endParaRPr>
                    </a:p>
                  </a:txBody>
                  <a:tcPr/>
                </a:tc>
              </a:tr>
              <a:tr h="202311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600" dirty="0" smtClean="0"/>
                        <a:t>Субвенции (от лат. «</a:t>
                      </a:r>
                      <a:r>
                        <a:rPr lang="en-US" sz="1600" dirty="0" err="1" smtClean="0"/>
                        <a:t>Subvenire</a:t>
                      </a:r>
                      <a:r>
                        <a:rPr lang="ru-RU" sz="1600" dirty="0" smtClean="0"/>
                        <a:t>»)- приходить на помощь</a:t>
                      </a:r>
                    </a:p>
                    <a:p>
                      <a:pPr algn="ctr"/>
                      <a:endParaRPr lang="ru-RU" sz="1600" b="0" dirty="0">
                        <a:latin typeface="Times New Roman" pitchFamily="18" charset="0"/>
                        <a:cs typeface="Times New Roman"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600" dirty="0" smtClean="0"/>
                        <a:t>межбюджетный трансферт, предоставляемый в целях финансового обеспечения расходных обязательств по переданным полномочиям. Имеет конкретные цели; в отличие от дотации (которая не имеет цели в принципе) подлежат возврату в случае отклонения от цели. </a:t>
                      </a:r>
                      <a:endParaRPr lang="ru-RU" sz="1600" b="0" dirty="0">
                        <a:latin typeface="Times New Roman" pitchFamily="18" charset="0"/>
                        <a:cs typeface="Times New Roman"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600" dirty="0" smtClean="0"/>
                        <a:t>Вы даете своему ребенку деньги и посылаете его в магазин купить продукты (по списку)</a:t>
                      </a:r>
                    </a:p>
                    <a:p>
                      <a:pPr algn="ctr"/>
                      <a:endParaRPr lang="ru-RU" sz="1600" b="0" dirty="0">
                        <a:latin typeface="Times New Roman" pitchFamily="18" charset="0"/>
                        <a:cs typeface="Times New Roman" pitchFamily="18" charset="0"/>
                      </a:endParaRPr>
                    </a:p>
                  </a:txBody>
                  <a:tcPr/>
                </a:tc>
              </a:tr>
              <a:tr h="1539979">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600" dirty="0" smtClean="0"/>
                        <a:t>Субсидии (от лат. «</a:t>
                      </a:r>
                      <a:r>
                        <a:rPr lang="en-US" sz="1600" dirty="0" err="1" smtClean="0"/>
                        <a:t>Subsidium</a:t>
                      </a:r>
                      <a:r>
                        <a:rPr lang="ru-RU" sz="1600" dirty="0" smtClean="0"/>
                        <a:t>») - поддержка</a:t>
                      </a:r>
                    </a:p>
                    <a:p>
                      <a:pPr algn="ctr"/>
                      <a:endParaRPr lang="ru-RU" sz="1600" b="0" dirty="0">
                        <a:latin typeface="Times New Roman" pitchFamily="18" charset="0"/>
                        <a:cs typeface="Times New Roman"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600" dirty="0" smtClean="0"/>
                        <a:t>выплаты, предоставляемые за счёт государственного или местного бюджета, а также выплаты из специальных фондов для юридических и физических лиц, местных органов власти, других государств. </a:t>
                      </a:r>
                      <a:endParaRPr lang="ru-RU" sz="1600" b="0" dirty="0">
                        <a:latin typeface="Times New Roman" pitchFamily="18" charset="0"/>
                        <a:cs typeface="Times New Roman"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600" dirty="0" smtClean="0"/>
                        <a:t>Вы «добавляете» денег для того, чтобы ребенок купил себе новый телефон (а остальные он накопил сам)</a:t>
                      </a:r>
                    </a:p>
                    <a:p>
                      <a:pPr algn="ctr"/>
                      <a:endParaRPr lang="ru-RU" sz="1600" b="0" dirty="0">
                        <a:latin typeface="Times New Roman" pitchFamily="18" charset="0"/>
                        <a:cs typeface="Times New Roman" pitchFamily="18" charset="0"/>
                      </a:endParaRPr>
                    </a:p>
                  </a:txBody>
                  <a:tcPr/>
                </a:tc>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685800"/>
            <a:ext cx="8229600" cy="1143000"/>
          </a:xfrm>
        </p:spPr>
        <p:txBody>
          <a:bodyPr>
            <a:noAutofit/>
          </a:bodyPr>
          <a:lstStyle/>
          <a:p>
            <a:r>
              <a:rPr lang="ru-RU" sz="3200" dirty="0" smtClean="0">
                <a:latin typeface="Times New Roman" pitchFamily="18" charset="0"/>
                <a:cs typeface="Times New Roman" pitchFamily="18" charset="0"/>
              </a:rPr>
              <a:t>ОСНОВНЫЕ ХАРАКТЕРИСТИКИ БЮДЖЕТА </a:t>
            </a:r>
            <a:endParaRPr lang="ru-RU" sz="3200" dirty="0">
              <a:latin typeface="Times New Roman" pitchFamily="18" charset="0"/>
              <a:cs typeface="Times New Roman" pitchFamily="18" charset="0"/>
            </a:endParaRPr>
          </a:p>
        </p:txBody>
      </p:sp>
      <p:graphicFrame>
        <p:nvGraphicFramePr>
          <p:cNvPr id="4" name="Таблица 3"/>
          <p:cNvGraphicFramePr>
            <a:graphicFrameLocks noGrp="1"/>
          </p:cNvGraphicFramePr>
          <p:nvPr/>
        </p:nvGraphicFramePr>
        <p:xfrm>
          <a:off x="762000" y="2362200"/>
          <a:ext cx="7696200" cy="3455670"/>
        </p:xfrm>
        <a:graphic>
          <a:graphicData uri="http://schemas.openxmlformats.org/drawingml/2006/table">
            <a:tbl>
              <a:tblPr firstRow="1" bandRow="1">
                <a:tableStyleId>{8799B23B-EC83-4686-B30A-512413B5E67A}</a:tableStyleId>
              </a:tblPr>
              <a:tblGrid>
                <a:gridCol w="1924050"/>
                <a:gridCol w="1962150"/>
                <a:gridCol w="1885950"/>
                <a:gridCol w="1924050"/>
              </a:tblGrid>
              <a:tr h="1143000">
                <a:tc>
                  <a:txBody>
                    <a:bodyPr/>
                    <a:lstStyle/>
                    <a:p>
                      <a:pPr algn="ctr"/>
                      <a:r>
                        <a:rPr lang="ru-RU" dirty="0" smtClean="0"/>
                        <a:t>Год </a:t>
                      </a:r>
                      <a:endParaRPr lang="ru-RU" dirty="0"/>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ru-RU"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ru-RU" dirty="0" smtClean="0"/>
                        <a:t>Доходы,</a:t>
                      </a:r>
                    </a:p>
                    <a:p>
                      <a:pPr marL="0" marR="0" indent="0" algn="l" defTabSz="914400" rtl="0" eaLnBrk="1" fontAlgn="auto" latinLnBrk="0" hangingPunct="1">
                        <a:lnSpc>
                          <a:spcPct val="100000"/>
                        </a:lnSpc>
                        <a:spcBef>
                          <a:spcPts val="0"/>
                        </a:spcBef>
                        <a:spcAft>
                          <a:spcPts val="0"/>
                        </a:spcAft>
                        <a:buClrTx/>
                        <a:buSzTx/>
                        <a:buFontTx/>
                        <a:buNone/>
                        <a:tabLst/>
                        <a:defRPr/>
                      </a:pPr>
                      <a:r>
                        <a:rPr lang="ru-RU" sz="1800" kern="1200" dirty="0" smtClean="0"/>
                        <a:t>тыс. рублей</a:t>
                      </a:r>
                      <a:endParaRPr lang="ru-RU" dirty="0" smtClean="0"/>
                    </a:p>
                    <a:p>
                      <a:endParaRPr lang="ru-RU" dirty="0"/>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dirty="0" smtClean="0"/>
                        <a:t>Расходы,</a:t>
                      </a:r>
                    </a:p>
                    <a:p>
                      <a:r>
                        <a:rPr lang="ru-RU" sz="1800" kern="1200" dirty="0" smtClean="0"/>
                        <a:t>тыс. рублей</a:t>
                      </a:r>
                      <a:endParaRPr lang="ru-RU" dirty="0"/>
                    </a:p>
                  </a:txBody>
                  <a:tcPr anchor="ctr"/>
                </a:tc>
                <a:tc>
                  <a:txBody>
                    <a:bodyPr/>
                    <a:lstStyle/>
                    <a:p>
                      <a:r>
                        <a:rPr lang="ru-RU" dirty="0" smtClean="0"/>
                        <a:t>Дефицит</a:t>
                      </a:r>
                      <a:r>
                        <a:rPr lang="ru-RU" baseline="0" dirty="0" smtClean="0"/>
                        <a:t> (-)</a:t>
                      </a:r>
                    </a:p>
                    <a:p>
                      <a:r>
                        <a:rPr lang="ru-RU" baseline="0" dirty="0" err="1" smtClean="0"/>
                        <a:t>Профицит</a:t>
                      </a:r>
                      <a:r>
                        <a:rPr lang="ru-RU" baseline="0" dirty="0" smtClean="0"/>
                        <a:t> (+),</a:t>
                      </a:r>
                    </a:p>
                    <a:p>
                      <a:r>
                        <a:rPr lang="ru-RU" sz="1800" kern="1200" dirty="0" smtClean="0"/>
                        <a:t>тыс. рублей</a:t>
                      </a:r>
                      <a:endParaRPr lang="ru-RU" dirty="0" smtClean="0"/>
                    </a:p>
                  </a:txBody>
                  <a:tcPr anchor="ctr"/>
                </a:tc>
              </a:tr>
              <a:tr h="1133475">
                <a:tc>
                  <a:txBody>
                    <a:bodyPr/>
                    <a:lstStyle/>
                    <a:p>
                      <a:pPr algn="ctr"/>
                      <a:r>
                        <a:rPr lang="ru-RU" dirty="0" smtClean="0"/>
                        <a:t>2020</a:t>
                      </a:r>
                      <a:endParaRPr lang="ru-RU" dirty="0"/>
                    </a:p>
                  </a:txBody>
                  <a:tcPr anchor="ctr"/>
                </a:tc>
                <a:tc>
                  <a:txBody>
                    <a:bodyPr/>
                    <a:lstStyle/>
                    <a:p>
                      <a:pPr algn="ctr"/>
                      <a:r>
                        <a:rPr lang="ru-RU" sz="1800" kern="1200" dirty="0" smtClean="0"/>
                        <a:t>500408495,58</a:t>
                      </a:r>
                      <a:endParaRPr lang="ru-RU" dirty="0"/>
                    </a:p>
                  </a:txBody>
                  <a:tcPr anchor="ctr"/>
                </a:tc>
                <a:tc>
                  <a:txBody>
                    <a:bodyPr/>
                    <a:lstStyle/>
                    <a:p>
                      <a:pPr algn="ctr"/>
                      <a:r>
                        <a:rPr lang="ru-RU" dirty="0" smtClean="0"/>
                        <a:t>506587334,34</a:t>
                      </a:r>
                      <a:endParaRPr lang="ru-RU" dirty="0"/>
                    </a:p>
                  </a:txBody>
                  <a:tcPr anchor="ctr"/>
                </a:tc>
                <a:tc>
                  <a:txBody>
                    <a:bodyPr/>
                    <a:lstStyle/>
                    <a:p>
                      <a:pPr algn="ctr"/>
                      <a:r>
                        <a:rPr lang="ru-RU" sz="1800" kern="1200" dirty="0" smtClean="0"/>
                        <a:t>- 6178838,76</a:t>
                      </a:r>
                      <a:endParaRPr lang="ru-RU" sz="1800" kern="1200" dirty="0" smtClean="0">
                        <a:solidFill>
                          <a:schemeClr val="tx1"/>
                        </a:solidFill>
                        <a:latin typeface="+mn-lt"/>
                        <a:ea typeface="+mn-ea"/>
                        <a:cs typeface="+mn-cs"/>
                      </a:endParaRPr>
                    </a:p>
                  </a:txBody>
                  <a:tcPr anchor="ctr"/>
                </a:tc>
              </a:tr>
              <a:tr h="1133475">
                <a:tc>
                  <a:txBody>
                    <a:bodyPr/>
                    <a:lstStyle/>
                    <a:p>
                      <a:pPr algn="ctr"/>
                      <a:r>
                        <a:rPr lang="ru-RU" dirty="0" smtClean="0"/>
                        <a:t>2021</a:t>
                      </a:r>
                      <a:endParaRPr lang="ru-RU" dirty="0"/>
                    </a:p>
                  </a:txBody>
                  <a:tcPr anchor="ctr"/>
                </a:tc>
                <a:tc>
                  <a:txBody>
                    <a:bodyPr/>
                    <a:lstStyle/>
                    <a:p>
                      <a:pPr algn="ctr"/>
                      <a:r>
                        <a:rPr lang="ru-RU" dirty="0" smtClean="0"/>
                        <a:t>445409757,56</a:t>
                      </a:r>
                      <a:endParaRPr lang="ru-RU" dirty="0"/>
                    </a:p>
                  </a:txBody>
                  <a:tcPr anchor="ctr"/>
                </a:tc>
                <a:tc>
                  <a:txBody>
                    <a:bodyPr/>
                    <a:lstStyle/>
                    <a:p>
                      <a:pPr algn="ctr"/>
                      <a:endParaRPr lang="ru-RU" dirty="0" smtClean="0"/>
                    </a:p>
                    <a:p>
                      <a:pPr marL="0" marR="0" indent="0" algn="ctr" defTabSz="914400" rtl="0" eaLnBrk="1" fontAlgn="auto" latinLnBrk="0" hangingPunct="1">
                        <a:lnSpc>
                          <a:spcPct val="100000"/>
                        </a:lnSpc>
                        <a:spcBef>
                          <a:spcPts val="0"/>
                        </a:spcBef>
                        <a:spcAft>
                          <a:spcPts val="0"/>
                        </a:spcAft>
                        <a:buClrTx/>
                        <a:buSzTx/>
                        <a:buFontTx/>
                        <a:buNone/>
                        <a:tabLst/>
                        <a:defRPr/>
                      </a:pPr>
                      <a:r>
                        <a:rPr lang="ru-RU" dirty="0" smtClean="0"/>
                        <a:t>445409757,56</a:t>
                      </a:r>
                    </a:p>
                    <a:p>
                      <a:pPr algn="ctr"/>
                      <a:endParaRPr lang="ru-RU" dirty="0"/>
                    </a:p>
                  </a:txBody>
                  <a:tcPr anchor="ctr"/>
                </a:tc>
                <a:tc>
                  <a:txBody>
                    <a:bodyPr/>
                    <a:lstStyle/>
                    <a:p>
                      <a:pPr algn="ctr"/>
                      <a:r>
                        <a:rPr lang="ru-RU" dirty="0" smtClean="0"/>
                        <a:t>0,00</a:t>
                      </a:r>
                    </a:p>
                  </a:txBody>
                  <a:tcPr anchor="ctr"/>
                </a:tc>
              </a:tr>
            </a:tbl>
          </a:graphicData>
        </a:graphic>
      </p:graphicFrame>
      <p:sp>
        <p:nvSpPr>
          <p:cNvPr id="5" name="Прямоугольник 4"/>
          <p:cNvSpPr/>
          <p:nvPr/>
        </p:nvSpPr>
        <p:spPr>
          <a:xfrm>
            <a:off x="7696200" y="2057400"/>
            <a:ext cx="762000" cy="276999"/>
          </a:xfrm>
          <a:prstGeom prst="rect">
            <a:avLst/>
          </a:prstGeom>
        </p:spPr>
        <p:txBody>
          <a:bodyPr wrap="square">
            <a:spAutoFit/>
          </a:bodyPr>
          <a:lstStyle/>
          <a:p>
            <a:r>
              <a:rPr lang="ru-RU" sz="1200" dirty="0" smtClean="0">
                <a:latin typeface="Times New Roman" pitchFamily="18" charset="0"/>
                <a:ea typeface="Times New Roman" pitchFamily="18" charset="0"/>
                <a:cs typeface="Times New Roman" pitchFamily="18" charset="0"/>
              </a:rPr>
              <a:t>(руб. )</a:t>
            </a:r>
            <a:endParaRPr lang="ru-RU" sz="1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3400" y="0"/>
            <a:ext cx="8229600" cy="1676400"/>
          </a:xfrm>
        </p:spPr>
        <p:txBody>
          <a:bodyPr>
            <a:noAutofit/>
          </a:bodyPr>
          <a:lstStyle/>
          <a:p>
            <a:pPr lvl="0" indent="450850" fontAlgn="base">
              <a:spcAft>
                <a:spcPct val="0"/>
              </a:spcAft>
            </a:pPr>
            <a:r>
              <a:rPr lang="ru-RU" sz="1800" b="1" i="1" dirty="0" smtClean="0">
                <a:latin typeface="Times New Roman" pitchFamily="18" charset="0"/>
                <a:ea typeface="Times New Roman" pitchFamily="18" charset="0"/>
                <a:cs typeface="Times New Roman" pitchFamily="18" charset="0"/>
              </a:rPr>
              <a:t>Бюджет принимается сбалансированный</a:t>
            </a:r>
            <a:r>
              <a:rPr lang="ru-RU" sz="1800" dirty="0" smtClean="0">
                <a:latin typeface="Times New Roman" pitchFamily="18" charset="0"/>
                <a:cs typeface="Times New Roman" pitchFamily="18" charset="0"/>
              </a:rPr>
              <a:t/>
            </a:r>
            <a:br>
              <a:rPr lang="ru-RU" sz="1800" dirty="0" smtClean="0">
                <a:latin typeface="Times New Roman" pitchFamily="18" charset="0"/>
                <a:cs typeface="Times New Roman" pitchFamily="18" charset="0"/>
              </a:rPr>
            </a:br>
            <a:r>
              <a:rPr lang="ru-RU" sz="1800" dirty="0" smtClean="0">
                <a:latin typeface="Times New Roman" pitchFamily="18" charset="0"/>
                <a:ea typeface="Times New Roman" pitchFamily="18" charset="0"/>
                <a:cs typeface="Times New Roman" pitchFamily="18" charset="0"/>
              </a:rPr>
              <a:t>Доходы бюджета</a:t>
            </a:r>
            <a:r>
              <a:rPr lang="ru-RU" sz="1800" dirty="0" smtClean="0">
                <a:latin typeface="Times New Roman" pitchFamily="18" charset="0"/>
                <a:cs typeface="Times New Roman" pitchFamily="18" charset="0"/>
              </a:rPr>
              <a:t/>
            </a:r>
            <a:br>
              <a:rPr lang="ru-RU" sz="1800" dirty="0" smtClean="0">
                <a:latin typeface="Times New Roman" pitchFamily="18" charset="0"/>
                <a:cs typeface="Times New Roman" pitchFamily="18" charset="0"/>
              </a:rPr>
            </a:br>
            <a:r>
              <a:rPr lang="ru-RU" sz="1800" dirty="0" smtClean="0">
                <a:latin typeface="Times New Roman" pitchFamily="18" charset="0"/>
                <a:ea typeface="Times New Roman" pitchFamily="18" charset="0"/>
                <a:cs typeface="Times New Roman" pitchFamily="18" charset="0"/>
              </a:rPr>
              <a:t>Объем и структура доходов в динамике районного бюджета </a:t>
            </a:r>
            <a:r>
              <a:rPr lang="ru-RU" sz="1800" dirty="0" smtClean="0">
                <a:latin typeface="Times New Roman" pitchFamily="18" charset="0"/>
                <a:cs typeface="Times New Roman" pitchFamily="18" charset="0"/>
              </a:rPr>
              <a:t/>
            </a:r>
            <a:br>
              <a:rPr lang="ru-RU" sz="1800" dirty="0" smtClean="0">
                <a:latin typeface="Times New Roman" pitchFamily="18" charset="0"/>
                <a:cs typeface="Times New Roman" pitchFamily="18" charset="0"/>
              </a:rPr>
            </a:br>
            <a:r>
              <a:rPr lang="ru-RU" sz="1800" dirty="0" smtClean="0">
                <a:latin typeface="Times New Roman" pitchFamily="18" charset="0"/>
                <a:ea typeface="Times New Roman" pitchFamily="18" charset="0"/>
                <a:cs typeface="Times New Roman" pitchFamily="18" charset="0"/>
              </a:rPr>
              <a:t>Ольгинского муниципального района</a:t>
            </a:r>
            <a:endParaRPr lang="ru-RU" sz="1800" dirty="0">
              <a:latin typeface="Times New Roman" pitchFamily="18" charset="0"/>
              <a:cs typeface="Times New Roman" pitchFamily="18" charset="0"/>
            </a:endParaRPr>
          </a:p>
        </p:txBody>
      </p:sp>
      <p:graphicFrame>
        <p:nvGraphicFramePr>
          <p:cNvPr id="4" name="Таблица 3"/>
          <p:cNvGraphicFramePr>
            <a:graphicFrameLocks noGrp="1"/>
          </p:cNvGraphicFramePr>
          <p:nvPr/>
        </p:nvGraphicFramePr>
        <p:xfrm>
          <a:off x="0" y="1676401"/>
          <a:ext cx="9143999" cy="5029197"/>
        </p:xfrm>
        <a:graphic>
          <a:graphicData uri="http://schemas.openxmlformats.org/drawingml/2006/table">
            <a:tbl>
              <a:tblPr>
                <a:tableStyleId>{8799B23B-EC83-4686-B30A-512413B5E67A}</a:tableStyleId>
              </a:tblPr>
              <a:tblGrid>
                <a:gridCol w="3218533"/>
                <a:gridCol w="1651360"/>
                <a:gridCol w="2137053"/>
                <a:gridCol w="2137053"/>
              </a:tblGrid>
              <a:tr h="280946">
                <a:tc rowSpan="2">
                  <a:txBody>
                    <a:bodyPr/>
                    <a:lstStyle/>
                    <a:p>
                      <a:pPr algn="ctr">
                        <a:spcAft>
                          <a:spcPts val="0"/>
                        </a:spcAft>
                      </a:pPr>
                      <a:r>
                        <a:rPr lang="ru-RU" sz="1400" dirty="0"/>
                        <a:t>Наименование</a:t>
                      </a:r>
                      <a:endParaRPr lang="ru-RU" sz="1100" dirty="0">
                        <a:latin typeface="Times New Roman"/>
                        <a:ea typeface="Times New Roman"/>
                        <a:cs typeface="Times New Roman"/>
                      </a:endParaRPr>
                    </a:p>
                  </a:txBody>
                  <a:tcPr marL="42464" marR="42464" marT="0" marB="0" anchor="ctr">
                    <a:solidFill>
                      <a:schemeClr val="accent3">
                        <a:lumMod val="40000"/>
                        <a:lumOff val="60000"/>
                      </a:schemeClr>
                    </a:solidFill>
                  </a:tcPr>
                </a:tc>
                <a:tc>
                  <a:txBody>
                    <a:bodyPr/>
                    <a:lstStyle/>
                    <a:p>
                      <a:pPr algn="ctr">
                        <a:spcAft>
                          <a:spcPts val="0"/>
                        </a:spcAft>
                      </a:pPr>
                      <a:r>
                        <a:rPr lang="ru-RU" sz="1600" dirty="0" smtClean="0"/>
                        <a:t>2020</a:t>
                      </a:r>
                      <a:endParaRPr lang="ru-RU" sz="1600" dirty="0">
                        <a:latin typeface="Times New Roman"/>
                        <a:ea typeface="Times New Roman"/>
                        <a:cs typeface="Times New Roman"/>
                      </a:endParaRPr>
                    </a:p>
                  </a:txBody>
                  <a:tcPr marL="42464" marR="42464" marT="0" marB="0" anchor="ctr">
                    <a:solidFill>
                      <a:schemeClr val="accent3">
                        <a:lumMod val="40000"/>
                        <a:lumOff val="60000"/>
                      </a:schemeClr>
                    </a:solidFill>
                  </a:tcPr>
                </a:tc>
                <a:tc gridSpan="2">
                  <a:txBody>
                    <a:bodyPr/>
                    <a:lstStyle/>
                    <a:p>
                      <a:pPr algn="ctr">
                        <a:spcAft>
                          <a:spcPts val="0"/>
                        </a:spcAft>
                      </a:pPr>
                      <a:r>
                        <a:rPr lang="ru-RU" sz="1600" dirty="0" smtClean="0"/>
                        <a:t>2021</a:t>
                      </a:r>
                      <a:endParaRPr lang="ru-RU" sz="1600" dirty="0">
                        <a:latin typeface="Times New Roman"/>
                        <a:ea typeface="Times New Roman"/>
                        <a:cs typeface="Times New Roman"/>
                      </a:endParaRPr>
                    </a:p>
                  </a:txBody>
                  <a:tcPr marL="42464" marR="42464" marT="0" marB="0" anchor="ctr">
                    <a:solidFill>
                      <a:schemeClr val="accent3">
                        <a:lumMod val="40000"/>
                        <a:lumOff val="60000"/>
                      </a:schemeClr>
                    </a:solidFill>
                  </a:tcPr>
                </a:tc>
                <a:tc hMerge="1">
                  <a:txBody>
                    <a:bodyPr/>
                    <a:lstStyle/>
                    <a:p>
                      <a:endParaRPr lang="ru-RU"/>
                    </a:p>
                  </a:txBody>
                  <a:tcPr/>
                </a:tc>
              </a:tr>
              <a:tr h="1056356">
                <a:tc vMerge="1">
                  <a:txBody>
                    <a:bodyPr/>
                    <a:lstStyle/>
                    <a:p>
                      <a:endParaRPr lang="ru-RU"/>
                    </a:p>
                  </a:txBody>
                  <a:tcPr/>
                </a:tc>
                <a:tc>
                  <a:txBody>
                    <a:bodyPr/>
                    <a:lstStyle/>
                    <a:p>
                      <a:pPr algn="ctr">
                        <a:spcAft>
                          <a:spcPts val="0"/>
                        </a:spcAft>
                      </a:pPr>
                      <a:r>
                        <a:rPr lang="ru-RU" sz="1600" dirty="0"/>
                        <a:t>Факт</a:t>
                      </a:r>
                      <a:endParaRPr lang="ru-RU" sz="1600" dirty="0">
                        <a:latin typeface="Times New Roman"/>
                        <a:ea typeface="Times New Roman"/>
                        <a:cs typeface="Times New Roman"/>
                      </a:endParaRPr>
                    </a:p>
                  </a:txBody>
                  <a:tcPr marL="42464" marR="42464" marT="0" marB="0" anchor="ctr">
                    <a:solidFill>
                      <a:schemeClr val="accent3">
                        <a:lumMod val="40000"/>
                        <a:lumOff val="60000"/>
                      </a:schemeClr>
                    </a:solidFill>
                  </a:tcPr>
                </a:tc>
                <a:tc>
                  <a:txBody>
                    <a:bodyPr/>
                    <a:lstStyle/>
                    <a:p>
                      <a:pPr algn="ctr">
                        <a:spcAft>
                          <a:spcPts val="0"/>
                        </a:spcAft>
                      </a:pPr>
                      <a:r>
                        <a:rPr lang="ru-RU" sz="1600" dirty="0"/>
                        <a:t>Проект</a:t>
                      </a:r>
                      <a:endParaRPr lang="ru-RU" sz="1600" dirty="0">
                        <a:latin typeface="Times New Roman"/>
                        <a:ea typeface="Times New Roman"/>
                        <a:cs typeface="Times New Roman"/>
                      </a:endParaRPr>
                    </a:p>
                  </a:txBody>
                  <a:tcPr marL="42464" marR="42464" marT="0" marB="0" anchor="ctr">
                    <a:solidFill>
                      <a:schemeClr val="accent3">
                        <a:lumMod val="40000"/>
                        <a:lumOff val="60000"/>
                      </a:schemeClr>
                    </a:solidFill>
                  </a:tcPr>
                </a:tc>
                <a:tc>
                  <a:txBody>
                    <a:bodyPr/>
                    <a:lstStyle/>
                    <a:p>
                      <a:pPr algn="ctr">
                        <a:spcAft>
                          <a:spcPts val="0"/>
                        </a:spcAft>
                      </a:pPr>
                      <a:r>
                        <a:rPr lang="ru-RU" sz="1600" dirty="0"/>
                        <a:t>Темпы роста</a:t>
                      </a:r>
                      <a:br>
                        <a:rPr lang="ru-RU" sz="1600" dirty="0"/>
                      </a:br>
                      <a:r>
                        <a:rPr lang="ru-RU" sz="1600" dirty="0"/>
                        <a:t>(к ожидаемому исполнению </a:t>
                      </a:r>
                      <a:r>
                        <a:rPr lang="ru-RU" sz="1600" dirty="0" smtClean="0"/>
                        <a:t>2020)</a:t>
                      </a:r>
                      <a:endParaRPr lang="ru-RU" sz="1600" dirty="0">
                        <a:latin typeface="Times New Roman"/>
                        <a:ea typeface="Times New Roman"/>
                        <a:cs typeface="Times New Roman"/>
                      </a:endParaRPr>
                    </a:p>
                  </a:txBody>
                  <a:tcPr marL="42464" marR="42464" marT="0" marB="0" anchor="ctr">
                    <a:solidFill>
                      <a:schemeClr val="accent3">
                        <a:lumMod val="40000"/>
                        <a:lumOff val="60000"/>
                      </a:schemeClr>
                    </a:solidFill>
                  </a:tcPr>
                </a:tc>
              </a:tr>
              <a:tr h="280946">
                <a:tc>
                  <a:txBody>
                    <a:bodyPr/>
                    <a:lstStyle/>
                    <a:p>
                      <a:pPr>
                        <a:spcAft>
                          <a:spcPts val="0"/>
                        </a:spcAft>
                      </a:pPr>
                      <a:r>
                        <a:rPr lang="ru-RU" sz="1400" dirty="0"/>
                        <a:t>ДОХОДЫ ВСЕГО в том числе:</a:t>
                      </a:r>
                      <a:endParaRPr lang="ru-RU" sz="1100" dirty="0">
                        <a:latin typeface="Times New Roman"/>
                        <a:ea typeface="Times New Roman"/>
                        <a:cs typeface="Times New Roman"/>
                      </a:endParaRPr>
                    </a:p>
                  </a:txBody>
                  <a:tcPr marL="42464" marR="42464" marT="0" marB="0" anchor="ctr"/>
                </a:tc>
                <a:tc>
                  <a:txBody>
                    <a:bodyPr/>
                    <a:lstStyle/>
                    <a:p>
                      <a:pPr algn="ctr">
                        <a:spcAft>
                          <a:spcPts val="0"/>
                        </a:spcAft>
                      </a:pPr>
                      <a:r>
                        <a:rPr lang="ru-RU" sz="1400" dirty="0" smtClean="0"/>
                        <a:t>500 408 495,58</a:t>
                      </a:r>
                      <a:endParaRPr lang="ru-RU" sz="1400" dirty="0">
                        <a:latin typeface="Times New Roman"/>
                        <a:ea typeface="Times New Roman"/>
                        <a:cs typeface="Times New Roman"/>
                      </a:endParaRPr>
                    </a:p>
                  </a:txBody>
                  <a:tcPr marL="42464" marR="42464" marT="0" marB="0" anchor="ctr"/>
                </a:tc>
                <a:tc>
                  <a:txBody>
                    <a:bodyPr/>
                    <a:lstStyle/>
                    <a:p>
                      <a:pPr algn="ctr">
                        <a:spcAft>
                          <a:spcPts val="0"/>
                        </a:spcAft>
                      </a:pPr>
                      <a:r>
                        <a:rPr lang="ru-RU" sz="1400" dirty="0" smtClean="0"/>
                        <a:t>445 409</a:t>
                      </a:r>
                      <a:r>
                        <a:rPr lang="ru-RU" sz="1400" baseline="0" dirty="0" smtClean="0"/>
                        <a:t> 757, 56</a:t>
                      </a:r>
                      <a:endParaRPr lang="ru-RU" sz="1400" dirty="0">
                        <a:latin typeface="Times New Roman"/>
                        <a:ea typeface="Times New Roman"/>
                        <a:cs typeface="Times New Roman"/>
                      </a:endParaRPr>
                    </a:p>
                  </a:txBody>
                  <a:tcPr marL="42464" marR="42464" marT="0" marB="0" anchor="ctr"/>
                </a:tc>
                <a:tc>
                  <a:txBody>
                    <a:bodyPr/>
                    <a:lstStyle/>
                    <a:p>
                      <a:pPr algn="ctr">
                        <a:spcAft>
                          <a:spcPts val="0"/>
                        </a:spcAft>
                      </a:pPr>
                      <a:r>
                        <a:rPr lang="ru-RU" sz="1400" dirty="0" smtClean="0"/>
                        <a:t>89,01</a:t>
                      </a:r>
                      <a:endParaRPr lang="ru-RU" sz="1400" dirty="0">
                        <a:latin typeface="Times New Roman"/>
                        <a:ea typeface="Times New Roman"/>
                        <a:cs typeface="Times New Roman"/>
                      </a:endParaRPr>
                    </a:p>
                  </a:txBody>
                  <a:tcPr marL="42464" marR="42464" marT="0" marB="0" anchor="ctr"/>
                </a:tc>
              </a:tr>
              <a:tr h="578267">
                <a:tc>
                  <a:txBody>
                    <a:bodyPr/>
                    <a:lstStyle/>
                    <a:p>
                      <a:pPr>
                        <a:spcAft>
                          <a:spcPts val="0"/>
                        </a:spcAft>
                      </a:pPr>
                      <a:r>
                        <a:rPr lang="ru-RU" sz="1400" dirty="0"/>
                        <a:t>Налоговые и неналоговые доходы в том числе:</a:t>
                      </a:r>
                      <a:endParaRPr lang="ru-RU" sz="1100" dirty="0">
                        <a:latin typeface="Times New Roman"/>
                        <a:ea typeface="Times New Roman"/>
                        <a:cs typeface="Times New Roman"/>
                      </a:endParaRPr>
                    </a:p>
                  </a:txBody>
                  <a:tcPr marL="42464" marR="42464" marT="0" marB="0" anchor="ctr"/>
                </a:tc>
                <a:tc>
                  <a:txBody>
                    <a:bodyPr/>
                    <a:lstStyle/>
                    <a:p>
                      <a:pPr algn="ctr">
                        <a:spcAft>
                          <a:spcPts val="0"/>
                        </a:spcAft>
                      </a:pPr>
                      <a:r>
                        <a:rPr lang="ru-RU" sz="1400" dirty="0" smtClean="0"/>
                        <a:t>150 453 697,00</a:t>
                      </a:r>
                      <a:endParaRPr lang="ru-RU" sz="1400" dirty="0">
                        <a:latin typeface="Times New Roman"/>
                        <a:ea typeface="Times New Roman"/>
                        <a:cs typeface="Times New Roman"/>
                      </a:endParaRPr>
                    </a:p>
                  </a:txBody>
                  <a:tcPr marL="42464" marR="42464" marT="0" marB="0" anchor="ctr"/>
                </a:tc>
                <a:tc>
                  <a:txBody>
                    <a:bodyPr/>
                    <a:lstStyle/>
                    <a:p>
                      <a:pPr algn="ctr">
                        <a:spcAft>
                          <a:spcPts val="0"/>
                        </a:spcAft>
                      </a:pPr>
                      <a:r>
                        <a:rPr lang="ru-RU" sz="1400" dirty="0" smtClean="0"/>
                        <a:t>187 019 496,00</a:t>
                      </a:r>
                      <a:endParaRPr lang="ru-RU" sz="1400" dirty="0">
                        <a:latin typeface="Times New Roman"/>
                        <a:ea typeface="Times New Roman"/>
                        <a:cs typeface="Times New Roman"/>
                      </a:endParaRPr>
                    </a:p>
                  </a:txBody>
                  <a:tcPr marL="42464" marR="42464" marT="0" marB="0" anchor="ctr"/>
                </a:tc>
                <a:tc>
                  <a:txBody>
                    <a:bodyPr/>
                    <a:lstStyle/>
                    <a:p>
                      <a:pPr algn="ctr">
                        <a:spcAft>
                          <a:spcPts val="0"/>
                        </a:spcAft>
                      </a:pPr>
                      <a:r>
                        <a:rPr lang="ru-RU" sz="1400" dirty="0" smtClean="0"/>
                        <a:t>124,30</a:t>
                      </a:r>
                      <a:endParaRPr lang="ru-RU" sz="1400" dirty="0" smtClean="0">
                        <a:latin typeface="Times New Roman"/>
                        <a:ea typeface="Times New Roman"/>
                        <a:cs typeface="Times New Roman"/>
                      </a:endParaRPr>
                    </a:p>
                  </a:txBody>
                  <a:tcPr marL="42464" marR="42464" marT="0" marB="0" anchor="ctr"/>
                </a:tc>
              </a:tr>
              <a:tr h="280946">
                <a:tc>
                  <a:txBody>
                    <a:bodyPr/>
                    <a:lstStyle/>
                    <a:p>
                      <a:pPr>
                        <a:spcAft>
                          <a:spcPts val="0"/>
                        </a:spcAft>
                      </a:pPr>
                      <a:r>
                        <a:rPr lang="ru-RU" sz="1400" dirty="0"/>
                        <a:t>налоговые доходы</a:t>
                      </a:r>
                      <a:endParaRPr lang="ru-RU" sz="1100" dirty="0">
                        <a:latin typeface="Times New Roman"/>
                        <a:ea typeface="Times New Roman"/>
                        <a:cs typeface="Times New Roman"/>
                      </a:endParaRPr>
                    </a:p>
                  </a:txBody>
                  <a:tcPr marL="42464" marR="42464" marT="0" marB="0" anchor="ctr"/>
                </a:tc>
                <a:tc>
                  <a:txBody>
                    <a:bodyPr/>
                    <a:lstStyle/>
                    <a:p>
                      <a:pPr algn="ctr">
                        <a:spcAft>
                          <a:spcPts val="0"/>
                        </a:spcAft>
                      </a:pPr>
                      <a:r>
                        <a:rPr lang="ru-RU" sz="1400" dirty="0" smtClean="0"/>
                        <a:t>136 988 892,00</a:t>
                      </a:r>
                      <a:endParaRPr lang="ru-RU" sz="1400" dirty="0">
                        <a:latin typeface="Times New Roman"/>
                        <a:ea typeface="Times New Roman"/>
                        <a:cs typeface="Times New Roman"/>
                      </a:endParaRPr>
                    </a:p>
                  </a:txBody>
                  <a:tcPr marL="42464" marR="42464" marT="0" marB="0" anchor="ctr"/>
                </a:tc>
                <a:tc>
                  <a:txBody>
                    <a:bodyPr/>
                    <a:lstStyle/>
                    <a:p>
                      <a:pPr algn="ctr">
                        <a:spcAft>
                          <a:spcPts val="0"/>
                        </a:spcAft>
                      </a:pPr>
                      <a:r>
                        <a:rPr lang="ru-RU" sz="1400" dirty="0" smtClean="0"/>
                        <a:t>169 650 851,00</a:t>
                      </a:r>
                      <a:endParaRPr lang="ru-RU" sz="1400" dirty="0">
                        <a:latin typeface="Times New Roman"/>
                        <a:ea typeface="Times New Roman"/>
                        <a:cs typeface="Times New Roman"/>
                      </a:endParaRPr>
                    </a:p>
                  </a:txBody>
                  <a:tcPr marL="42464" marR="42464" marT="0" marB="0" anchor="ctr"/>
                </a:tc>
                <a:tc>
                  <a:txBody>
                    <a:bodyPr/>
                    <a:lstStyle/>
                    <a:p>
                      <a:pPr algn="ctr">
                        <a:spcAft>
                          <a:spcPts val="0"/>
                        </a:spcAft>
                      </a:pPr>
                      <a:r>
                        <a:rPr lang="ru-RU" sz="1400" dirty="0" smtClean="0"/>
                        <a:t>123,84</a:t>
                      </a:r>
                      <a:endParaRPr lang="ru-RU" sz="1400" dirty="0">
                        <a:latin typeface="Times New Roman"/>
                        <a:ea typeface="Times New Roman"/>
                        <a:cs typeface="Times New Roman"/>
                      </a:endParaRPr>
                    </a:p>
                  </a:txBody>
                  <a:tcPr marL="42464" marR="42464" marT="0" marB="0" anchor="ctr"/>
                </a:tc>
              </a:tr>
              <a:tr h="280946">
                <a:tc>
                  <a:txBody>
                    <a:bodyPr/>
                    <a:lstStyle/>
                    <a:p>
                      <a:pPr>
                        <a:spcAft>
                          <a:spcPts val="0"/>
                        </a:spcAft>
                      </a:pPr>
                      <a:r>
                        <a:rPr lang="ru-RU" sz="1400" dirty="0"/>
                        <a:t>неналоговые доходы</a:t>
                      </a:r>
                      <a:endParaRPr lang="ru-RU" sz="1100" dirty="0">
                        <a:latin typeface="Times New Roman"/>
                        <a:ea typeface="Times New Roman"/>
                        <a:cs typeface="Times New Roman"/>
                      </a:endParaRPr>
                    </a:p>
                  </a:txBody>
                  <a:tcPr marL="42464" marR="42464" marT="0" marB="0" anchor="ctr"/>
                </a:tc>
                <a:tc>
                  <a:txBody>
                    <a:bodyPr/>
                    <a:lstStyle/>
                    <a:p>
                      <a:pPr algn="ctr">
                        <a:spcAft>
                          <a:spcPts val="0"/>
                        </a:spcAft>
                      </a:pPr>
                      <a:r>
                        <a:rPr lang="ru-RU" sz="1400" dirty="0" smtClean="0"/>
                        <a:t>13 464 805,00</a:t>
                      </a:r>
                      <a:endParaRPr lang="ru-RU" sz="1400" dirty="0" smtClean="0">
                        <a:latin typeface="Times New Roman"/>
                        <a:ea typeface="Times New Roman"/>
                        <a:cs typeface="Times New Roman"/>
                      </a:endParaRPr>
                    </a:p>
                  </a:txBody>
                  <a:tcPr marL="42464" marR="42464" marT="0" marB="0" anchor="ctr"/>
                </a:tc>
                <a:tc>
                  <a:txBody>
                    <a:bodyPr/>
                    <a:lstStyle/>
                    <a:p>
                      <a:pPr algn="ctr">
                        <a:spcAft>
                          <a:spcPts val="0"/>
                        </a:spcAft>
                      </a:pPr>
                      <a:r>
                        <a:rPr lang="ru-RU" sz="1400" dirty="0" smtClean="0"/>
                        <a:t>17 368 645,00</a:t>
                      </a:r>
                      <a:r>
                        <a:rPr lang="ru-RU" sz="1400" baseline="0" dirty="0" smtClean="0"/>
                        <a:t> </a:t>
                      </a:r>
                      <a:endParaRPr lang="ru-RU" sz="1400" dirty="0">
                        <a:latin typeface="Times New Roman"/>
                        <a:ea typeface="Times New Roman"/>
                        <a:cs typeface="Times New Roman"/>
                      </a:endParaRPr>
                    </a:p>
                  </a:txBody>
                  <a:tcPr marL="42464" marR="42464" marT="0" marB="0" anchor="ctr"/>
                </a:tc>
                <a:tc>
                  <a:txBody>
                    <a:bodyPr/>
                    <a:lstStyle/>
                    <a:p>
                      <a:pPr algn="ctr">
                        <a:spcAft>
                          <a:spcPts val="0"/>
                        </a:spcAft>
                      </a:pPr>
                      <a:r>
                        <a:rPr lang="ru-RU" sz="1400" dirty="0" smtClean="0"/>
                        <a:t>128,99</a:t>
                      </a:r>
                      <a:endParaRPr lang="ru-RU" sz="1400" dirty="0">
                        <a:latin typeface="Times New Roman"/>
                        <a:ea typeface="Times New Roman"/>
                        <a:cs typeface="Times New Roman"/>
                      </a:endParaRPr>
                    </a:p>
                  </a:txBody>
                  <a:tcPr marL="42464" marR="42464" marT="0" marB="0" anchor="ctr"/>
                </a:tc>
              </a:tr>
              <a:tr h="280946">
                <a:tc>
                  <a:txBody>
                    <a:bodyPr/>
                    <a:lstStyle/>
                    <a:p>
                      <a:pPr>
                        <a:spcAft>
                          <a:spcPts val="0"/>
                        </a:spcAft>
                      </a:pPr>
                      <a:r>
                        <a:rPr lang="ru-RU" sz="1400" dirty="0"/>
                        <a:t>Безвозмездные  поступления</a:t>
                      </a:r>
                      <a:endParaRPr lang="ru-RU" sz="1100" dirty="0">
                        <a:latin typeface="Times New Roman"/>
                        <a:ea typeface="Times New Roman"/>
                        <a:cs typeface="Times New Roman"/>
                      </a:endParaRPr>
                    </a:p>
                  </a:txBody>
                  <a:tcPr marL="42464" marR="42464" marT="0" marB="0" anchor="ctr"/>
                </a:tc>
                <a:tc>
                  <a:txBody>
                    <a:bodyPr/>
                    <a:lstStyle/>
                    <a:p>
                      <a:pPr algn="ctr">
                        <a:spcAft>
                          <a:spcPts val="0"/>
                        </a:spcAft>
                      </a:pPr>
                      <a:r>
                        <a:rPr lang="ru-RU" sz="1400" dirty="0" smtClean="0"/>
                        <a:t>349 954 798,58</a:t>
                      </a:r>
                      <a:endParaRPr lang="ru-RU" sz="1400" dirty="0">
                        <a:solidFill>
                          <a:schemeClr val="tx1"/>
                        </a:solidFill>
                        <a:latin typeface="Times New Roman"/>
                        <a:ea typeface="Times New Roman"/>
                        <a:cs typeface="Times New Roman"/>
                      </a:endParaRPr>
                    </a:p>
                  </a:txBody>
                  <a:tcPr marL="42464" marR="42464" marT="0" marB="0" anchor="ctr"/>
                </a:tc>
                <a:tc>
                  <a:txBody>
                    <a:bodyPr/>
                    <a:lstStyle/>
                    <a:p>
                      <a:pPr algn="ctr">
                        <a:spcAft>
                          <a:spcPts val="0"/>
                        </a:spcAft>
                      </a:pPr>
                      <a:r>
                        <a:rPr lang="ru-RU" sz="1400" dirty="0" smtClean="0"/>
                        <a:t>258 390 261,56</a:t>
                      </a:r>
                      <a:endParaRPr lang="ru-RU" sz="1400" dirty="0">
                        <a:latin typeface="Times New Roman"/>
                        <a:ea typeface="Times New Roman"/>
                        <a:cs typeface="Times New Roman"/>
                      </a:endParaRPr>
                    </a:p>
                  </a:txBody>
                  <a:tcPr marL="42464" marR="42464" marT="0" marB="0" anchor="ctr"/>
                </a:tc>
                <a:tc>
                  <a:txBody>
                    <a:bodyPr/>
                    <a:lstStyle/>
                    <a:p>
                      <a:pPr algn="ctr">
                        <a:spcAft>
                          <a:spcPts val="0"/>
                        </a:spcAft>
                      </a:pPr>
                      <a:r>
                        <a:rPr lang="ru-RU" sz="1400" dirty="0" smtClean="0"/>
                        <a:t>73,84</a:t>
                      </a:r>
                      <a:endParaRPr lang="ru-RU" sz="1400" dirty="0">
                        <a:latin typeface="Times New Roman"/>
                        <a:ea typeface="Times New Roman"/>
                        <a:cs typeface="Times New Roman"/>
                      </a:endParaRPr>
                    </a:p>
                  </a:txBody>
                  <a:tcPr marL="42464" marR="42464" marT="0" marB="0" anchor="ctr"/>
                </a:tc>
              </a:tr>
              <a:tr h="280946">
                <a:tc>
                  <a:txBody>
                    <a:bodyPr/>
                    <a:lstStyle/>
                    <a:p>
                      <a:pPr>
                        <a:spcAft>
                          <a:spcPts val="0"/>
                        </a:spcAft>
                      </a:pPr>
                      <a:r>
                        <a:rPr lang="ru-RU" sz="1400" dirty="0"/>
                        <a:t>дотации</a:t>
                      </a:r>
                      <a:endParaRPr lang="ru-RU" sz="1100" dirty="0">
                        <a:latin typeface="Times New Roman"/>
                        <a:ea typeface="Times New Roman"/>
                        <a:cs typeface="Times New Roman"/>
                      </a:endParaRPr>
                    </a:p>
                  </a:txBody>
                  <a:tcPr marL="42464" marR="42464" marT="0" marB="0" anchor="ctr"/>
                </a:tc>
                <a:tc>
                  <a:txBody>
                    <a:bodyPr/>
                    <a:lstStyle/>
                    <a:p>
                      <a:pPr algn="ctr">
                        <a:spcAft>
                          <a:spcPts val="0"/>
                        </a:spcAft>
                      </a:pPr>
                      <a:r>
                        <a:rPr lang="ru-RU" sz="1400" dirty="0" smtClean="0"/>
                        <a:t>120 922 618,13</a:t>
                      </a:r>
                      <a:endParaRPr lang="ru-RU" sz="1400" dirty="0">
                        <a:latin typeface="Times New Roman"/>
                        <a:ea typeface="Times New Roman"/>
                        <a:cs typeface="Times New Roman"/>
                      </a:endParaRPr>
                    </a:p>
                  </a:txBody>
                  <a:tcPr marL="42464" marR="42464" marT="0" marB="0" anchor="ctr"/>
                </a:tc>
                <a:tc>
                  <a:txBody>
                    <a:bodyPr/>
                    <a:lstStyle/>
                    <a:p>
                      <a:pPr algn="ctr">
                        <a:spcAft>
                          <a:spcPts val="0"/>
                        </a:spcAft>
                      </a:pPr>
                      <a:r>
                        <a:rPr lang="ru-RU" sz="1400" dirty="0" smtClean="0"/>
                        <a:t>70 107</a:t>
                      </a:r>
                      <a:r>
                        <a:rPr lang="ru-RU" sz="1400" baseline="0" dirty="0" smtClean="0"/>
                        <a:t> 238,00</a:t>
                      </a:r>
                      <a:endParaRPr lang="ru-RU" sz="1400" dirty="0">
                        <a:latin typeface="Times New Roman"/>
                        <a:ea typeface="Times New Roman"/>
                        <a:cs typeface="Times New Roman"/>
                      </a:endParaRPr>
                    </a:p>
                  </a:txBody>
                  <a:tcPr marL="42464" marR="42464" marT="0" marB="0" anchor="ctr"/>
                </a:tc>
                <a:tc>
                  <a:txBody>
                    <a:bodyPr/>
                    <a:lstStyle/>
                    <a:p>
                      <a:pPr algn="ctr">
                        <a:spcAft>
                          <a:spcPts val="0"/>
                        </a:spcAft>
                      </a:pPr>
                      <a:r>
                        <a:rPr lang="ru-RU" sz="1400" dirty="0" smtClean="0"/>
                        <a:t>57,98</a:t>
                      </a:r>
                      <a:endParaRPr lang="ru-RU" sz="1400" dirty="0">
                        <a:latin typeface="Times New Roman"/>
                        <a:ea typeface="Times New Roman"/>
                        <a:cs typeface="Times New Roman"/>
                      </a:endParaRPr>
                    </a:p>
                  </a:txBody>
                  <a:tcPr marL="42464" marR="42464" marT="0" marB="0" anchor="ctr"/>
                </a:tc>
              </a:tr>
              <a:tr h="280946">
                <a:tc>
                  <a:txBody>
                    <a:bodyPr/>
                    <a:lstStyle/>
                    <a:p>
                      <a:pPr>
                        <a:spcAft>
                          <a:spcPts val="0"/>
                        </a:spcAft>
                      </a:pPr>
                      <a:r>
                        <a:rPr lang="ru-RU" sz="1400" dirty="0"/>
                        <a:t>субсидии</a:t>
                      </a:r>
                      <a:endParaRPr lang="ru-RU" sz="1100" dirty="0">
                        <a:latin typeface="Times New Roman"/>
                        <a:ea typeface="Times New Roman"/>
                        <a:cs typeface="Times New Roman"/>
                      </a:endParaRPr>
                    </a:p>
                  </a:txBody>
                  <a:tcPr marL="42464" marR="42464" marT="0" marB="0" anchor="ctr"/>
                </a:tc>
                <a:tc>
                  <a:txBody>
                    <a:bodyPr/>
                    <a:lstStyle/>
                    <a:p>
                      <a:pPr algn="ctr">
                        <a:spcAft>
                          <a:spcPts val="0"/>
                        </a:spcAft>
                      </a:pPr>
                      <a:r>
                        <a:rPr lang="ru-RU" sz="1400" dirty="0" smtClean="0"/>
                        <a:t>25 694 009,33</a:t>
                      </a:r>
                      <a:endParaRPr lang="ru-RU" sz="1400" dirty="0">
                        <a:latin typeface="Times New Roman"/>
                        <a:ea typeface="Times New Roman"/>
                        <a:cs typeface="Times New Roman"/>
                      </a:endParaRPr>
                    </a:p>
                  </a:txBody>
                  <a:tcPr marL="42464" marR="42464" marT="0" marB="0" anchor="ctr"/>
                </a:tc>
                <a:tc>
                  <a:txBody>
                    <a:bodyPr/>
                    <a:lstStyle/>
                    <a:p>
                      <a:pPr algn="ctr">
                        <a:spcAft>
                          <a:spcPts val="0"/>
                        </a:spcAft>
                      </a:pPr>
                      <a:r>
                        <a:rPr lang="ru-RU" sz="1400" dirty="0" smtClean="0"/>
                        <a:t>483</a:t>
                      </a:r>
                      <a:r>
                        <a:rPr lang="ru-RU" sz="1400" baseline="0" dirty="0" smtClean="0"/>
                        <a:t> 465,91</a:t>
                      </a:r>
                      <a:endParaRPr lang="ru-RU" sz="1400" dirty="0">
                        <a:latin typeface="Times New Roman"/>
                        <a:ea typeface="Times New Roman"/>
                        <a:cs typeface="Times New Roman"/>
                      </a:endParaRPr>
                    </a:p>
                  </a:txBody>
                  <a:tcPr marL="42464" marR="42464" marT="0" marB="0" anchor="ctr"/>
                </a:tc>
                <a:tc>
                  <a:txBody>
                    <a:bodyPr/>
                    <a:lstStyle/>
                    <a:p>
                      <a:pPr algn="ctr">
                        <a:spcAft>
                          <a:spcPts val="0"/>
                        </a:spcAft>
                      </a:pPr>
                      <a:r>
                        <a:rPr lang="ru-RU" sz="1400" dirty="0" smtClean="0"/>
                        <a:t>1,88</a:t>
                      </a:r>
                      <a:endParaRPr lang="ru-RU" sz="1400" dirty="0">
                        <a:latin typeface="Times New Roman"/>
                        <a:ea typeface="Times New Roman"/>
                        <a:cs typeface="Times New Roman"/>
                      </a:endParaRPr>
                    </a:p>
                  </a:txBody>
                  <a:tcPr marL="42464" marR="42464" marT="0" marB="0" anchor="ctr"/>
                </a:tc>
              </a:tr>
              <a:tr h="280946">
                <a:tc>
                  <a:txBody>
                    <a:bodyPr/>
                    <a:lstStyle/>
                    <a:p>
                      <a:pPr>
                        <a:spcAft>
                          <a:spcPts val="0"/>
                        </a:spcAft>
                      </a:pPr>
                      <a:r>
                        <a:rPr lang="ru-RU" sz="1400" dirty="0"/>
                        <a:t>субвенции</a:t>
                      </a:r>
                      <a:endParaRPr lang="ru-RU" sz="1100" dirty="0">
                        <a:latin typeface="Times New Roman"/>
                        <a:ea typeface="Times New Roman"/>
                        <a:cs typeface="Times New Roman"/>
                      </a:endParaRPr>
                    </a:p>
                  </a:txBody>
                  <a:tcPr marL="42464" marR="42464" marT="0" marB="0" anchor="ctr"/>
                </a:tc>
                <a:tc>
                  <a:txBody>
                    <a:bodyPr/>
                    <a:lstStyle/>
                    <a:p>
                      <a:pPr algn="ctr">
                        <a:spcAft>
                          <a:spcPts val="0"/>
                        </a:spcAft>
                      </a:pPr>
                      <a:r>
                        <a:rPr lang="ru-RU" sz="1400" dirty="0" smtClean="0"/>
                        <a:t>191 810 695,62</a:t>
                      </a:r>
                      <a:endParaRPr lang="ru-RU" sz="1400" dirty="0">
                        <a:latin typeface="Times New Roman"/>
                        <a:ea typeface="Times New Roman"/>
                        <a:cs typeface="Times New Roman"/>
                      </a:endParaRPr>
                    </a:p>
                  </a:txBody>
                  <a:tcPr marL="42464" marR="42464" marT="0" marB="0" anchor="ctr"/>
                </a:tc>
                <a:tc>
                  <a:txBody>
                    <a:bodyPr/>
                    <a:lstStyle/>
                    <a:p>
                      <a:pPr algn="ctr">
                        <a:spcAft>
                          <a:spcPts val="0"/>
                        </a:spcAft>
                      </a:pPr>
                      <a:r>
                        <a:rPr lang="ru-RU" sz="1400" dirty="0" smtClean="0"/>
                        <a:t>182 664 557,65</a:t>
                      </a:r>
                      <a:endParaRPr lang="ru-RU" sz="1400" dirty="0">
                        <a:latin typeface="Times New Roman"/>
                        <a:ea typeface="Times New Roman"/>
                        <a:cs typeface="Times New Roman"/>
                      </a:endParaRPr>
                    </a:p>
                  </a:txBody>
                  <a:tcPr marL="42464" marR="42464" marT="0" marB="0" anchor="ctr"/>
                </a:tc>
                <a:tc>
                  <a:txBody>
                    <a:bodyPr/>
                    <a:lstStyle/>
                    <a:p>
                      <a:pPr algn="ctr">
                        <a:spcAft>
                          <a:spcPts val="0"/>
                        </a:spcAft>
                      </a:pPr>
                      <a:r>
                        <a:rPr lang="ru-RU" sz="1400" dirty="0" smtClean="0"/>
                        <a:t>95,23</a:t>
                      </a:r>
                      <a:endParaRPr lang="ru-RU" sz="1400" dirty="0">
                        <a:latin typeface="Times New Roman"/>
                        <a:ea typeface="Times New Roman"/>
                        <a:cs typeface="Times New Roman"/>
                      </a:endParaRPr>
                    </a:p>
                  </a:txBody>
                  <a:tcPr marL="42464" marR="42464" marT="0" marB="0" anchor="ctr"/>
                </a:tc>
              </a:tr>
              <a:tr h="280946">
                <a:tc>
                  <a:txBody>
                    <a:bodyPr/>
                    <a:lstStyle/>
                    <a:p>
                      <a:pPr>
                        <a:spcAft>
                          <a:spcPts val="0"/>
                        </a:spcAft>
                      </a:pPr>
                      <a:r>
                        <a:rPr lang="ru-RU" sz="1400" dirty="0"/>
                        <a:t>иные межбюджетные трансферты</a:t>
                      </a:r>
                      <a:endParaRPr lang="ru-RU" sz="1100" dirty="0">
                        <a:latin typeface="Times New Roman"/>
                        <a:ea typeface="Times New Roman"/>
                        <a:cs typeface="Times New Roman"/>
                      </a:endParaRPr>
                    </a:p>
                  </a:txBody>
                  <a:tcPr marL="42464" marR="42464" marT="0" marB="0" anchor="ctr"/>
                </a:tc>
                <a:tc>
                  <a:txBody>
                    <a:bodyPr/>
                    <a:lstStyle/>
                    <a:p>
                      <a:pPr algn="ctr">
                        <a:spcAft>
                          <a:spcPts val="0"/>
                        </a:spcAft>
                      </a:pPr>
                      <a:r>
                        <a:rPr lang="ru-RU" sz="1400" dirty="0" smtClean="0"/>
                        <a:t>11 240 451,50</a:t>
                      </a:r>
                      <a:endParaRPr lang="ru-RU" sz="1400" dirty="0">
                        <a:latin typeface="Times New Roman"/>
                        <a:ea typeface="Times New Roman"/>
                        <a:cs typeface="Times New Roman"/>
                      </a:endParaRPr>
                    </a:p>
                  </a:txBody>
                  <a:tcPr marL="42464" marR="42464" marT="0" marB="0" anchor="ctr"/>
                </a:tc>
                <a:tc>
                  <a:txBody>
                    <a:bodyPr/>
                    <a:lstStyle/>
                    <a:p>
                      <a:pPr algn="ctr">
                        <a:spcAft>
                          <a:spcPts val="0"/>
                        </a:spcAft>
                      </a:pPr>
                      <a:r>
                        <a:rPr lang="ru-RU" sz="1400" dirty="0" smtClean="0"/>
                        <a:t>5 000 000,00</a:t>
                      </a:r>
                      <a:endParaRPr lang="ru-RU" sz="1400" dirty="0">
                        <a:latin typeface="Times New Roman"/>
                        <a:ea typeface="Times New Roman"/>
                        <a:cs typeface="Times New Roman"/>
                      </a:endParaRPr>
                    </a:p>
                  </a:txBody>
                  <a:tcPr marL="42464" marR="42464" marT="0" marB="0" anchor="ctr"/>
                </a:tc>
                <a:tc>
                  <a:txBody>
                    <a:bodyPr/>
                    <a:lstStyle/>
                    <a:p>
                      <a:pPr algn="ctr">
                        <a:spcAft>
                          <a:spcPts val="0"/>
                        </a:spcAft>
                      </a:pPr>
                      <a:r>
                        <a:rPr lang="ru-RU" sz="1400" dirty="0" smtClean="0"/>
                        <a:t>44,48</a:t>
                      </a:r>
                      <a:endParaRPr lang="ru-RU" sz="1400" dirty="0">
                        <a:latin typeface="Times New Roman"/>
                        <a:ea typeface="Times New Roman"/>
                        <a:cs typeface="Times New Roman"/>
                      </a:endParaRPr>
                    </a:p>
                  </a:txBody>
                  <a:tcPr marL="42464" marR="42464" marT="0" marB="0" anchor="ctr"/>
                </a:tc>
              </a:tr>
              <a:tr h="292932">
                <a:tc>
                  <a:txBody>
                    <a:bodyPr/>
                    <a:lstStyle/>
                    <a:p>
                      <a:pPr>
                        <a:spcAft>
                          <a:spcPts val="0"/>
                        </a:spcAft>
                      </a:pPr>
                      <a:r>
                        <a:rPr lang="ru-RU" sz="1400" dirty="0"/>
                        <a:t>прочие безвозмездные поступления</a:t>
                      </a:r>
                      <a:endParaRPr lang="ru-RU" sz="1100" dirty="0">
                        <a:latin typeface="Times New Roman"/>
                        <a:ea typeface="Times New Roman"/>
                        <a:cs typeface="Times New Roman"/>
                      </a:endParaRPr>
                    </a:p>
                  </a:txBody>
                  <a:tcPr marL="42464" marR="42464" marT="0" marB="0" anchor="ctr"/>
                </a:tc>
                <a:tc>
                  <a:txBody>
                    <a:bodyPr/>
                    <a:lstStyle/>
                    <a:p>
                      <a:pPr algn="ctr">
                        <a:spcAft>
                          <a:spcPts val="0"/>
                        </a:spcAft>
                      </a:pPr>
                      <a:r>
                        <a:rPr lang="ru-RU" sz="1400" dirty="0" smtClean="0"/>
                        <a:t>286 750,00</a:t>
                      </a:r>
                      <a:endParaRPr lang="ru-RU" sz="1400" dirty="0">
                        <a:latin typeface="Times New Roman"/>
                        <a:ea typeface="Times New Roman"/>
                        <a:cs typeface="Times New Roman"/>
                      </a:endParaRPr>
                    </a:p>
                  </a:txBody>
                  <a:tcPr marL="42464" marR="42464" marT="0" marB="0" anchor="ctr"/>
                </a:tc>
                <a:tc>
                  <a:txBody>
                    <a:bodyPr/>
                    <a:lstStyle/>
                    <a:p>
                      <a:pPr algn="ctr">
                        <a:spcAft>
                          <a:spcPts val="0"/>
                        </a:spcAft>
                      </a:pPr>
                      <a:r>
                        <a:rPr lang="ru-RU" sz="1400" dirty="0" smtClean="0"/>
                        <a:t>135 000,00</a:t>
                      </a:r>
                      <a:endParaRPr lang="ru-RU" sz="1400" dirty="0">
                        <a:latin typeface="Times New Roman"/>
                        <a:ea typeface="Times New Roman"/>
                        <a:cs typeface="Times New Roman"/>
                      </a:endParaRPr>
                    </a:p>
                  </a:txBody>
                  <a:tcPr marL="42464" marR="42464" marT="0" marB="0" anchor="ctr"/>
                </a:tc>
                <a:tc>
                  <a:txBody>
                    <a:bodyPr/>
                    <a:lstStyle/>
                    <a:p>
                      <a:pPr algn="ctr">
                        <a:spcAft>
                          <a:spcPts val="0"/>
                        </a:spcAft>
                      </a:pPr>
                      <a:r>
                        <a:rPr lang="ru-RU" sz="1400" dirty="0" smtClean="0"/>
                        <a:t>47,08</a:t>
                      </a:r>
                      <a:endParaRPr lang="ru-RU" sz="1400" dirty="0">
                        <a:latin typeface="Times New Roman"/>
                        <a:ea typeface="Times New Roman"/>
                        <a:cs typeface="Times New Roman"/>
                      </a:endParaRPr>
                    </a:p>
                  </a:txBody>
                  <a:tcPr marL="42464" marR="42464" marT="0" marB="0" anchor="ctr"/>
                </a:tc>
              </a:tr>
              <a:tr h="573128">
                <a:tc>
                  <a:txBody>
                    <a:bodyPr/>
                    <a:lstStyle/>
                    <a:p>
                      <a:pPr>
                        <a:spcAft>
                          <a:spcPts val="0"/>
                        </a:spcAft>
                      </a:pPr>
                      <a:r>
                        <a:rPr lang="ru-RU" sz="1400" dirty="0"/>
                        <a:t>возврат остатков субсидий, субвенций прошлых лет</a:t>
                      </a:r>
                      <a:endParaRPr lang="ru-RU" sz="1100" dirty="0">
                        <a:latin typeface="Times New Roman"/>
                        <a:ea typeface="Times New Roman"/>
                        <a:cs typeface="Times New Roman"/>
                      </a:endParaRPr>
                    </a:p>
                  </a:txBody>
                  <a:tcPr marL="42464" marR="42464" marT="0" marB="0" anchor="ctr"/>
                </a:tc>
                <a:tc>
                  <a:txBody>
                    <a:bodyPr/>
                    <a:lstStyle/>
                    <a:p>
                      <a:pPr algn="ctr">
                        <a:spcAft>
                          <a:spcPts val="0"/>
                        </a:spcAft>
                      </a:pPr>
                      <a:r>
                        <a:rPr lang="ru-RU" sz="1400" dirty="0"/>
                        <a:t>0</a:t>
                      </a:r>
                      <a:endParaRPr lang="ru-RU" sz="1400" dirty="0">
                        <a:latin typeface="Times New Roman"/>
                        <a:ea typeface="Times New Roman"/>
                        <a:cs typeface="Times New Roman"/>
                      </a:endParaRPr>
                    </a:p>
                  </a:txBody>
                  <a:tcPr marL="42464" marR="42464" marT="0" marB="0" anchor="ctr"/>
                </a:tc>
                <a:tc>
                  <a:txBody>
                    <a:bodyPr/>
                    <a:lstStyle/>
                    <a:p>
                      <a:pPr algn="ctr">
                        <a:spcAft>
                          <a:spcPts val="0"/>
                        </a:spcAft>
                      </a:pPr>
                      <a:r>
                        <a:rPr lang="ru-RU" sz="1400" dirty="0"/>
                        <a:t>-</a:t>
                      </a:r>
                      <a:endParaRPr lang="ru-RU" sz="1400" dirty="0">
                        <a:latin typeface="Times New Roman"/>
                        <a:ea typeface="Times New Roman"/>
                        <a:cs typeface="Times New Roman"/>
                      </a:endParaRPr>
                    </a:p>
                  </a:txBody>
                  <a:tcPr marL="42464" marR="42464" marT="0" marB="0" anchor="ctr"/>
                </a:tc>
                <a:tc>
                  <a:txBody>
                    <a:bodyPr/>
                    <a:lstStyle/>
                    <a:p>
                      <a:pPr algn="ctr">
                        <a:spcAft>
                          <a:spcPts val="0"/>
                        </a:spcAft>
                      </a:pPr>
                      <a:r>
                        <a:rPr lang="ru-RU" sz="1400" dirty="0"/>
                        <a:t>-</a:t>
                      </a:r>
                      <a:endParaRPr lang="ru-RU" sz="1400" dirty="0">
                        <a:latin typeface="Times New Roman"/>
                        <a:ea typeface="Times New Roman"/>
                        <a:cs typeface="Times New Roman"/>
                      </a:endParaRPr>
                    </a:p>
                  </a:txBody>
                  <a:tcPr marL="42464" marR="42464" marT="0" marB="0" anchor="ctr"/>
                </a:tc>
              </a:tr>
            </a:tbl>
          </a:graphicData>
        </a:graphic>
      </p:graphicFrame>
      <p:sp>
        <p:nvSpPr>
          <p:cNvPr id="6" name="Прямоугольник 5"/>
          <p:cNvSpPr/>
          <p:nvPr/>
        </p:nvSpPr>
        <p:spPr>
          <a:xfrm>
            <a:off x="8153400" y="1371600"/>
            <a:ext cx="669068" cy="276999"/>
          </a:xfrm>
          <a:prstGeom prst="rect">
            <a:avLst/>
          </a:prstGeom>
        </p:spPr>
        <p:txBody>
          <a:bodyPr wrap="square">
            <a:spAutoFit/>
          </a:bodyPr>
          <a:lstStyle/>
          <a:p>
            <a:r>
              <a:rPr lang="ru-RU" sz="1200" dirty="0" smtClean="0">
                <a:latin typeface="Times New Roman" pitchFamily="18" charset="0"/>
                <a:ea typeface="Times New Roman" pitchFamily="18" charset="0"/>
                <a:cs typeface="Times New Roman" pitchFamily="18" charset="0"/>
              </a:rPr>
              <a:t>(руб.)</a:t>
            </a:r>
            <a:endParaRPr lang="ru-RU" sz="1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228600"/>
            <a:ext cx="9144000" cy="1143000"/>
          </a:xfrm>
          <a:ln w="28575">
            <a:solidFill>
              <a:schemeClr val="tx1"/>
            </a:solidFill>
          </a:ln>
        </p:spPr>
        <p:txBody>
          <a:bodyPr>
            <a:noAutofit/>
          </a:bodyPr>
          <a:lstStyle/>
          <a:p>
            <a:r>
              <a:rPr lang="ru-RU" sz="2000" dirty="0" smtClean="0">
                <a:latin typeface="Times New Roman" pitchFamily="18" charset="0"/>
                <a:cs typeface="Times New Roman" pitchFamily="18" charset="0"/>
              </a:rPr>
              <a:t>Структура доходов бюджета Ольгинского муниципального района на 2021 год</a:t>
            </a:r>
            <a:br>
              <a:rPr lang="ru-RU" sz="2000" dirty="0" smtClean="0">
                <a:latin typeface="Times New Roman" pitchFamily="18" charset="0"/>
                <a:cs typeface="Times New Roman" pitchFamily="18" charset="0"/>
              </a:rPr>
            </a:br>
            <a:r>
              <a:rPr lang="ru-RU" sz="2000" dirty="0" smtClean="0">
                <a:latin typeface="Times New Roman" pitchFamily="18" charset="0"/>
                <a:cs typeface="Times New Roman" pitchFamily="18" charset="0"/>
              </a:rPr>
              <a:t>(общий объем </a:t>
            </a:r>
            <a:r>
              <a:rPr lang="ru-RU" sz="2000" dirty="0" smtClean="0">
                <a:latin typeface="Times New Roman"/>
                <a:ea typeface="Times New Roman"/>
                <a:cs typeface="Times New Roman"/>
              </a:rPr>
              <a:t>445 409 757, 56</a:t>
            </a:r>
            <a:r>
              <a:rPr lang="ru-RU" sz="2000" dirty="0" smtClean="0">
                <a:latin typeface="Times New Roman" pitchFamily="18" charset="0"/>
                <a:cs typeface="Times New Roman" pitchFamily="18" charset="0"/>
              </a:rPr>
              <a:t> руб.)</a:t>
            </a:r>
            <a:endParaRPr lang="ru-RU" sz="2000" dirty="0">
              <a:latin typeface="Times New Roman" pitchFamily="18" charset="0"/>
              <a:cs typeface="Times New Roman" pitchFamily="18" charset="0"/>
            </a:endParaRPr>
          </a:p>
        </p:txBody>
      </p:sp>
      <p:graphicFrame>
        <p:nvGraphicFramePr>
          <p:cNvPr id="4" name="Диаграмма 3"/>
          <p:cNvGraphicFramePr/>
          <p:nvPr/>
        </p:nvGraphicFramePr>
        <p:xfrm>
          <a:off x="685801" y="1371600"/>
          <a:ext cx="7772400" cy="53340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76200"/>
            <a:ext cx="9144000" cy="944562"/>
          </a:xfrm>
          <a:ln w="28575">
            <a:solidFill>
              <a:schemeClr val="tx1"/>
            </a:solidFill>
          </a:ln>
        </p:spPr>
        <p:txBody>
          <a:bodyPr>
            <a:noAutofit/>
          </a:bodyPr>
          <a:lstStyle/>
          <a:p>
            <a:r>
              <a:rPr lang="ru-RU" sz="2000" dirty="0" smtClean="0">
                <a:latin typeface="Times New Roman" pitchFamily="18" charset="0"/>
                <a:cs typeface="Times New Roman" pitchFamily="18" charset="0"/>
              </a:rPr>
              <a:t>Структура налоговых неналоговых доходов бюджета Ольгинского муниципального района на 2021 года</a:t>
            </a:r>
            <a:br>
              <a:rPr lang="ru-RU" sz="2000" dirty="0" smtClean="0">
                <a:latin typeface="Times New Roman" pitchFamily="18" charset="0"/>
                <a:cs typeface="Times New Roman" pitchFamily="18" charset="0"/>
              </a:rPr>
            </a:br>
            <a:r>
              <a:rPr lang="ru-RU" sz="2000" dirty="0" smtClean="0">
                <a:latin typeface="Times New Roman" pitchFamily="18" charset="0"/>
                <a:cs typeface="Times New Roman" pitchFamily="18" charset="0"/>
              </a:rPr>
              <a:t>(общий объем </a:t>
            </a:r>
            <a:r>
              <a:rPr lang="ru-RU" sz="2000" dirty="0" smtClean="0">
                <a:latin typeface="Times New Roman"/>
                <a:ea typeface="Times New Roman"/>
                <a:cs typeface="Times New Roman"/>
              </a:rPr>
              <a:t>187 019 496,00</a:t>
            </a:r>
            <a:r>
              <a:rPr lang="ru-RU" sz="2000" dirty="0" smtClean="0">
                <a:latin typeface="Times New Roman" pitchFamily="18" charset="0"/>
                <a:cs typeface="Times New Roman" pitchFamily="18" charset="0"/>
              </a:rPr>
              <a:t> руб.)</a:t>
            </a:r>
            <a:endParaRPr lang="ru-RU" sz="2000" dirty="0">
              <a:latin typeface="Times New Roman" pitchFamily="18" charset="0"/>
              <a:cs typeface="Times New Roman" pitchFamily="18" charset="0"/>
            </a:endParaRPr>
          </a:p>
        </p:txBody>
      </p:sp>
      <p:graphicFrame>
        <p:nvGraphicFramePr>
          <p:cNvPr id="4" name="Диаграмма 3"/>
          <p:cNvGraphicFramePr/>
          <p:nvPr/>
        </p:nvGraphicFramePr>
        <p:xfrm>
          <a:off x="533400" y="1143000"/>
          <a:ext cx="8229601" cy="55626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228600"/>
            <a:ext cx="9144000" cy="1371600"/>
          </a:xfrm>
          <a:ln w="28575">
            <a:solidFill>
              <a:schemeClr val="tx1"/>
            </a:solidFill>
          </a:ln>
        </p:spPr>
        <p:txBody>
          <a:bodyPr>
            <a:noAutofit/>
          </a:bodyPr>
          <a:lstStyle/>
          <a:p>
            <a:r>
              <a:rPr lang="ru-RU" sz="2000" dirty="0" smtClean="0">
                <a:latin typeface="Times New Roman" pitchFamily="18" charset="0"/>
                <a:cs typeface="Times New Roman" pitchFamily="18" charset="0"/>
              </a:rPr>
              <a:t>Доля неналоговых доходов в общем объеме налоговых неналоговых доходов бюджета 2021 года</a:t>
            </a:r>
            <a:br>
              <a:rPr lang="ru-RU" sz="2000" dirty="0" smtClean="0">
                <a:latin typeface="Times New Roman" pitchFamily="18" charset="0"/>
                <a:cs typeface="Times New Roman" pitchFamily="18" charset="0"/>
              </a:rPr>
            </a:br>
            <a:r>
              <a:rPr lang="ru-RU" sz="2000" dirty="0" smtClean="0">
                <a:latin typeface="Times New Roman" pitchFamily="18" charset="0"/>
                <a:cs typeface="Times New Roman" pitchFamily="18" charset="0"/>
              </a:rPr>
              <a:t> (общий объем </a:t>
            </a:r>
            <a:r>
              <a:rPr lang="ru-RU" sz="2000" dirty="0" smtClean="0">
                <a:latin typeface="Times New Roman"/>
                <a:ea typeface="Times New Roman"/>
                <a:cs typeface="Times New Roman"/>
              </a:rPr>
              <a:t>187 019 496,00 руб.)</a:t>
            </a:r>
            <a:endParaRPr lang="ru-RU" sz="2000" dirty="0">
              <a:latin typeface="Times New Roman" pitchFamily="18" charset="0"/>
              <a:cs typeface="Times New Roman" pitchFamily="18" charset="0"/>
            </a:endParaRPr>
          </a:p>
        </p:txBody>
      </p:sp>
      <p:graphicFrame>
        <p:nvGraphicFramePr>
          <p:cNvPr id="4" name="Диаграмма 3"/>
          <p:cNvGraphicFramePr/>
          <p:nvPr/>
        </p:nvGraphicFramePr>
        <p:xfrm>
          <a:off x="609600" y="1752600"/>
          <a:ext cx="8077200" cy="46482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152400"/>
            <a:ext cx="9144000" cy="1143000"/>
          </a:xfrm>
          <a:ln w="28575">
            <a:solidFill>
              <a:schemeClr val="tx1"/>
            </a:solidFill>
          </a:ln>
        </p:spPr>
        <p:txBody>
          <a:bodyPr>
            <a:noAutofit/>
          </a:bodyPr>
          <a:lstStyle/>
          <a:p>
            <a:r>
              <a:rPr lang="ru-RU" sz="2000" dirty="0" smtClean="0">
                <a:latin typeface="Times New Roman" pitchFamily="18" charset="0"/>
                <a:cs typeface="Times New Roman" pitchFamily="18" charset="0"/>
              </a:rPr>
              <a:t>Структура безвозмездных поступлений в бюджет Ольгинского муниципального района из бюджетов других уровней в 2021 году</a:t>
            </a:r>
            <a:br>
              <a:rPr lang="ru-RU" sz="2000" dirty="0" smtClean="0">
                <a:latin typeface="Times New Roman" pitchFamily="18" charset="0"/>
                <a:cs typeface="Times New Roman" pitchFamily="18" charset="0"/>
              </a:rPr>
            </a:br>
            <a:r>
              <a:rPr lang="ru-RU" sz="2000" dirty="0" smtClean="0">
                <a:latin typeface="Times New Roman" pitchFamily="18" charset="0"/>
                <a:cs typeface="Times New Roman" pitchFamily="18" charset="0"/>
              </a:rPr>
              <a:t> (общий объем </a:t>
            </a:r>
            <a:r>
              <a:rPr lang="ru-RU" sz="2000" dirty="0" smtClean="0">
                <a:latin typeface="Times New Roman"/>
                <a:ea typeface="Times New Roman"/>
                <a:cs typeface="Times New Roman"/>
              </a:rPr>
              <a:t>258 390 261,56</a:t>
            </a:r>
            <a:r>
              <a:rPr lang="ru-RU" sz="2000" dirty="0" smtClean="0">
                <a:latin typeface="Times New Roman" pitchFamily="18" charset="0"/>
                <a:cs typeface="Times New Roman" pitchFamily="18" charset="0"/>
              </a:rPr>
              <a:t> руб.)</a:t>
            </a:r>
            <a:endParaRPr lang="ru-RU" sz="2000" dirty="0">
              <a:latin typeface="Times New Roman" pitchFamily="18" charset="0"/>
              <a:cs typeface="Times New Roman" pitchFamily="18" charset="0"/>
            </a:endParaRPr>
          </a:p>
        </p:txBody>
      </p:sp>
      <p:graphicFrame>
        <p:nvGraphicFramePr>
          <p:cNvPr id="4" name="Chart 2"/>
          <p:cNvGraphicFramePr>
            <a:graphicFrameLocks/>
          </p:cNvGraphicFramePr>
          <p:nvPr/>
        </p:nvGraphicFramePr>
        <p:xfrm>
          <a:off x="381000" y="1524000"/>
          <a:ext cx="8534400" cy="48768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76200"/>
            <a:ext cx="9144000" cy="1143000"/>
          </a:xfrm>
          <a:ln w="28575">
            <a:solidFill>
              <a:schemeClr val="tx1"/>
            </a:solidFill>
          </a:ln>
        </p:spPr>
        <p:txBody>
          <a:bodyPr>
            <a:noAutofit/>
          </a:bodyPr>
          <a:lstStyle/>
          <a:p>
            <a:r>
              <a:rPr lang="ru-RU" sz="2400" dirty="0" smtClean="0">
                <a:latin typeface="Times New Roman" pitchFamily="18" charset="0"/>
                <a:cs typeface="Times New Roman" pitchFamily="18" charset="0"/>
              </a:rPr>
              <a:t>Распределение межбюджетных трансфертов бюджетам городских и сельских поселений, входящим в  состав Ольгинского муниципального района </a:t>
            </a:r>
            <a:endParaRPr lang="ru-RU" sz="2400" dirty="0">
              <a:latin typeface="Times New Roman" pitchFamily="18" charset="0"/>
              <a:cs typeface="Times New Roman" pitchFamily="18" charset="0"/>
            </a:endParaRPr>
          </a:p>
        </p:txBody>
      </p:sp>
      <p:graphicFrame>
        <p:nvGraphicFramePr>
          <p:cNvPr id="4" name="Диаграмма 3"/>
          <p:cNvGraphicFramePr/>
          <p:nvPr/>
        </p:nvGraphicFramePr>
        <p:xfrm>
          <a:off x="381000" y="1371600"/>
          <a:ext cx="8477249" cy="5391150"/>
        </p:xfrm>
        <a:graphic>
          <a:graphicData uri="http://schemas.openxmlformats.org/drawingml/2006/chart">
            <c:chart xmlns:c="http://schemas.openxmlformats.org/drawingml/2006/chart" xmlns:r="http://schemas.openxmlformats.org/officeDocument/2006/relationships" r:id="rId2"/>
          </a:graphicData>
        </a:graphic>
      </p:graphicFrame>
      <p:sp>
        <p:nvSpPr>
          <p:cNvPr id="5" name="Прямоугольник 4"/>
          <p:cNvSpPr/>
          <p:nvPr/>
        </p:nvSpPr>
        <p:spPr>
          <a:xfrm>
            <a:off x="8229600" y="990600"/>
            <a:ext cx="554062" cy="276999"/>
          </a:xfrm>
          <a:prstGeom prst="rect">
            <a:avLst/>
          </a:prstGeom>
        </p:spPr>
        <p:txBody>
          <a:bodyPr wrap="none">
            <a:spAutoFit/>
          </a:bodyPr>
          <a:lstStyle/>
          <a:p>
            <a:r>
              <a:rPr lang="ru-RU" sz="1200" dirty="0" smtClean="0">
                <a:latin typeface="Times New Roman" pitchFamily="18" charset="0"/>
                <a:ea typeface="Times New Roman" pitchFamily="18" charset="0"/>
                <a:cs typeface="Times New Roman" pitchFamily="18" charset="0"/>
              </a:rPr>
              <a:t>(руб.)</a:t>
            </a:r>
            <a:endParaRPr lang="ru-RU" sz="12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p:cNvGraphicFramePr>
            <a:graphicFrameLocks noGrp="1"/>
          </p:cNvGraphicFramePr>
          <p:nvPr/>
        </p:nvGraphicFramePr>
        <p:xfrm>
          <a:off x="0" y="1295402"/>
          <a:ext cx="9135762" cy="5333997"/>
        </p:xfrm>
        <a:graphic>
          <a:graphicData uri="http://schemas.openxmlformats.org/drawingml/2006/table">
            <a:tbl>
              <a:tblPr>
                <a:tableStyleId>{E8B1032C-EA38-4F05-BA0D-38AFFFC7BED3}</a:tableStyleId>
              </a:tblPr>
              <a:tblGrid>
                <a:gridCol w="3228782"/>
                <a:gridCol w="1619262"/>
                <a:gridCol w="2143859"/>
                <a:gridCol w="2143859"/>
              </a:tblGrid>
              <a:tr h="245916">
                <a:tc rowSpan="2">
                  <a:txBody>
                    <a:bodyPr/>
                    <a:lstStyle/>
                    <a:p>
                      <a:pPr algn="ctr">
                        <a:spcAft>
                          <a:spcPts val="0"/>
                        </a:spcAft>
                      </a:pPr>
                      <a:r>
                        <a:rPr lang="ru-RU" sz="1600" dirty="0"/>
                        <a:t>Наименование</a:t>
                      </a:r>
                      <a:endParaRPr lang="ru-RU" sz="1600" dirty="0">
                        <a:latin typeface="Times New Roman"/>
                        <a:ea typeface="Times New Roman"/>
                        <a:cs typeface="Times New Roman"/>
                      </a:endParaRPr>
                    </a:p>
                  </a:txBody>
                  <a:tcPr marL="42464" marR="42464" marT="0" marB="0" anchor="ctr">
                    <a:solidFill>
                      <a:schemeClr val="accent6">
                        <a:lumMod val="20000"/>
                        <a:lumOff val="80000"/>
                      </a:schemeClr>
                    </a:solidFill>
                  </a:tcPr>
                </a:tc>
                <a:tc>
                  <a:txBody>
                    <a:bodyPr/>
                    <a:lstStyle/>
                    <a:p>
                      <a:pPr algn="ctr">
                        <a:spcAft>
                          <a:spcPts val="0"/>
                        </a:spcAft>
                      </a:pPr>
                      <a:r>
                        <a:rPr lang="ru-RU" sz="1600" dirty="0" smtClean="0"/>
                        <a:t>2020</a:t>
                      </a:r>
                      <a:endParaRPr lang="ru-RU" sz="1600" dirty="0">
                        <a:latin typeface="Times New Roman"/>
                        <a:ea typeface="Times New Roman"/>
                        <a:cs typeface="Times New Roman"/>
                      </a:endParaRPr>
                    </a:p>
                  </a:txBody>
                  <a:tcPr marL="42464" marR="42464" marT="0" marB="0" anchor="ctr">
                    <a:solidFill>
                      <a:schemeClr val="accent6">
                        <a:lumMod val="20000"/>
                        <a:lumOff val="80000"/>
                      </a:schemeClr>
                    </a:solidFill>
                  </a:tcPr>
                </a:tc>
                <a:tc gridSpan="2">
                  <a:txBody>
                    <a:bodyPr/>
                    <a:lstStyle/>
                    <a:p>
                      <a:pPr algn="ctr">
                        <a:spcAft>
                          <a:spcPts val="0"/>
                        </a:spcAft>
                      </a:pPr>
                      <a:r>
                        <a:rPr lang="ru-RU" sz="1600" dirty="0" smtClean="0"/>
                        <a:t>2021</a:t>
                      </a:r>
                      <a:endParaRPr lang="ru-RU" sz="1600" dirty="0">
                        <a:latin typeface="Times New Roman"/>
                        <a:ea typeface="Times New Roman"/>
                        <a:cs typeface="Times New Roman"/>
                      </a:endParaRPr>
                    </a:p>
                  </a:txBody>
                  <a:tcPr marL="42464" marR="42464" marT="0" marB="0" anchor="ctr">
                    <a:solidFill>
                      <a:schemeClr val="accent6">
                        <a:lumMod val="20000"/>
                        <a:lumOff val="80000"/>
                      </a:schemeClr>
                    </a:solidFill>
                  </a:tcPr>
                </a:tc>
                <a:tc hMerge="1">
                  <a:txBody>
                    <a:bodyPr/>
                    <a:lstStyle/>
                    <a:p>
                      <a:endParaRPr lang="ru-RU"/>
                    </a:p>
                  </a:txBody>
                  <a:tcPr/>
                </a:tc>
              </a:tr>
              <a:tr h="817733">
                <a:tc vMerge="1">
                  <a:txBody>
                    <a:bodyPr/>
                    <a:lstStyle/>
                    <a:p>
                      <a:endParaRPr lang="ru-RU"/>
                    </a:p>
                  </a:txBody>
                  <a:tcPr/>
                </a:tc>
                <a:tc>
                  <a:txBody>
                    <a:bodyPr/>
                    <a:lstStyle/>
                    <a:p>
                      <a:pPr algn="ctr">
                        <a:spcAft>
                          <a:spcPts val="0"/>
                        </a:spcAft>
                      </a:pPr>
                      <a:r>
                        <a:rPr lang="ru-RU" sz="1600" dirty="0"/>
                        <a:t>Факт</a:t>
                      </a:r>
                      <a:endParaRPr lang="ru-RU" sz="1600" dirty="0">
                        <a:latin typeface="Times New Roman"/>
                        <a:ea typeface="Times New Roman"/>
                        <a:cs typeface="Times New Roman"/>
                      </a:endParaRPr>
                    </a:p>
                  </a:txBody>
                  <a:tcPr marL="42464" marR="42464" marT="0" marB="0" anchor="ctr">
                    <a:solidFill>
                      <a:schemeClr val="accent6">
                        <a:lumMod val="20000"/>
                        <a:lumOff val="80000"/>
                      </a:schemeClr>
                    </a:solidFill>
                  </a:tcPr>
                </a:tc>
                <a:tc>
                  <a:txBody>
                    <a:bodyPr/>
                    <a:lstStyle/>
                    <a:p>
                      <a:pPr algn="ctr">
                        <a:spcAft>
                          <a:spcPts val="0"/>
                        </a:spcAft>
                      </a:pPr>
                      <a:r>
                        <a:rPr lang="ru-RU" sz="1600" dirty="0"/>
                        <a:t>Проект</a:t>
                      </a:r>
                      <a:endParaRPr lang="ru-RU" sz="1600" dirty="0">
                        <a:latin typeface="Times New Roman"/>
                        <a:ea typeface="Times New Roman"/>
                        <a:cs typeface="Times New Roman"/>
                      </a:endParaRPr>
                    </a:p>
                  </a:txBody>
                  <a:tcPr marL="42464" marR="42464" marT="0" marB="0" anchor="ctr">
                    <a:solidFill>
                      <a:schemeClr val="accent6">
                        <a:lumMod val="20000"/>
                        <a:lumOff val="80000"/>
                      </a:schemeClr>
                    </a:solidFill>
                  </a:tcPr>
                </a:tc>
                <a:tc>
                  <a:txBody>
                    <a:bodyPr/>
                    <a:lstStyle/>
                    <a:p>
                      <a:pPr algn="ctr">
                        <a:spcAft>
                          <a:spcPts val="0"/>
                        </a:spcAft>
                      </a:pPr>
                      <a:r>
                        <a:rPr lang="ru-RU" sz="1600" dirty="0"/>
                        <a:t>Темпы роста</a:t>
                      </a:r>
                      <a:br>
                        <a:rPr lang="ru-RU" sz="1600" dirty="0"/>
                      </a:br>
                      <a:r>
                        <a:rPr lang="ru-RU" sz="1600" dirty="0"/>
                        <a:t>(к ожидаемому исполнению </a:t>
                      </a:r>
                      <a:r>
                        <a:rPr lang="ru-RU" sz="1600" dirty="0" smtClean="0"/>
                        <a:t>2020)</a:t>
                      </a:r>
                      <a:endParaRPr lang="ru-RU" sz="1600" dirty="0">
                        <a:latin typeface="Times New Roman"/>
                        <a:ea typeface="Times New Roman"/>
                        <a:cs typeface="Times New Roman"/>
                      </a:endParaRPr>
                    </a:p>
                  </a:txBody>
                  <a:tcPr marL="42464" marR="42464" marT="0" marB="0" anchor="ctr">
                    <a:solidFill>
                      <a:schemeClr val="accent6">
                        <a:lumMod val="20000"/>
                        <a:lumOff val="80000"/>
                      </a:schemeClr>
                    </a:solidFill>
                  </a:tcPr>
                </a:tc>
              </a:tr>
              <a:tr h="250456">
                <a:tc>
                  <a:txBody>
                    <a:bodyPr/>
                    <a:lstStyle/>
                    <a:p>
                      <a:pPr>
                        <a:spcAft>
                          <a:spcPts val="0"/>
                        </a:spcAft>
                      </a:pPr>
                      <a:r>
                        <a:rPr lang="ru-RU" sz="1400" dirty="0"/>
                        <a:t>Общегосударственные вопросы </a:t>
                      </a:r>
                      <a:endParaRPr lang="ru-RU" sz="1100" dirty="0">
                        <a:latin typeface="Times New Roman"/>
                        <a:ea typeface="Times New Roman"/>
                        <a:cs typeface="Times New Roman"/>
                      </a:endParaRPr>
                    </a:p>
                  </a:txBody>
                  <a:tcPr marL="42464" marR="42464" marT="0" marB="0"/>
                </a:tc>
                <a:tc>
                  <a:txBody>
                    <a:bodyPr/>
                    <a:lstStyle/>
                    <a:p>
                      <a:pPr algn="ctr">
                        <a:spcAft>
                          <a:spcPts val="0"/>
                        </a:spcAft>
                      </a:pPr>
                      <a:r>
                        <a:rPr lang="ru-RU" sz="1400" dirty="0" smtClean="0"/>
                        <a:t>73 914 505,36</a:t>
                      </a:r>
                      <a:endParaRPr lang="ru-RU" sz="1400" dirty="0">
                        <a:latin typeface="Times New Roman"/>
                        <a:ea typeface="Times New Roman"/>
                        <a:cs typeface="Times New Roman"/>
                      </a:endParaRPr>
                    </a:p>
                  </a:txBody>
                  <a:tcPr marL="42464" marR="42464" marT="0" marB="0" anchor="ctr"/>
                </a:tc>
                <a:tc>
                  <a:txBody>
                    <a:bodyPr/>
                    <a:lstStyle/>
                    <a:p>
                      <a:pPr algn="ctr" fontAlgn="t"/>
                      <a:r>
                        <a:rPr lang="ru-RU" sz="1400" u="none" strike="noStrike" dirty="0"/>
                        <a:t>65 740 166,94</a:t>
                      </a:r>
                      <a:endParaRPr lang="ru-RU" sz="1400" b="0" i="0" u="none" strike="noStrike" dirty="0">
                        <a:solidFill>
                          <a:srgbClr val="000000"/>
                        </a:solidFill>
                        <a:latin typeface="Times New Roman" pitchFamily="18" charset="0"/>
                        <a:cs typeface="Times New Roman" pitchFamily="18" charset="0"/>
                      </a:endParaRPr>
                    </a:p>
                  </a:txBody>
                  <a:tcPr marL="9525" marR="9525" marT="9525" marB="0" anchor="ctr"/>
                </a:tc>
                <a:tc>
                  <a:txBody>
                    <a:bodyPr/>
                    <a:lstStyle/>
                    <a:p>
                      <a:pPr algn="ctr">
                        <a:spcAft>
                          <a:spcPts val="0"/>
                        </a:spcAft>
                      </a:pPr>
                      <a:r>
                        <a:rPr lang="ru-RU" sz="1400" dirty="0" smtClean="0"/>
                        <a:t>88,94</a:t>
                      </a:r>
                      <a:endParaRPr lang="ru-RU" sz="1400" dirty="0">
                        <a:latin typeface="Times New Roman"/>
                        <a:ea typeface="Times New Roman"/>
                        <a:cs typeface="Times New Roman"/>
                      </a:endParaRPr>
                    </a:p>
                  </a:txBody>
                  <a:tcPr marL="42464" marR="42464" marT="0" marB="0" anchor="ctr"/>
                </a:tc>
              </a:tr>
              <a:tr h="241041">
                <a:tc>
                  <a:txBody>
                    <a:bodyPr/>
                    <a:lstStyle/>
                    <a:p>
                      <a:pPr>
                        <a:spcAft>
                          <a:spcPts val="0"/>
                        </a:spcAft>
                      </a:pPr>
                      <a:r>
                        <a:rPr lang="ru-RU" sz="1400" dirty="0"/>
                        <a:t>Национальная оборона </a:t>
                      </a:r>
                      <a:endParaRPr lang="ru-RU" sz="1100" dirty="0">
                        <a:latin typeface="Times New Roman"/>
                        <a:ea typeface="Times New Roman"/>
                        <a:cs typeface="Times New Roman"/>
                      </a:endParaRPr>
                    </a:p>
                  </a:txBody>
                  <a:tcPr marL="42464" marR="42464" marT="0" marB="0"/>
                </a:tc>
                <a:tc>
                  <a:txBody>
                    <a:bodyPr/>
                    <a:lstStyle/>
                    <a:p>
                      <a:pPr algn="ctr">
                        <a:spcAft>
                          <a:spcPts val="0"/>
                        </a:spcAft>
                      </a:pPr>
                      <a:r>
                        <a:rPr lang="ru-RU" sz="1400" dirty="0" smtClean="0"/>
                        <a:t>0,00</a:t>
                      </a:r>
                      <a:endParaRPr lang="ru-RU" sz="1400" dirty="0">
                        <a:latin typeface="Times New Roman"/>
                        <a:ea typeface="Times New Roman"/>
                        <a:cs typeface="Times New Roman"/>
                      </a:endParaRPr>
                    </a:p>
                  </a:txBody>
                  <a:tcPr marL="42464" marR="42464" marT="0" marB="0" anchor="ctr"/>
                </a:tc>
                <a:tc>
                  <a:txBody>
                    <a:bodyPr/>
                    <a:lstStyle/>
                    <a:p>
                      <a:pPr algn="ctr">
                        <a:spcAft>
                          <a:spcPts val="0"/>
                        </a:spcAft>
                      </a:pPr>
                      <a:r>
                        <a:rPr lang="ru-RU" sz="1400" dirty="0" smtClean="0"/>
                        <a:t>0,00</a:t>
                      </a:r>
                      <a:endParaRPr lang="ru-RU" sz="1400" b="0" dirty="0" smtClean="0">
                        <a:latin typeface="Times New Roman" pitchFamily="18" charset="0"/>
                        <a:ea typeface="Times New Roman"/>
                        <a:cs typeface="Times New Roman" pitchFamily="18" charset="0"/>
                      </a:endParaRPr>
                    </a:p>
                  </a:txBody>
                  <a:tcPr marL="42464" marR="42464" marT="0" marB="0" anchor="ctr"/>
                </a:tc>
                <a:tc>
                  <a:txBody>
                    <a:bodyPr/>
                    <a:lstStyle/>
                    <a:p>
                      <a:pPr algn="ctr">
                        <a:spcAft>
                          <a:spcPts val="0"/>
                        </a:spcAft>
                      </a:pPr>
                      <a:endParaRPr lang="ru-RU" sz="1400" dirty="0">
                        <a:latin typeface="Times New Roman"/>
                        <a:ea typeface="Times New Roman"/>
                        <a:cs typeface="Times New Roman"/>
                      </a:endParaRPr>
                    </a:p>
                  </a:txBody>
                  <a:tcPr marL="42464" marR="42464" marT="0" marB="0" anchor="ctr"/>
                </a:tc>
              </a:tr>
              <a:tr h="430352">
                <a:tc>
                  <a:txBody>
                    <a:bodyPr/>
                    <a:lstStyle/>
                    <a:p>
                      <a:pPr>
                        <a:spcAft>
                          <a:spcPts val="0"/>
                        </a:spcAft>
                      </a:pPr>
                      <a:r>
                        <a:rPr lang="ru-RU" sz="1400" dirty="0"/>
                        <a:t>Национальная безопасность и правоохранительная деятельность </a:t>
                      </a:r>
                      <a:endParaRPr lang="ru-RU" sz="1100" dirty="0">
                        <a:latin typeface="Times New Roman"/>
                        <a:ea typeface="Times New Roman"/>
                        <a:cs typeface="Times New Roman"/>
                      </a:endParaRPr>
                    </a:p>
                  </a:txBody>
                  <a:tcPr marL="42464" marR="42464" marT="0" marB="0"/>
                </a:tc>
                <a:tc>
                  <a:txBody>
                    <a:bodyPr/>
                    <a:lstStyle/>
                    <a:p>
                      <a:pPr algn="ctr">
                        <a:spcAft>
                          <a:spcPts val="0"/>
                        </a:spcAft>
                      </a:pPr>
                      <a:r>
                        <a:rPr lang="ru-RU" sz="1400" dirty="0" smtClean="0"/>
                        <a:t>4 440 000,00</a:t>
                      </a:r>
                      <a:endParaRPr lang="ru-RU" sz="1400" dirty="0" smtClean="0">
                        <a:latin typeface="Times New Roman"/>
                        <a:ea typeface="Times New Roman"/>
                        <a:cs typeface="Times New Roman"/>
                      </a:endParaRPr>
                    </a:p>
                  </a:txBody>
                  <a:tcPr marL="42464" marR="42464" marT="0" marB="0" anchor="ctr"/>
                </a:tc>
                <a:tc>
                  <a:txBody>
                    <a:bodyPr/>
                    <a:lstStyle/>
                    <a:p>
                      <a:pPr algn="ctr" fontAlgn="t"/>
                      <a:r>
                        <a:rPr lang="ru-RU" sz="1400" u="none" strike="noStrike" dirty="0"/>
                        <a:t>5 300 000,00</a:t>
                      </a:r>
                      <a:endParaRPr lang="ru-RU" sz="1400" b="0" i="0" u="none" strike="noStrike" dirty="0">
                        <a:solidFill>
                          <a:srgbClr val="000000"/>
                        </a:solidFill>
                        <a:latin typeface="Times New Roman" pitchFamily="18" charset="0"/>
                        <a:cs typeface="Times New Roman" pitchFamily="18" charset="0"/>
                      </a:endParaRPr>
                    </a:p>
                  </a:txBody>
                  <a:tcPr marL="9525" marR="9525" marT="9525" marB="0" anchor="ctr"/>
                </a:tc>
                <a:tc>
                  <a:txBody>
                    <a:bodyPr/>
                    <a:lstStyle/>
                    <a:p>
                      <a:pPr algn="ctr">
                        <a:spcAft>
                          <a:spcPts val="0"/>
                        </a:spcAft>
                      </a:pPr>
                      <a:r>
                        <a:rPr lang="ru-RU" sz="1400" dirty="0" smtClean="0"/>
                        <a:t>119,37</a:t>
                      </a:r>
                      <a:endParaRPr lang="ru-RU" sz="1400" dirty="0">
                        <a:latin typeface="Times New Roman"/>
                        <a:ea typeface="Times New Roman"/>
                        <a:cs typeface="Times New Roman"/>
                      </a:endParaRPr>
                    </a:p>
                  </a:txBody>
                  <a:tcPr marL="42464" marR="42464" marT="0" marB="0" anchor="ctr"/>
                </a:tc>
              </a:tr>
              <a:tr h="250456">
                <a:tc>
                  <a:txBody>
                    <a:bodyPr/>
                    <a:lstStyle/>
                    <a:p>
                      <a:pPr>
                        <a:spcAft>
                          <a:spcPts val="0"/>
                        </a:spcAft>
                      </a:pPr>
                      <a:r>
                        <a:rPr lang="ru-RU" sz="1400" dirty="0"/>
                        <a:t>Национальная экономика </a:t>
                      </a:r>
                      <a:endParaRPr lang="ru-RU" sz="1100" dirty="0">
                        <a:latin typeface="Times New Roman"/>
                        <a:ea typeface="Times New Roman"/>
                        <a:cs typeface="Times New Roman"/>
                      </a:endParaRPr>
                    </a:p>
                  </a:txBody>
                  <a:tcPr marL="42464" marR="42464" marT="0" marB="0"/>
                </a:tc>
                <a:tc>
                  <a:txBody>
                    <a:bodyPr/>
                    <a:lstStyle/>
                    <a:p>
                      <a:pPr algn="ctr">
                        <a:spcAft>
                          <a:spcPts val="0"/>
                        </a:spcAft>
                      </a:pPr>
                      <a:r>
                        <a:rPr lang="ru-RU" sz="1400" dirty="0" smtClean="0"/>
                        <a:t>18 133 219,22</a:t>
                      </a:r>
                      <a:endParaRPr lang="ru-RU" sz="1400" dirty="0">
                        <a:latin typeface="Times New Roman"/>
                        <a:ea typeface="Times New Roman"/>
                        <a:cs typeface="Times New Roman"/>
                      </a:endParaRPr>
                    </a:p>
                  </a:txBody>
                  <a:tcPr marL="42464" marR="42464" marT="0" marB="0" anchor="ctr"/>
                </a:tc>
                <a:tc>
                  <a:txBody>
                    <a:bodyPr/>
                    <a:lstStyle/>
                    <a:p>
                      <a:pPr algn="ctr" fontAlgn="t"/>
                      <a:r>
                        <a:rPr lang="ru-RU" sz="1400" u="none" strike="noStrike" dirty="0"/>
                        <a:t>5 929 848,00</a:t>
                      </a:r>
                      <a:endParaRPr lang="ru-RU" sz="1400" b="0" i="0" u="none" strike="noStrike" dirty="0">
                        <a:solidFill>
                          <a:srgbClr val="000000"/>
                        </a:solidFill>
                        <a:latin typeface="Times New Roman" pitchFamily="18" charset="0"/>
                        <a:cs typeface="Times New Roman" pitchFamily="18" charset="0"/>
                      </a:endParaRPr>
                    </a:p>
                  </a:txBody>
                  <a:tcPr marL="9525" marR="9525" marT="9525" marB="0" anchor="ctr"/>
                </a:tc>
                <a:tc>
                  <a:txBody>
                    <a:bodyPr/>
                    <a:lstStyle/>
                    <a:p>
                      <a:pPr algn="ctr">
                        <a:spcAft>
                          <a:spcPts val="0"/>
                        </a:spcAft>
                      </a:pPr>
                      <a:r>
                        <a:rPr lang="ru-RU" sz="1400" dirty="0" smtClean="0"/>
                        <a:t>32,70</a:t>
                      </a:r>
                      <a:endParaRPr lang="ru-RU" sz="1400" dirty="0">
                        <a:latin typeface="Times New Roman"/>
                        <a:ea typeface="Times New Roman"/>
                        <a:cs typeface="Times New Roman"/>
                      </a:endParaRPr>
                    </a:p>
                  </a:txBody>
                  <a:tcPr marL="42464" marR="42464" marT="0" marB="0" anchor="ctr"/>
                </a:tc>
              </a:tr>
              <a:tr h="250456">
                <a:tc>
                  <a:txBody>
                    <a:bodyPr/>
                    <a:lstStyle/>
                    <a:p>
                      <a:pPr>
                        <a:spcAft>
                          <a:spcPts val="0"/>
                        </a:spcAft>
                      </a:pPr>
                      <a:r>
                        <a:rPr lang="ru-RU" sz="1400" dirty="0"/>
                        <a:t>Жилищно-коммунальное хозяйство </a:t>
                      </a:r>
                      <a:endParaRPr lang="ru-RU" sz="1100" dirty="0">
                        <a:latin typeface="Times New Roman"/>
                        <a:ea typeface="Times New Roman"/>
                        <a:cs typeface="Times New Roman"/>
                      </a:endParaRPr>
                    </a:p>
                  </a:txBody>
                  <a:tcPr marL="42464" marR="42464" marT="0" marB="0"/>
                </a:tc>
                <a:tc>
                  <a:txBody>
                    <a:bodyPr/>
                    <a:lstStyle/>
                    <a:p>
                      <a:pPr algn="ctr">
                        <a:spcAft>
                          <a:spcPts val="0"/>
                        </a:spcAft>
                      </a:pPr>
                      <a:r>
                        <a:rPr lang="ru-RU" sz="1400" dirty="0" smtClean="0"/>
                        <a:t>26 875 505,44</a:t>
                      </a:r>
                      <a:endParaRPr lang="ru-RU" sz="1400" dirty="0">
                        <a:latin typeface="Times New Roman"/>
                        <a:ea typeface="Times New Roman"/>
                        <a:cs typeface="Times New Roman"/>
                      </a:endParaRPr>
                    </a:p>
                  </a:txBody>
                  <a:tcPr marL="42464" marR="42464" marT="0" marB="0" anchor="ctr"/>
                </a:tc>
                <a:tc>
                  <a:txBody>
                    <a:bodyPr/>
                    <a:lstStyle/>
                    <a:p>
                      <a:pPr algn="ctr" fontAlgn="t"/>
                      <a:r>
                        <a:rPr lang="ru-RU" sz="1400" u="none" strike="noStrike" dirty="0"/>
                        <a:t>10 090 002,65</a:t>
                      </a:r>
                      <a:endParaRPr lang="ru-RU" sz="1400" b="0" i="0" u="none" strike="noStrike" dirty="0">
                        <a:solidFill>
                          <a:srgbClr val="000000"/>
                        </a:solidFill>
                        <a:latin typeface="Times New Roman" pitchFamily="18" charset="0"/>
                        <a:cs typeface="Times New Roman" pitchFamily="18" charset="0"/>
                      </a:endParaRPr>
                    </a:p>
                  </a:txBody>
                  <a:tcPr marL="9525" marR="9525" marT="9525" marB="0" anchor="ctr"/>
                </a:tc>
                <a:tc>
                  <a:txBody>
                    <a:bodyPr/>
                    <a:lstStyle/>
                    <a:p>
                      <a:pPr algn="ctr">
                        <a:spcAft>
                          <a:spcPts val="0"/>
                        </a:spcAft>
                      </a:pPr>
                      <a:r>
                        <a:rPr lang="ru-RU" sz="1400" dirty="0" smtClean="0"/>
                        <a:t>37,54</a:t>
                      </a:r>
                      <a:endParaRPr lang="ru-RU" sz="1400" dirty="0">
                        <a:latin typeface="Times New Roman"/>
                        <a:ea typeface="Times New Roman"/>
                        <a:cs typeface="Times New Roman"/>
                      </a:endParaRPr>
                    </a:p>
                  </a:txBody>
                  <a:tcPr marL="42464" marR="42464" marT="0" marB="0" anchor="ctr"/>
                </a:tc>
              </a:tr>
              <a:tr h="250456">
                <a:tc>
                  <a:txBody>
                    <a:bodyPr/>
                    <a:lstStyle/>
                    <a:p>
                      <a:pPr>
                        <a:spcAft>
                          <a:spcPts val="0"/>
                        </a:spcAft>
                      </a:pPr>
                      <a:r>
                        <a:rPr lang="ru-RU" sz="1400" dirty="0"/>
                        <a:t>Образование </a:t>
                      </a:r>
                      <a:endParaRPr lang="ru-RU" sz="1100" dirty="0">
                        <a:latin typeface="Times New Roman"/>
                        <a:ea typeface="Times New Roman"/>
                        <a:cs typeface="Times New Roman"/>
                      </a:endParaRPr>
                    </a:p>
                  </a:txBody>
                  <a:tcPr marL="42464" marR="42464" marT="0" marB="0"/>
                </a:tc>
                <a:tc>
                  <a:txBody>
                    <a:bodyPr/>
                    <a:lstStyle/>
                    <a:p>
                      <a:pPr algn="ctr">
                        <a:spcAft>
                          <a:spcPts val="0"/>
                        </a:spcAft>
                      </a:pPr>
                      <a:r>
                        <a:rPr lang="ru-RU" sz="1400" dirty="0" smtClean="0"/>
                        <a:t>283</a:t>
                      </a:r>
                      <a:r>
                        <a:rPr lang="ru-RU" sz="1400" baseline="0" dirty="0" smtClean="0"/>
                        <a:t> 135 320,93</a:t>
                      </a:r>
                      <a:endParaRPr lang="ru-RU" sz="1400" dirty="0">
                        <a:latin typeface="Times New Roman"/>
                        <a:ea typeface="Times New Roman"/>
                        <a:cs typeface="Times New Roman"/>
                      </a:endParaRPr>
                    </a:p>
                  </a:txBody>
                  <a:tcPr marL="42464" marR="42464" marT="0" marB="0" anchor="ctr"/>
                </a:tc>
                <a:tc>
                  <a:txBody>
                    <a:bodyPr/>
                    <a:lstStyle/>
                    <a:p>
                      <a:pPr algn="ctr" fontAlgn="t"/>
                      <a:r>
                        <a:rPr lang="ru-RU" sz="1400" u="none" strike="noStrike" dirty="0"/>
                        <a:t>267 968 597,00</a:t>
                      </a:r>
                      <a:endParaRPr lang="ru-RU" sz="1400" b="0" i="0" u="none" strike="noStrike" dirty="0">
                        <a:solidFill>
                          <a:srgbClr val="000000"/>
                        </a:solidFill>
                        <a:latin typeface="Times New Roman" pitchFamily="18" charset="0"/>
                        <a:cs typeface="Times New Roman" pitchFamily="18" charset="0"/>
                      </a:endParaRPr>
                    </a:p>
                  </a:txBody>
                  <a:tcPr marL="9525" marR="9525" marT="9525" marB="0" anchor="ctr"/>
                </a:tc>
                <a:tc>
                  <a:txBody>
                    <a:bodyPr/>
                    <a:lstStyle/>
                    <a:p>
                      <a:pPr algn="ctr">
                        <a:spcAft>
                          <a:spcPts val="0"/>
                        </a:spcAft>
                      </a:pPr>
                      <a:r>
                        <a:rPr lang="ru-RU" sz="1400" dirty="0" smtClean="0"/>
                        <a:t>94,64</a:t>
                      </a:r>
                      <a:endParaRPr lang="ru-RU" sz="1400" dirty="0">
                        <a:latin typeface="Times New Roman"/>
                        <a:ea typeface="Times New Roman"/>
                        <a:cs typeface="Times New Roman"/>
                      </a:endParaRPr>
                    </a:p>
                  </a:txBody>
                  <a:tcPr marL="42464" marR="42464" marT="0" marB="0" anchor="ctr"/>
                </a:tc>
              </a:tr>
              <a:tr h="250456">
                <a:tc>
                  <a:txBody>
                    <a:bodyPr/>
                    <a:lstStyle/>
                    <a:p>
                      <a:pPr>
                        <a:spcAft>
                          <a:spcPts val="0"/>
                        </a:spcAft>
                      </a:pPr>
                      <a:r>
                        <a:rPr lang="ru-RU" sz="1400" dirty="0"/>
                        <a:t>Культура и  кинематография  </a:t>
                      </a:r>
                      <a:endParaRPr lang="ru-RU" sz="1100" dirty="0">
                        <a:latin typeface="Times New Roman"/>
                        <a:ea typeface="Times New Roman"/>
                        <a:cs typeface="Times New Roman"/>
                      </a:endParaRPr>
                    </a:p>
                  </a:txBody>
                  <a:tcPr marL="42464" marR="42464" marT="0" marB="0"/>
                </a:tc>
                <a:tc>
                  <a:txBody>
                    <a:bodyPr/>
                    <a:lstStyle/>
                    <a:p>
                      <a:pPr algn="ctr">
                        <a:spcAft>
                          <a:spcPts val="0"/>
                        </a:spcAft>
                      </a:pPr>
                      <a:r>
                        <a:rPr lang="ru-RU" sz="1400" dirty="0" smtClean="0"/>
                        <a:t>35 320 918,67</a:t>
                      </a:r>
                      <a:endParaRPr lang="ru-RU" sz="1400" dirty="0">
                        <a:latin typeface="Times New Roman"/>
                        <a:ea typeface="Times New Roman"/>
                        <a:cs typeface="Times New Roman"/>
                      </a:endParaRPr>
                    </a:p>
                  </a:txBody>
                  <a:tcPr marL="42464" marR="42464" marT="0" marB="0" anchor="ctr"/>
                </a:tc>
                <a:tc>
                  <a:txBody>
                    <a:bodyPr/>
                    <a:lstStyle/>
                    <a:p>
                      <a:pPr algn="ctr" fontAlgn="t"/>
                      <a:r>
                        <a:rPr lang="ru-RU" sz="1400" u="none" strike="noStrike" dirty="0"/>
                        <a:t>29 811 055,51</a:t>
                      </a:r>
                      <a:endParaRPr lang="ru-RU" sz="1400" b="0" i="0" u="none" strike="noStrike" dirty="0">
                        <a:solidFill>
                          <a:srgbClr val="000000"/>
                        </a:solidFill>
                        <a:latin typeface="Times New Roman" pitchFamily="18" charset="0"/>
                        <a:cs typeface="Times New Roman" pitchFamily="18" charset="0"/>
                      </a:endParaRPr>
                    </a:p>
                  </a:txBody>
                  <a:tcPr marL="9525" marR="9525" marT="9525" marB="0" anchor="ctr"/>
                </a:tc>
                <a:tc>
                  <a:txBody>
                    <a:bodyPr/>
                    <a:lstStyle/>
                    <a:p>
                      <a:pPr algn="ctr">
                        <a:spcAft>
                          <a:spcPts val="0"/>
                        </a:spcAft>
                      </a:pPr>
                      <a:r>
                        <a:rPr lang="ru-RU" sz="1400" dirty="0" smtClean="0"/>
                        <a:t>84,40</a:t>
                      </a:r>
                      <a:endParaRPr lang="ru-RU" sz="1400" dirty="0">
                        <a:latin typeface="Times New Roman"/>
                        <a:ea typeface="Times New Roman"/>
                        <a:cs typeface="Times New Roman"/>
                      </a:endParaRPr>
                    </a:p>
                  </a:txBody>
                  <a:tcPr marL="42464" marR="42464" marT="0" marB="0" anchor="ctr"/>
                </a:tc>
              </a:tr>
              <a:tr h="250456">
                <a:tc>
                  <a:txBody>
                    <a:bodyPr/>
                    <a:lstStyle/>
                    <a:p>
                      <a:pPr>
                        <a:spcAft>
                          <a:spcPts val="0"/>
                        </a:spcAft>
                      </a:pPr>
                      <a:r>
                        <a:rPr lang="ru-RU" sz="1400" dirty="0"/>
                        <a:t>Социальная политика </a:t>
                      </a:r>
                      <a:endParaRPr lang="ru-RU" sz="1100" dirty="0">
                        <a:latin typeface="Times New Roman"/>
                        <a:ea typeface="Times New Roman"/>
                        <a:cs typeface="Times New Roman"/>
                      </a:endParaRPr>
                    </a:p>
                  </a:txBody>
                  <a:tcPr marL="42464" marR="42464" marT="0" marB="0"/>
                </a:tc>
                <a:tc>
                  <a:txBody>
                    <a:bodyPr/>
                    <a:lstStyle/>
                    <a:p>
                      <a:pPr algn="ctr">
                        <a:spcAft>
                          <a:spcPts val="0"/>
                        </a:spcAft>
                      </a:pPr>
                      <a:r>
                        <a:rPr lang="ru-RU" sz="1400" dirty="0" smtClean="0"/>
                        <a:t>36 673 017,59</a:t>
                      </a:r>
                      <a:endParaRPr lang="ru-RU" sz="1400" dirty="0">
                        <a:latin typeface="Times New Roman"/>
                        <a:ea typeface="Times New Roman"/>
                        <a:cs typeface="Times New Roman"/>
                      </a:endParaRPr>
                    </a:p>
                  </a:txBody>
                  <a:tcPr marL="42464" marR="42464" marT="0" marB="0" anchor="ctr"/>
                </a:tc>
                <a:tc>
                  <a:txBody>
                    <a:bodyPr/>
                    <a:lstStyle/>
                    <a:p>
                      <a:pPr algn="ctr" fontAlgn="t"/>
                      <a:r>
                        <a:rPr lang="ru-RU" sz="1400" u="none" strike="noStrike" dirty="0"/>
                        <a:t>36 744 289,46</a:t>
                      </a:r>
                      <a:endParaRPr lang="ru-RU" sz="1400" b="0" i="0" u="none" strike="noStrike" dirty="0">
                        <a:solidFill>
                          <a:srgbClr val="000000"/>
                        </a:solidFill>
                        <a:latin typeface="Times New Roman" pitchFamily="18" charset="0"/>
                        <a:cs typeface="Times New Roman" pitchFamily="18" charset="0"/>
                      </a:endParaRPr>
                    </a:p>
                  </a:txBody>
                  <a:tcPr marL="9525" marR="9525" marT="9525" marB="0" anchor="ctr"/>
                </a:tc>
                <a:tc>
                  <a:txBody>
                    <a:bodyPr/>
                    <a:lstStyle/>
                    <a:p>
                      <a:pPr algn="ctr">
                        <a:spcAft>
                          <a:spcPts val="0"/>
                        </a:spcAft>
                      </a:pPr>
                      <a:r>
                        <a:rPr lang="ru-RU" sz="1400" dirty="0" smtClean="0"/>
                        <a:t>100,19</a:t>
                      </a:r>
                      <a:endParaRPr lang="ru-RU" sz="1400" dirty="0">
                        <a:latin typeface="Times New Roman"/>
                        <a:ea typeface="Times New Roman"/>
                        <a:cs typeface="Times New Roman"/>
                      </a:endParaRPr>
                    </a:p>
                  </a:txBody>
                  <a:tcPr marL="42464" marR="42464" marT="0" marB="0" anchor="ctr"/>
                </a:tc>
              </a:tr>
              <a:tr h="250456">
                <a:tc>
                  <a:txBody>
                    <a:bodyPr/>
                    <a:lstStyle/>
                    <a:p>
                      <a:pPr algn="just">
                        <a:spcAft>
                          <a:spcPts val="0"/>
                        </a:spcAft>
                      </a:pPr>
                      <a:r>
                        <a:rPr lang="ru-RU" sz="1400" dirty="0"/>
                        <a:t>Физическая культура и спорт </a:t>
                      </a:r>
                      <a:endParaRPr lang="ru-RU" sz="1100" dirty="0">
                        <a:latin typeface="Times New Roman"/>
                        <a:ea typeface="Times New Roman"/>
                        <a:cs typeface="Times New Roman"/>
                      </a:endParaRPr>
                    </a:p>
                  </a:txBody>
                  <a:tcPr marL="42464" marR="42464" marT="0" marB="0"/>
                </a:tc>
                <a:tc>
                  <a:txBody>
                    <a:bodyPr/>
                    <a:lstStyle/>
                    <a:p>
                      <a:pPr algn="ctr">
                        <a:spcAft>
                          <a:spcPts val="0"/>
                        </a:spcAft>
                      </a:pPr>
                      <a:r>
                        <a:rPr lang="ru-RU" sz="1400" dirty="0" smtClean="0"/>
                        <a:t>7</a:t>
                      </a:r>
                      <a:r>
                        <a:rPr lang="ru-RU" sz="1400" baseline="0" dirty="0" smtClean="0"/>
                        <a:t> 315 568,13</a:t>
                      </a:r>
                      <a:endParaRPr lang="ru-RU" sz="1400" dirty="0">
                        <a:latin typeface="Times New Roman"/>
                        <a:ea typeface="Times New Roman"/>
                        <a:cs typeface="Times New Roman"/>
                      </a:endParaRPr>
                    </a:p>
                  </a:txBody>
                  <a:tcPr marL="42464" marR="42464" marT="0" marB="0" anchor="ctr"/>
                </a:tc>
                <a:tc>
                  <a:txBody>
                    <a:bodyPr/>
                    <a:lstStyle/>
                    <a:p>
                      <a:pPr algn="ctr" fontAlgn="t"/>
                      <a:r>
                        <a:rPr lang="ru-RU" sz="1400" u="none" strike="noStrike" dirty="0"/>
                        <a:t>6 657 000,00</a:t>
                      </a:r>
                      <a:endParaRPr lang="ru-RU" sz="1400" b="0" i="0" u="none" strike="noStrike" dirty="0">
                        <a:solidFill>
                          <a:srgbClr val="000000"/>
                        </a:solidFill>
                        <a:latin typeface="Times New Roman" pitchFamily="18" charset="0"/>
                        <a:cs typeface="Times New Roman" pitchFamily="18" charset="0"/>
                      </a:endParaRPr>
                    </a:p>
                  </a:txBody>
                  <a:tcPr marL="9525" marR="9525" marT="9525" marB="0" anchor="ctr"/>
                </a:tc>
                <a:tc>
                  <a:txBody>
                    <a:bodyPr/>
                    <a:lstStyle/>
                    <a:p>
                      <a:pPr algn="ctr">
                        <a:spcAft>
                          <a:spcPts val="0"/>
                        </a:spcAft>
                      </a:pPr>
                      <a:r>
                        <a:rPr lang="ru-RU" sz="1400" dirty="0" smtClean="0"/>
                        <a:t>91,00</a:t>
                      </a:r>
                      <a:endParaRPr lang="ru-RU" sz="1400" dirty="0">
                        <a:latin typeface="Times New Roman"/>
                        <a:ea typeface="Times New Roman"/>
                        <a:cs typeface="Times New Roman"/>
                      </a:endParaRPr>
                    </a:p>
                  </a:txBody>
                  <a:tcPr marL="42464" marR="42464" marT="0" marB="0" anchor="ctr"/>
                </a:tc>
              </a:tr>
              <a:tr h="250456">
                <a:tc>
                  <a:txBody>
                    <a:bodyPr/>
                    <a:lstStyle/>
                    <a:p>
                      <a:pPr algn="just">
                        <a:spcAft>
                          <a:spcPts val="0"/>
                        </a:spcAft>
                      </a:pPr>
                      <a:r>
                        <a:rPr lang="ru-RU" sz="1400" dirty="0"/>
                        <a:t>Средства массовой информации </a:t>
                      </a:r>
                      <a:endParaRPr lang="ru-RU" sz="1100" dirty="0">
                        <a:latin typeface="Times New Roman"/>
                        <a:ea typeface="Times New Roman"/>
                        <a:cs typeface="Times New Roman"/>
                      </a:endParaRPr>
                    </a:p>
                  </a:txBody>
                  <a:tcPr marL="42464" marR="42464" marT="0" marB="0"/>
                </a:tc>
                <a:tc>
                  <a:txBody>
                    <a:bodyPr/>
                    <a:lstStyle/>
                    <a:p>
                      <a:pPr algn="ctr">
                        <a:spcAft>
                          <a:spcPts val="0"/>
                        </a:spcAft>
                      </a:pPr>
                      <a:r>
                        <a:rPr lang="ru-RU" sz="1400" dirty="0" smtClean="0"/>
                        <a:t>3 337 564,00</a:t>
                      </a:r>
                      <a:endParaRPr lang="ru-RU" sz="1400" dirty="0">
                        <a:latin typeface="Times New Roman"/>
                        <a:ea typeface="Times New Roman"/>
                        <a:cs typeface="Times New Roman"/>
                      </a:endParaRPr>
                    </a:p>
                  </a:txBody>
                  <a:tcPr marL="42464" marR="42464" marT="0" marB="0" anchor="ctr"/>
                </a:tc>
                <a:tc>
                  <a:txBody>
                    <a:bodyPr/>
                    <a:lstStyle/>
                    <a:p>
                      <a:pPr algn="ctr" fontAlgn="t"/>
                      <a:r>
                        <a:rPr lang="ru-RU" sz="1400" u="none" strike="noStrike" dirty="0"/>
                        <a:t>3 471 100,00</a:t>
                      </a:r>
                      <a:endParaRPr lang="ru-RU" sz="1400" b="0" i="0" u="none" strike="noStrike" dirty="0">
                        <a:solidFill>
                          <a:srgbClr val="000000"/>
                        </a:solidFill>
                        <a:latin typeface="Times New Roman" pitchFamily="18" charset="0"/>
                        <a:cs typeface="Times New Roman" pitchFamily="18" charset="0"/>
                      </a:endParaRPr>
                    </a:p>
                  </a:txBody>
                  <a:tcPr marL="9525" marR="9525" marT="9525" marB="0" anchor="ctr"/>
                </a:tc>
                <a:tc>
                  <a:txBody>
                    <a:bodyPr/>
                    <a:lstStyle/>
                    <a:p>
                      <a:pPr algn="ctr">
                        <a:spcAft>
                          <a:spcPts val="0"/>
                        </a:spcAft>
                      </a:pPr>
                      <a:r>
                        <a:rPr lang="ru-RU" sz="1400" dirty="0" smtClean="0"/>
                        <a:t>104,00</a:t>
                      </a:r>
                      <a:endParaRPr lang="ru-RU" sz="1400" dirty="0">
                        <a:latin typeface="Times New Roman"/>
                        <a:ea typeface="Times New Roman"/>
                        <a:cs typeface="Times New Roman"/>
                      </a:endParaRPr>
                    </a:p>
                  </a:txBody>
                  <a:tcPr marL="42464" marR="42464" marT="0" marB="0" anchor="ctr"/>
                </a:tc>
              </a:tr>
              <a:tr h="443663">
                <a:tc>
                  <a:txBody>
                    <a:bodyPr/>
                    <a:lstStyle/>
                    <a:p>
                      <a:pPr algn="just">
                        <a:spcAft>
                          <a:spcPts val="0"/>
                        </a:spcAft>
                      </a:pPr>
                      <a:r>
                        <a:rPr lang="ru-RU" sz="1400" dirty="0"/>
                        <a:t>Обслуживание государственного общего и муниципального долга</a:t>
                      </a:r>
                      <a:endParaRPr lang="ru-RU" sz="1100" dirty="0">
                        <a:latin typeface="Times New Roman"/>
                        <a:ea typeface="Times New Roman"/>
                        <a:cs typeface="Times New Roman"/>
                      </a:endParaRPr>
                    </a:p>
                  </a:txBody>
                  <a:tcPr marL="42464" marR="42464" marT="0" marB="0"/>
                </a:tc>
                <a:tc>
                  <a:txBody>
                    <a:bodyPr/>
                    <a:lstStyle/>
                    <a:p>
                      <a:pPr algn="ctr">
                        <a:spcAft>
                          <a:spcPts val="0"/>
                        </a:spcAft>
                      </a:pPr>
                      <a:r>
                        <a:rPr lang="ru-RU" sz="1400" dirty="0" smtClean="0"/>
                        <a:t>300 000,00</a:t>
                      </a:r>
                      <a:endParaRPr lang="ru-RU" sz="1400" dirty="0">
                        <a:latin typeface="Times New Roman"/>
                        <a:ea typeface="Times New Roman"/>
                        <a:cs typeface="Times New Roman"/>
                      </a:endParaRPr>
                    </a:p>
                  </a:txBody>
                  <a:tcPr marL="42464" marR="42464" marT="0" marB="0" anchor="ctr"/>
                </a:tc>
                <a:tc>
                  <a:txBody>
                    <a:bodyPr/>
                    <a:lstStyle/>
                    <a:p>
                      <a:pPr algn="ctr" fontAlgn="t"/>
                      <a:r>
                        <a:rPr lang="ru-RU" sz="1400" u="none" strike="noStrike" dirty="0"/>
                        <a:t>200 000,00</a:t>
                      </a:r>
                      <a:endParaRPr lang="ru-RU" sz="1400" b="0" i="0" u="none" strike="noStrike" dirty="0">
                        <a:solidFill>
                          <a:srgbClr val="000000"/>
                        </a:solidFill>
                        <a:latin typeface="Times New Roman" pitchFamily="18" charset="0"/>
                        <a:cs typeface="Times New Roman" pitchFamily="18" charset="0"/>
                      </a:endParaRPr>
                    </a:p>
                  </a:txBody>
                  <a:tcPr marL="9525" marR="9525" marT="9525" marB="0" anchor="ctr"/>
                </a:tc>
                <a:tc>
                  <a:txBody>
                    <a:bodyPr/>
                    <a:lstStyle/>
                    <a:p>
                      <a:pPr algn="ctr">
                        <a:spcAft>
                          <a:spcPts val="0"/>
                        </a:spcAft>
                      </a:pPr>
                      <a:r>
                        <a:rPr lang="ru-RU" sz="1400" dirty="0" smtClean="0"/>
                        <a:t>66,67</a:t>
                      </a:r>
                      <a:endParaRPr lang="ru-RU" sz="1400" dirty="0">
                        <a:latin typeface="Times New Roman"/>
                        <a:ea typeface="Times New Roman"/>
                        <a:cs typeface="Times New Roman"/>
                      </a:endParaRPr>
                    </a:p>
                  </a:txBody>
                  <a:tcPr marL="42464" marR="42464" marT="0" marB="0" anchor="ctr"/>
                </a:tc>
              </a:tr>
              <a:tr h="860703">
                <a:tc>
                  <a:txBody>
                    <a:bodyPr/>
                    <a:lstStyle/>
                    <a:p>
                      <a:pPr algn="just">
                        <a:spcAft>
                          <a:spcPts val="0"/>
                        </a:spcAft>
                      </a:pPr>
                      <a:r>
                        <a:rPr lang="ru-RU" sz="1400" dirty="0"/>
                        <a:t>Межбюджетные трансферты общего характера бюджетам субъектов Российской  Федерации и муниципальных образований </a:t>
                      </a:r>
                      <a:endParaRPr lang="ru-RU" sz="1100" dirty="0">
                        <a:latin typeface="Times New Roman"/>
                        <a:ea typeface="Times New Roman"/>
                        <a:cs typeface="Times New Roman"/>
                      </a:endParaRPr>
                    </a:p>
                  </a:txBody>
                  <a:tcPr marL="42464" marR="42464" marT="0" marB="0"/>
                </a:tc>
                <a:tc>
                  <a:txBody>
                    <a:bodyPr/>
                    <a:lstStyle/>
                    <a:p>
                      <a:pPr algn="ctr">
                        <a:spcAft>
                          <a:spcPts val="0"/>
                        </a:spcAft>
                      </a:pPr>
                      <a:r>
                        <a:rPr lang="ru-RU" sz="1400" dirty="0" smtClean="0"/>
                        <a:t>17 141 715,00</a:t>
                      </a:r>
                      <a:endParaRPr lang="ru-RU" sz="1400" dirty="0">
                        <a:latin typeface="Times New Roman"/>
                        <a:ea typeface="Times New Roman"/>
                        <a:cs typeface="Times New Roman"/>
                      </a:endParaRPr>
                    </a:p>
                  </a:txBody>
                  <a:tcPr marL="42464" marR="42464" marT="0" marB="0" anchor="ctr"/>
                </a:tc>
                <a:tc>
                  <a:txBody>
                    <a:bodyPr/>
                    <a:lstStyle/>
                    <a:p>
                      <a:pPr algn="ctr" fontAlgn="t"/>
                      <a:r>
                        <a:rPr lang="ru-RU" sz="1400" u="none" strike="noStrike" dirty="0"/>
                        <a:t>13 497 698,00</a:t>
                      </a:r>
                      <a:endParaRPr lang="ru-RU" sz="1400" b="0" i="0" u="none" strike="noStrike" dirty="0">
                        <a:solidFill>
                          <a:srgbClr val="000000"/>
                        </a:solidFill>
                        <a:latin typeface="Times New Roman" pitchFamily="18" charset="0"/>
                        <a:cs typeface="Times New Roman" pitchFamily="18" charset="0"/>
                      </a:endParaRPr>
                    </a:p>
                  </a:txBody>
                  <a:tcPr marL="9525" marR="9525" marT="9525" marB="0" anchor="ctr"/>
                </a:tc>
                <a:tc>
                  <a:txBody>
                    <a:bodyPr/>
                    <a:lstStyle/>
                    <a:p>
                      <a:pPr algn="ctr">
                        <a:spcAft>
                          <a:spcPts val="0"/>
                        </a:spcAft>
                      </a:pPr>
                      <a:r>
                        <a:rPr lang="ru-RU" sz="1400" dirty="0" smtClean="0"/>
                        <a:t>78,74</a:t>
                      </a:r>
                      <a:endParaRPr lang="ru-RU" sz="1400" dirty="0">
                        <a:latin typeface="Times New Roman"/>
                        <a:ea typeface="Times New Roman"/>
                        <a:cs typeface="Times New Roman"/>
                      </a:endParaRPr>
                    </a:p>
                  </a:txBody>
                  <a:tcPr marL="42464" marR="42464" marT="0" marB="0" anchor="ctr"/>
                </a:tc>
              </a:tr>
              <a:tr h="290941">
                <a:tc>
                  <a:txBody>
                    <a:bodyPr/>
                    <a:lstStyle/>
                    <a:p>
                      <a:pPr algn="just">
                        <a:spcAft>
                          <a:spcPts val="0"/>
                        </a:spcAft>
                      </a:pPr>
                      <a:r>
                        <a:rPr lang="ru-RU" sz="1400" dirty="0"/>
                        <a:t>ВСЕГО РАСХОДОВ</a:t>
                      </a:r>
                      <a:endParaRPr lang="ru-RU" sz="1100" dirty="0">
                        <a:latin typeface="Times New Roman"/>
                        <a:ea typeface="Times New Roman"/>
                        <a:cs typeface="Times New Roman"/>
                      </a:endParaRPr>
                    </a:p>
                  </a:txBody>
                  <a:tcPr marL="42464" marR="42464" marT="0" marB="0"/>
                </a:tc>
                <a:tc>
                  <a:txBody>
                    <a:bodyPr/>
                    <a:lstStyle/>
                    <a:p>
                      <a:pPr algn="ctr" fontAlgn="ctr"/>
                      <a:r>
                        <a:rPr lang="ru-RU" sz="1400" u="none" strike="noStrike" dirty="0"/>
                        <a:t>506 587 334,34</a:t>
                      </a:r>
                      <a:endParaRPr lang="ru-RU" sz="1400" b="0" i="0" u="none" strike="noStrike" dirty="0">
                        <a:solidFill>
                          <a:srgbClr val="000000"/>
                        </a:solidFill>
                        <a:latin typeface="Times New Roman"/>
                      </a:endParaRPr>
                    </a:p>
                  </a:txBody>
                  <a:tcPr marL="9525" marR="9525" marT="9525" marB="0" anchor="ctr"/>
                </a:tc>
                <a:tc>
                  <a:txBody>
                    <a:bodyPr/>
                    <a:lstStyle/>
                    <a:p>
                      <a:pPr algn="ctr" fontAlgn="t"/>
                      <a:r>
                        <a:rPr lang="ru-RU" sz="1400" u="none" strike="noStrike" dirty="0" smtClean="0"/>
                        <a:t>445 409 757,56</a:t>
                      </a:r>
                      <a:endParaRPr lang="ru-RU" sz="1400" b="0" i="0" u="none" strike="noStrike" dirty="0">
                        <a:solidFill>
                          <a:srgbClr val="000000"/>
                        </a:solidFill>
                        <a:latin typeface="Times New Roman" pitchFamily="18" charset="0"/>
                        <a:cs typeface="Times New Roman" pitchFamily="18" charset="0"/>
                      </a:endParaRPr>
                    </a:p>
                  </a:txBody>
                  <a:tcPr marL="9525" marR="9525" marT="9525" marB="0" anchor="ctr"/>
                </a:tc>
                <a:tc>
                  <a:txBody>
                    <a:bodyPr/>
                    <a:lstStyle/>
                    <a:p>
                      <a:pPr algn="ctr">
                        <a:spcAft>
                          <a:spcPts val="0"/>
                        </a:spcAft>
                      </a:pPr>
                      <a:r>
                        <a:rPr lang="ru-RU" sz="1400" dirty="0" smtClean="0"/>
                        <a:t>87,92</a:t>
                      </a:r>
                      <a:endParaRPr lang="ru-RU" sz="1400" dirty="0">
                        <a:latin typeface="Times New Roman"/>
                        <a:ea typeface="Times New Roman"/>
                        <a:cs typeface="Times New Roman"/>
                      </a:endParaRPr>
                    </a:p>
                  </a:txBody>
                  <a:tcPr marL="42464" marR="42464" marT="0" marB="0" anchor="ctr"/>
                </a:tc>
              </a:tr>
            </a:tbl>
          </a:graphicData>
        </a:graphic>
      </p:graphicFrame>
      <p:sp>
        <p:nvSpPr>
          <p:cNvPr id="27649" name="Rectangle 1"/>
          <p:cNvSpPr>
            <a:spLocks noChangeArrowheads="1"/>
          </p:cNvSpPr>
          <p:nvPr/>
        </p:nvSpPr>
        <p:spPr bwMode="auto">
          <a:xfrm>
            <a:off x="990600" y="228600"/>
            <a:ext cx="7086600"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0850" algn="ctr" defTabSz="914400" rtl="0" eaLnBrk="1" fontAlgn="base" latinLnBrk="0" hangingPunct="1">
              <a:lnSpc>
                <a:spcPct val="100000"/>
              </a:lnSpc>
              <a:spcBef>
                <a:spcPct val="0"/>
              </a:spcBef>
              <a:spcAft>
                <a:spcPct val="0"/>
              </a:spcAft>
              <a:buClrTx/>
              <a:buSzTx/>
              <a:buFontTx/>
              <a:buNone/>
              <a:tabLst>
                <a:tab pos="1419225" algn="l"/>
              </a:tabLst>
            </a:pPr>
            <a:r>
              <a:rPr kumimoji="0" lang="ru-RU" sz="20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Расходы бюджета</a:t>
            </a:r>
            <a:endParaRPr kumimoji="0" lang="ru-RU" sz="2000" b="1"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450850" algn="ctr" defTabSz="914400" rtl="0" eaLnBrk="0" fontAlgn="base" latinLnBrk="0" hangingPunct="0">
              <a:lnSpc>
                <a:spcPct val="100000"/>
              </a:lnSpc>
              <a:spcBef>
                <a:spcPct val="0"/>
              </a:spcBef>
              <a:spcAft>
                <a:spcPct val="0"/>
              </a:spcAft>
              <a:buClrTx/>
              <a:buSzTx/>
              <a:buFontTx/>
              <a:buNone/>
              <a:tabLst>
                <a:tab pos="1419225" algn="l"/>
              </a:tabLst>
            </a:pPr>
            <a:r>
              <a:rPr kumimoji="0" lang="ru-RU" sz="200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Ольгинского муниципального района</a:t>
            </a:r>
            <a:endParaRPr kumimoji="0" lang="ru-RU" sz="2000"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6" name="Прямоугольник 5"/>
          <p:cNvSpPr/>
          <p:nvPr/>
        </p:nvSpPr>
        <p:spPr>
          <a:xfrm>
            <a:off x="8229600" y="990600"/>
            <a:ext cx="554062" cy="276999"/>
          </a:xfrm>
          <a:prstGeom prst="rect">
            <a:avLst/>
          </a:prstGeom>
        </p:spPr>
        <p:txBody>
          <a:bodyPr wrap="none">
            <a:spAutoFit/>
          </a:bodyPr>
          <a:lstStyle/>
          <a:p>
            <a:r>
              <a:rPr lang="ru-RU" sz="1200" dirty="0" smtClean="0">
                <a:latin typeface="Times New Roman" pitchFamily="18" charset="0"/>
                <a:ea typeface="Times New Roman" pitchFamily="18" charset="0"/>
                <a:cs typeface="Times New Roman" pitchFamily="18" charset="0"/>
              </a:rPr>
              <a:t>(руб.)</a:t>
            </a:r>
            <a:endParaRPr lang="ru-RU" sz="12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76200"/>
            <a:ext cx="9144000" cy="990600"/>
          </a:xfrm>
          <a:ln w="28575">
            <a:solidFill>
              <a:schemeClr val="tx1"/>
            </a:solidFill>
          </a:ln>
        </p:spPr>
        <p:txBody>
          <a:bodyPr>
            <a:noAutofit/>
          </a:bodyPr>
          <a:lstStyle/>
          <a:p>
            <a:r>
              <a:rPr lang="ru-RU" sz="2000" dirty="0" smtClean="0">
                <a:latin typeface="Times New Roman" pitchFamily="18" charset="0"/>
                <a:cs typeface="Times New Roman" pitchFamily="18" charset="0"/>
              </a:rPr>
              <a:t>Структура бюджета Ольгинского муниципального  района по основным видам расходов на 2021 год</a:t>
            </a:r>
            <a:br>
              <a:rPr lang="ru-RU" sz="2000" dirty="0" smtClean="0">
                <a:latin typeface="Times New Roman" pitchFamily="18" charset="0"/>
                <a:cs typeface="Times New Roman" pitchFamily="18" charset="0"/>
              </a:rPr>
            </a:br>
            <a:r>
              <a:rPr lang="ru-RU" sz="2000" dirty="0" smtClean="0">
                <a:latin typeface="Times New Roman" pitchFamily="18" charset="0"/>
                <a:cs typeface="Times New Roman" pitchFamily="18" charset="0"/>
              </a:rPr>
              <a:t> (общий объем расходов  </a:t>
            </a:r>
            <a:r>
              <a:rPr lang="ru-RU" sz="2000" dirty="0" smtClean="0">
                <a:solidFill>
                  <a:srgbClr val="000000"/>
                </a:solidFill>
                <a:latin typeface="Times New Roman" pitchFamily="18" charset="0"/>
                <a:cs typeface="Times New Roman" pitchFamily="18" charset="0"/>
              </a:rPr>
              <a:t>445 409 757,56</a:t>
            </a:r>
            <a:r>
              <a:rPr lang="ru-RU" sz="2000" dirty="0" smtClean="0">
                <a:latin typeface="Times New Roman" pitchFamily="18" charset="0"/>
                <a:cs typeface="Times New Roman" pitchFamily="18" charset="0"/>
              </a:rPr>
              <a:t> руб.) </a:t>
            </a:r>
            <a:endParaRPr lang="ru-RU" sz="2000" dirty="0">
              <a:latin typeface="Times New Roman" pitchFamily="18" charset="0"/>
              <a:cs typeface="Times New Roman" pitchFamily="18" charset="0"/>
            </a:endParaRPr>
          </a:p>
        </p:txBody>
      </p:sp>
      <p:graphicFrame>
        <p:nvGraphicFramePr>
          <p:cNvPr id="3" name="Диаграмма 2"/>
          <p:cNvGraphicFramePr/>
          <p:nvPr/>
        </p:nvGraphicFramePr>
        <p:xfrm>
          <a:off x="152400" y="1066800"/>
          <a:ext cx="8839199" cy="57150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81000" y="0"/>
            <a:ext cx="8382000" cy="609600"/>
          </a:xfrm>
        </p:spPr>
        <p:txBody>
          <a:bodyPr>
            <a:noAutofit/>
          </a:bodyPr>
          <a:lstStyle/>
          <a:p>
            <a:pPr fontAlgn="auto">
              <a:spcBef>
                <a:spcPts val="0"/>
              </a:spcBef>
              <a:spcAft>
                <a:spcPts val="0"/>
              </a:spcAft>
              <a:defRPr/>
            </a:pPr>
            <a:r>
              <a:rPr lang="ru-RU" sz="1600" dirty="0" smtClean="0">
                <a:latin typeface="Times New Roman" pitchFamily="18" charset="0"/>
                <a:cs typeface="Times New Roman" pitchFamily="18" charset="0"/>
              </a:rPr>
              <a:t>Распределение бюджетных ассигнований по муниципальным программам Ольгинского муниципального района и </a:t>
            </a:r>
            <a:r>
              <a:rPr lang="ru-RU" sz="1600" dirty="0" err="1" smtClean="0">
                <a:latin typeface="Times New Roman" pitchFamily="18" charset="0"/>
                <a:cs typeface="Times New Roman" pitchFamily="18" charset="0"/>
              </a:rPr>
              <a:t>непрограммным</a:t>
            </a:r>
            <a:r>
              <a:rPr lang="ru-RU" sz="1600" dirty="0" smtClean="0">
                <a:latin typeface="Times New Roman" pitchFamily="18" charset="0"/>
                <a:cs typeface="Times New Roman" pitchFamily="18" charset="0"/>
              </a:rPr>
              <a:t> направлениям деятельности  на 2021 год</a:t>
            </a:r>
            <a:endParaRPr lang="ru-RU" sz="1600" dirty="0">
              <a:latin typeface="Times New Roman" pitchFamily="18" charset="0"/>
              <a:cs typeface="Times New Roman" pitchFamily="18" charset="0"/>
            </a:endParaRPr>
          </a:p>
        </p:txBody>
      </p:sp>
      <p:graphicFrame>
        <p:nvGraphicFramePr>
          <p:cNvPr id="4" name="Таблица 3"/>
          <p:cNvGraphicFramePr>
            <a:graphicFrameLocks noGrp="1"/>
          </p:cNvGraphicFramePr>
          <p:nvPr/>
        </p:nvGraphicFramePr>
        <p:xfrm>
          <a:off x="76200" y="609600"/>
          <a:ext cx="8991600" cy="6191625"/>
        </p:xfrm>
        <a:graphic>
          <a:graphicData uri="http://schemas.openxmlformats.org/drawingml/2006/table">
            <a:tbl>
              <a:tblPr/>
              <a:tblGrid>
                <a:gridCol w="7563287"/>
                <a:gridCol w="1428313"/>
              </a:tblGrid>
              <a:tr h="337669">
                <a:tc>
                  <a:txBody>
                    <a:bodyPr/>
                    <a:lstStyle/>
                    <a:p>
                      <a:pPr indent="180000" algn="l" fontAlgn="ctr"/>
                      <a:r>
                        <a:rPr lang="ru-RU" sz="1050" b="0" i="0" u="none" strike="noStrike" dirty="0">
                          <a:solidFill>
                            <a:srgbClr val="000000"/>
                          </a:solidFill>
                          <a:latin typeface="Times New Roman"/>
                        </a:rPr>
                        <a:t>Наименование</a:t>
                      </a:r>
                    </a:p>
                  </a:txBody>
                  <a:tcPr marL="5017" marR="5017" marT="50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indent="180000" algn="ctr" fontAlgn="ctr"/>
                      <a:r>
                        <a:rPr lang="ru-RU" sz="1050" b="0" i="0" u="none" strike="noStrike" dirty="0">
                          <a:solidFill>
                            <a:srgbClr val="000000"/>
                          </a:solidFill>
                          <a:latin typeface="Times New Roman"/>
                        </a:rPr>
                        <a:t>Сумма </a:t>
                      </a:r>
                      <a:br>
                        <a:rPr lang="ru-RU" sz="1050" b="0" i="0" u="none" strike="noStrike" dirty="0">
                          <a:solidFill>
                            <a:srgbClr val="000000"/>
                          </a:solidFill>
                          <a:latin typeface="Times New Roman"/>
                        </a:rPr>
                      </a:br>
                      <a:r>
                        <a:rPr lang="ru-RU" sz="1050" b="0" i="0" u="none" strike="noStrike" dirty="0">
                          <a:solidFill>
                            <a:srgbClr val="000000"/>
                          </a:solidFill>
                          <a:latin typeface="Times New Roman"/>
                        </a:rPr>
                        <a:t>на 2021 </a:t>
                      </a:r>
                      <a:r>
                        <a:rPr lang="ru-RU" sz="1050" b="0" i="0" u="none" strike="noStrike" dirty="0" smtClean="0">
                          <a:solidFill>
                            <a:srgbClr val="000000"/>
                          </a:solidFill>
                          <a:latin typeface="Times New Roman"/>
                        </a:rPr>
                        <a:t>год, руб.</a:t>
                      </a:r>
                      <a:endParaRPr lang="ru-RU" sz="1050" b="0" i="0" u="none" strike="noStrike" dirty="0">
                        <a:solidFill>
                          <a:srgbClr val="000000"/>
                        </a:solidFill>
                        <a:latin typeface="Times New Roman"/>
                      </a:endParaRPr>
                    </a:p>
                  </a:txBody>
                  <a:tcPr marL="5017" marR="5017" marT="50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63">
                <a:tc>
                  <a:txBody>
                    <a:bodyPr/>
                    <a:lstStyle/>
                    <a:p>
                      <a:pPr indent="180000" algn="l" fontAlgn="t"/>
                      <a:r>
                        <a:rPr lang="ru-RU" sz="1100" b="1" i="0" u="none" strike="noStrike" dirty="0" smtClean="0">
                          <a:solidFill>
                            <a:srgbClr val="000000"/>
                          </a:solidFill>
                          <a:latin typeface="Times New Roman"/>
                        </a:rPr>
                        <a:t> Мероприятия </a:t>
                      </a:r>
                      <a:r>
                        <a:rPr lang="ru-RU" sz="1100" b="1" i="0" u="none" strike="noStrike" dirty="0">
                          <a:solidFill>
                            <a:srgbClr val="000000"/>
                          </a:solidFill>
                          <a:latin typeface="Times New Roman"/>
                        </a:rPr>
                        <a:t>программной направленности</a:t>
                      </a:r>
                    </a:p>
                  </a:txBody>
                  <a:tcPr marL="5017" marR="5017" marT="50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indent="180000" algn="ctr" fontAlgn="t"/>
                      <a:r>
                        <a:rPr lang="ru-RU" sz="1100" b="1" i="0" u="none" strike="noStrike" dirty="0">
                          <a:solidFill>
                            <a:srgbClr val="000000"/>
                          </a:solidFill>
                          <a:latin typeface="Times New Roman"/>
                        </a:rPr>
                        <a:t>381 928 132,91  </a:t>
                      </a:r>
                    </a:p>
                  </a:txBody>
                  <a:tcPr marL="5017" marR="5017" marT="50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3919">
                <a:tc>
                  <a:txBody>
                    <a:bodyPr/>
                    <a:lstStyle/>
                    <a:p>
                      <a:pPr indent="180000" algn="l" fontAlgn="t"/>
                      <a:r>
                        <a:rPr lang="ru-RU" sz="1100" b="0" i="0" u="none" strike="noStrike" dirty="0" smtClean="0">
                          <a:solidFill>
                            <a:srgbClr val="000000"/>
                          </a:solidFill>
                          <a:latin typeface="Times New Roman"/>
                        </a:rPr>
                        <a:t> Муниципальная </a:t>
                      </a:r>
                      <a:r>
                        <a:rPr lang="ru-RU" sz="1100" b="0" i="0" u="none" strike="noStrike" dirty="0">
                          <a:solidFill>
                            <a:srgbClr val="000000"/>
                          </a:solidFill>
                          <a:latin typeface="Times New Roman"/>
                        </a:rPr>
                        <a:t>Программа "Экономическое развитие Ольгинского муниципального района" на 2021-2025 годы</a:t>
                      </a:r>
                    </a:p>
                  </a:txBody>
                  <a:tcPr marL="5017" marR="5017" marT="50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indent="180000" algn="ctr" fontAlgn="t"/>
                      <a:r>
                        <a:rPr lang="ru-RU" sz="1050" b="0" i="0" u="none" strike="noStrike" dirty="0">
                          <a:solidFill>
                            <a:srgbClr val="000000"/>
                          </a:solidFill>
                          <a:latin typeface="Times New Roman"/>
                        </a:rPr>
                        <a:t>40 718 698,00  </a:t>
                      </a:r>
                    </a:p>
                  </a:txBody>
                  <a:tcPr marL="5017" marR="5017" marT="50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37669">
                <a:tc>
                  <a:txBody>
                    <a:bodyPr/>
                    <a:lstStyle/>
                    <a:p>
                      <a:pPr indent="180000" algn="l" fontAlgn="t"/>
                      <a:r>
                        <a:rPr lang="ru-RU" sz="1100" b="0" i="0" u="none" strike="noStrike" dirty="0" smtClean="0">
                          <a:solidFill>
                            <a:srgbClr val="000000"/>
                          </a:solidFill>
                          <a:latin typeface="Times New Roman"/>
                        </a:rPr>
                        <a:t> Муниципальная </a:t>
                      </a:r>
                      <a:r>
                        <a:rPr lang="ru-RU" sz="1100" b="0" i="0" u="none" strike="noStrike" dirty="0">
                          <a:solidFill>
                            <a:srgbClr val="000000"/>
                          </a:solidFill>
                          <a:latin typeface="Times New Roman"/>
                        </a:rPr>
                        <a:t>Программа «Профилактика терроризма и экстремизма на территории Ольгинского  муниципального района» на 2021-2025 годы</a:t>
                      </a:r>
                    </a:p>
                  </a:txBody>
                  <a:tcPr marL="5017" marR="5017" marT="50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indent="180000" algn="ctr" fontAlgn="t"/>
                      <a:r>
                        <a:rPr lang="ru-RU" sz="1050" b="0" i="0" u="none" strike="noStrike" dirty="0">
                          <a:solidFill>
                            <a:srgbClr val="000000"/>
                          </a:solidFill>
                          <a:latin typeface="Times New Roman"/>
                        </a:rPr>
                        <a:t>528 000,00  </a:t>
                      </a:r>
                    </a:p>
                  </a:txBody>
                  <a:tcPr marL="5017" marR="5017" marT="50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8256">
                <a:tc>
                  <a:txBody>
                    <a:bodyPr/>
                    <a:lstStyle/>
                    <a:p>
                      <a:pPr indent="180000" algn="l" fontAlgn="t"/>
                      <a:r>
                        <a:rPr lang="ru-RU" sz="1100" b="0" i="0" u="none" strike="noStrike" dirty="0" smtClean="0">
                          <a:solidFill>
                            <a:srgbClr val="000000"/>
                          </a:solidFill>
                          <a:latin typeface="Times New Roman"/>
                        </a:rPr>
                        <a:t> Муниципальная </a:t>
                      </a:r>
                      <a:r>
                        <a:rPr lang="ru-RU" sz="1100" b="0" i="0" u="none" strike="noStrike" dirty="0">
                          <a:solidFill>
                            <a:srgbClr val="000000"/>
                          </a:solidFill>
                          <a:latin typeface="Times New Roman"/>
                        </a:rPr>
                        <a:t>программа «Защита населения и территории от чрезвычайных ситуаций и обеспечение пожарной безопасности Ольгинского муниципального района» на 2021 – 2025 годы</a:t>
                      </a:r>
                    </a:p>
                  </a:txBody>
                  <a:tcPr marL="5017" marR="5017" marT="50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indent="180000" algn="ctr" fontAlgn="t"/>
                      <a:r>
                        <a:rPr lang="ru-RU" sz="1050" b="0" i="0" u="none" strike="noStrike" dirty="0">
                          <a:solidFill>
                            <a:srgbClr val="000000"/>
                          </a:solidFill>
                          <a:latin typeface="Times New Roman"/>
                        </a:rPr>
                        <a:t>5 300 000,00  </a:t>
                      </a:r>
                    </a:p>
                  </a:txBody>
                  <a:tcPr marL="5017" marR="5017" marT="50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84524">
                <a:tc>
                  <a:txBody>
                    <a:bodyPr/>
                    <a:lstStyle/>
                    <a:p>
                      <a:pPr indent="180000" algn="l" fontAlgn="t"/>
                      <a:r>
                        <a:rPr lang="ru-RU" sz="1100" b="0" i="0" u="none" strike="noStrike" dirty="0" smtClean="0">
                          <a:solidFill>
                            <a:srgbClr val="000000"/>
                          </a:solidFill>
                          <a:latin typeface="Times New Roman"/>
                        </a:rPr>
                        <a:t> Муниципальная </a:t>
                      </a:r>
                      <a:r>
                        <a:rPr lang="ru-RU" sz="1100" b="0" i="0" u="none" strike="noStrike" dirty="0">
                          <a:solidFill>
                            <a:srgbClr val="000000"/>
                          </a:solidFill>
                          <a:latin typeface="Times New Roman"/>
                        </a:rPr>
                        <a:t>Программа "Развитие физической культуры и спорта в Ольгинском муниципальном районе" на 2018-2024 годы</a:t>
                      </a:r>
                    </a:p>
                  </a:txBody>
                  <a:tcPr marL="5017" marR="5017" marT="50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indent="180000" algn="ctr" fontAlgn="t"/>
                      <a:r>
                        <a:rPr lang="ru-RU" sz="1050" b="0" i="0" u="none" strike="noStrike" dirty="0">
                          <a:solidFill>
                            <a:srgbClr val="000000"/>
                          </a:solidFill>
                          <a:latin typeface="Times New Roman"/>
                        </a:rPr>
                        <a:t>6 657 000,00  </a:t>
                      </a:r>
                    </a:p>
                  </a:txBody>
                  <a:tcPr marL="5017" marR="5017" marT="50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36298">
                <a:tc>
                  <a:txBody>
                    <a:bodyPr/>
                    <a:lstStyle/>
                    <a:p>
                      <a:pPr indent="180000" algn="l" fontAlgn="t"/>
                      <a:r>
                        <a:rPr lang="ru-RU" sz="1100" b="0" i="0" u="none" strike="noStrike" dirty="0" smtClean="0">
                          <a:solidFill>
                            <a:srgbClr val="000000"/>
                          </a:solidFill>
                          <a:latin typeface="Times New Roman"/>
                        </a:rPr>
                        <a:t> Муниципальная </a:t>
                      </a:r>
                      <a:r>
                        <a:rPr lang="ru-RU" sz="1100" b="0" i="0" u="none" strike="noStrike" dirty="0">
                          <a:solidFill>
                            <a:srgbClr val="000000"/>
                          </a:solidFill>
                          <a:latin typeface="Times New Roman"/>
                        </a:rPr>
                        <a:t>программа "Развитие системы образования  Ольгинского района" на 2021-2025 годы</a:t>
                      </a:r>
                    </a:p>
                  </a:txBody>
                  <a:tcPr marL="5017" marR="5017" marT="50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indent="180000" algn="ctr" fontAlgn="t"/>
                      <a:r>
                        <a:rPr lang="ru-RU" sz="1050" b="0" i="0" u="none" strike="noStrike" dirty="0">
                          <a:solidFill>
                            <a:srgbClr val="000000"/>
                          </a:solidFill>
                          <a:latin typeface="Times New Roman"/>
                        </a:rPr>
                        <a:t>264 788 021,00  </a:t>
                      </a:r>
                    </a:p>
                  </a:txBody>
                  <a:tcPr marL="5017" marR="5017" marT="50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0144">
                <a:tc>
                  <a:txBody>
                    <a:bodyPr/>
                    <a:lstStyle/>
                    <a:p>
                      <a:pPr indent="180000" algn="l" fontAlgn="t"/>
                      <a:r>
                        <a:rPr lang="ru-RU" sz="1100" b="0" i="0" u="none" strike="noStrike" dirty="0" smtClean="0">
                          <a:solidFill>
                            <a:srgbClr val="000000"/>
                          </a:solidFill>
                          <a:latin typeface="Times New Roman"/>
                        </a:rPr>
                        <a:t> Муниципальная </a:t>
                      </a:r>
                      <a:r>
                        <a:rPr lang="ru-RU" sz="1100" b="0" i="0" u="none" strike="noStrike" dirty="0">
                          <a:solidFill>
                            <a:srgbClr val="000000"/>
                          </a:solidFill>
                          <a:latin typeface="Times New Roman"/>
                        </a:rPr>
                        <a:t>программа «Социальная поддержка населения Ольгинского муниципального района на 2020-2025 годы»</a:t>
                      </a:r>
                    </a:p>
                  </a:txBody>
                  <a:tcPr marL="5017" marR="5017" marT="50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indent="180000" algn="ctr" fontAlgn="t"/>
                      <a:r>
                        <a:rPr lang="ru-RU" sz="1050" b="0" i="0" u="none" strike="noStrike" dirty="0">
                          <a:solidFill>
                            <a:srgbClr val="000000"/>
                          </a:solidFill>
                          <a:latin typeface="Times New Roman"/>
                        </a:rPr>
                        <a:t>11 182 748,40  </a:t>
                      </a:r>
                    </a:p>
                  </a:txBody>
                  <a:tcPr marL="5017" marR="5017" marT="50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440">
                <a:tc>
                  <a:txBody>
                    <a:bodyPr/>
                    <a:lstStyle/>
                    <a:p>
                      <a:pPr indent="180000" algn="l" fontAlgn="t"/>
                      <a:r>
                        <a:rPr lang="ru-RU" sz="1100" b="0" i="0" u="none" strike="noStrike" dirty="0" smtClean="0">
                          <a:solidFill>
                            <a:srgbClr val="000000"/>
                          </a:solidFill>
                          <a:latin typeface="Times New Roman"/>
                        </a:rPr>
                        <a:t> Муниципальная </a:t>
                      </a:r>
                      <a:r>
                        <a:rPr lang="ru-RU" sz="1100" b="0" i="0" u="none" strike="noStrike" dirty="0">
                          <a:solidFill>
                            <a:srgbClr val="000000"/>
                          </a:solidFill>
                          <a:latin typeface="Times New Roman"/>
                        </a:rPr>
                        <a:t>Программа "Развития культуры в Ольгинском  районе" на 2021-2025 годы</a:t>
                      </a:r>
                    </a:p>
                  </a:txBody>
                  <a:tcPr marL="5017" marR="5017" marT="50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indent="180000" algn="ctr" fontAlgn="t"/>
                      <a:r>
                        <a:rPr lang="ru-RU" sz="1050" b="0" i="0" u="none" strike="noStrike" dirty="0">
                          <a:solidFill>
                            <a:srgbClr val="000000"/>
                          </a:solidFill>
                          <a:latin typeface="Times New Roman"/>
                        </a:rPr>
                        <a:t>35 627 889,60  </a:t>
                      </a:r>
                    </a:p>
                  </a:txBody>
                  <a:tcPr marL="5017" marR="5017" marT="50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37669">
                <a:tc>
                  <a:txBody>
                    <a:bodyPr/>
                    <a:lstStyle/>
                    <a:p>
                      <a:pPr indent="180000" algn="l" fontAlgn="t"/>
                      <a:r>
                        <a:rPr lang="ru-RU" sz="1100" b="0" i="0" u="none" strike="noStrike" dirty="0" smtClean="0">
                          <a:solidFill>
                            <a:srgbClr val="000000"/>
                          </a:solidFill>
                          <a:latin typeface="Times New Roman"/>
                        </a:rPr>
                        <a:t> Муниципальная </a:t>
                      </a:r>
                      <a:r>
                        <a:rPr lang="ru-RU" sz="1100" b="0" i="0" u="none" strike="noStrike" dirty="0">
                          <a:solidFill>
                            <a:srgbClr val="000000"/>
                          </a:solidFill>
                          <a:latin typeface="Times New Roman"/>
                        </a:rPr>
                        <a:t>программа "Комплексное развитие коммунальной инфраструктуры и повышение </a:t>
                      </a:r>
                      <a:r>
                        <a:rPr lang="ru-RU" sz="1100" b="0" i="0" u="none" strike="noStrike" dirty="0" err="1">
                          <a:solidFill>
                            <a:srgbClr val="000000"/>
                          </a:solidFill>
                          <a:latin typeface="Times New Roman"/>
                        </a:rPr>
                        <a:t>энергоэффективности</a:t>
                      </a:r>
                      <a:r>
                        <a:rPr lang="ru-RU" sz="1100" b="0" i="0" u="none" strike="noStrike" dirty="0">
                          <a:solidFill>
                            <a:srgbClr val="000000"/>
                          </a:solidFill>
                          <a:latin typeface="Times New Roman"/>
                        </a:rPr>
                        <a:t> в Ольгинском муниципальном районе" на 2021-2025 годы</a:t>
                      </a:r>
                    </a:p>
                  </a:txBody>
                  <a:tcPr marL="5017" marR="5017" marT="50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indent="180000" algn="ctr" fontAlgn="t"/>
                      <a:r>
                        <a:rPr lang="ru-RU" sz="1050" b="0" i="0" u="none" strike="noStrike" dirty="0">
                          <a:solidFill>
                            <a:srgbClr val="000000"/>
                          </a:solidFill>
                          <a:latin typeface="Times New Roman"/>
                        </a:rPr>
                        <a:t>4 630 000,00  </a:t>
                      </a:r>
                    </a:p>
                  </a:txBody>
                  <a:tcPr marL="5017" marR="5017" marT="50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81123">
                <a:tc>
                  <a:txBody>
                    <a:bodyPr/>
                    <a:lstStyle/>
                    <a:p>
                      <a:pPr indent="180000" algn="l" fontAlgn="t"/>
                      <a:r>
                        <a:rPr lang="ru-RU" sz="1100" b="0" i="0" u="none" strike="noStrike" dirty="0" smtClean="0">
                          <a:solidFill>
                            <a:srgbClr val="000000"/>
                          </a:solidFill>
                          <a:latin typeface="Times New Roman"/>
                        </a:rPr>
                        <a:t> Муниципальная </a:t>
                      </a:r>
                      <a:r>
                        <a:rPr lang="ru-RU" sz="1100" b="0" i="0" u="none" strike="noStrike" dirty="0">
                          <a:solidFill>
                            <a:srgbClr val="000000"/>
                          </a:solidFill>
                          <a:latin typeface="Times New Roman"/>
                        </a:rPr>
                        <a:t>программа «Модернизация дорожной сети и ее содержание, повышение безопасности дорожного движения  в границах Ольгинского муниципального района»  на 2018-2028 годы</a:t>
                      </a:r>
                    </a:p>
                  </a:txBody>
                  <a:tcPr marL="5017" marR="5017" marT="50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indent="180000" algn="ctr" fontAlgn="t"/>
                      <a:r>
                        <a:rPr lang="ru-RU" sz="1050" b="0" i="0" u="none" strike="noStrike" dirty="0">
                          <a:solidFill>
                            <a:srgbClr val="000000"/>
                          </a:solidFill>
                          <a:latin typeface="Times New Roman"/>
                        </a:rPr>
                        <a:t>5 211 730,00  </a:t>
                      </a:r>
                    </a:p>
                  </a:txBody>
                  <a:tcPr marL="5017" marR="5017" marT="50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36298">
                <a:tc>
                  <a:txBody>
                    <a:bodyPr/>
                    <a:lstStyle/>
                    <a:p>
                      <a:pPr indent="180000" algn="l" fontAlgn="t"/>
                      <a:r>
                        <a:rPr lang="ru-RU" sz="1100" b="0" i="0" u="none" strike="noStrike" dirty="0" smtClean="0">
                          <a:solidFill>
                            <a:srgbClr val="000000"/>
                          </a:solidFill>
                          <a:latin typeface="Times New Roman"/>
                        </a:rPr>
                        <a:t> Программа </a:t>
                      </a:r>
                      <a:r>
                        <a:rPr lang="ru-RU" sz="1100" b="0" i="0" u="none" strike="noStrike" dirty="0">
                          <a:solidFill>
                            <a:srgbClr val="000000"/>
                          </a:solidFill>
                          <a:latin typeface="Times New Roman"/>
                        </a:rPr>
                        <a:t>"Содержание и капитальный ремонт муниципального жилого фонда" на 2021-2025 годы</a:t>
                      </a:r>
                    </a:p>
                  </a:txBody>
                  <a:tcPr marL="5017" marR="5017" marT="50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indent="180000" algn="ctr" fontAlgn="t"/>
                      <a:r>
                        <a:rPr lang="ru-RU" sz="1050" b="0" i="0" u="none" strike="noStrike" dirty="0">
                          <a:solidFill>
                            <a:srgbClr val="000000"/>
                          </a:solidFill>
                          <a:latin typeface="Times New Roman"/>
                        </a:rPr>
                        <a:t>5 852 680,00  </a:t>
                      </a:r>
                    </a:p>
                  </a:txBody>
                  <a:tcPr marL="5017" marR="5017" marT="50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42057">
                <a:tc>
                  <a:txBody>
                    <a:bodyPr/>
                    <a:lstStyle/>
                    <a:p>
                      <a:pPr indent="180000" algn="l" fontAlgn="t"/>
                      <a:r>
                        <a:rPr lang="ru-RU" sz="1100" b="0" i="0" u="none" strike="noStrike" dirty="0" smtClean="0">
                          <a:solidFill>
                            <a:srgbClr val="000000"/>
                          </a:solidFill>
                          <a:latin typeface="Times New Roman"/>
                        </a:rPr>
                        <a:t> Муниципальная </a:t>
                      </a:r>
                      <a:r>
                        <a:rPr lang="ru-RU" sz="1100" b="0" i="0" u="none" strike="noStrike" dirty="0">
                          <a:solidFill>
                            <a:srgbClr val="000000"/>
                          </a:solidFill>
                          <a:latin typeface="Times New Roman"/>
                        </a:rPr>
                        <a:t>программа Ольгинского муниципального района "Поддержка коренных и малочисленных народов Севера, Сибири и Дальнего Востока, проживающих на территории Ольгинского муниципального района, на 2017-2021  годы"</a:t>
                      </a:r>
                    </a:p>
                  </a:txBody>
                  <a:tcPr marL="5017" marR="5017" marT="50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indent="180000" algn="ctr" fontAlgn="t"/>
                      <a:r>
                        <a:rPr lang="ru-RU" sz="1050" b="0" i="0" u="none" strike="noStrike" dirty="0">
                          <a:solidFill>
                            <a:srgbClr val="000000"/>
                          </a:solidFill>
                          <a:latin typeface="Times New Roman"/>
                        </a:rPr>
                        <a:t>488 365,91  </a:t>
                      </a:r>
                    </a:p>
                  </a:txBody>
                  <a:tcPr marL="5017" marR="5017" marT="50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3430">
                <a:tc>
                  <a:txBody>
                    <a:bodyPr/>
                    <a:lstStyle/>
                    <a:p>
                      <a:pPr indent="180000" algn="l" fontAlgn="t"/>
                      <a:r>
                        <a:rPr lang="ru-RU" sz="1100" b="0" i="0" u="none" strike="noStrike" dirty="0">
                          <a:solidFill>
                            <a:srgbClr val="000000"/>
                          </a:solidFill>
                          <a:latin typeface="Times New Roman"/>
                        </a:rPr>
                        <a:t>Муниципальная программа "Территориальное планирование и градостроительное зонирование" на 2018-2025 годы</a:t>
                      </a:r>
                    </a:p>
                  </a:txBody>
                  <a:tcPr marL="5017" marR="5017" marT="50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indent="180000" algn="ctr" fontAlgn="t"/>
                      <a:r>
                        <a:rPr lang="ru-RU" sz="1050" b="0" i="0" u="none" strike="noStrike" dirty="0">
                          <a:solidFill>
                            <a:srgbClr val="000000"/>
                          </a:solidFill>
                          <a:latin typeface="Times New Roman"/>
                        </a:rPr>
                        <a:t>100 000,00  </a:t>
                      </a:r>
                    </a:p>
                  </a:txBody>
                  <a:tcPr marL="5017" marR="5017" marT="50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5880">
                <a:tc>
                  <a:txBody>
                    <a:bodyPr/>
                    <a:lstStyle/>
                    <a:p>
                      <a:pPr indent="180000" algn="l" fontAlgn="t"/>
                      <a:r>
                        <a:rPr lang="ru-RU" sz="1100" b="0" i="0" u="none" strike="noStrike" dirty="0">
                          <a:solidFill>
                            <a:srgbClr val="000000"/>
                          </a:solidFill>
                          <a:latin typeface="Times New Roman"/>
                        </a:rPr>
                        <a:t>Муниципальная программа "Организация и предоставление услуг по обеспечению твердым топливом населения, проживающего на территории Ольгинского района" на 2019 - 2022 годы.</a:t>
                      </a:r>
                    </a:p>
                  </a:txBody>
                  <a:tcPr marL="5017" marR="5017" marT="50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indent="180000" algn="ctr" fontAlgn="t"/>
                      <a:r>
                        <a:rPr lang="ru-RU" sz="1050" b="0" i="0" u="none" strike="noStrike" dirty="0">
                          <a:solidFill>
                            <a:srgbClr val="000000"/>
                          </a:solidFill>
                          <a:latin typeface="Times New Roman"/>
                        </a:rPr>
                        <a:t>100 000,00  </a:t>
                      </a:r>
                    </a:p>
                  </a:txBody>
                  <a:tcPr marL="5017" marR="5017" marT="50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440">
                <a:tc>
                  <a:txBody>
                    <a:bodyPr/>
                    <a:lstStyle/>
                    <a:p>
                      <a:pPr indent="180000" algn="l" fontAlgn="t"/>
                      <a:r>
                        <a:rPr lang="ru-RU" sz="1100" b="0" i="0" u="none" strike="noStrike" dirty="0">
                          <a:solidFill>
                            <a:srgbClr val="000000"/>
                          </a:solidFill>
                          <a:latin typeface="Times New Roman"/>
                        </a:rPr>
                        <a:t>Программа "Противодействие коррупции на территории ОМР на 2019-2022 годы"</a:t>
                      </a:r>
                    </a:p>
                  </a:txBody>
                  <a:tcPr marL="5017" marR="5017" marT="50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indent="180000" algn="ctr" fontAlgn="t"/>
                      <a:r>
                        <a:rPr lang="ru-RU" sz="1050" b="0" i="0" u="none" strike="noStrike" dirty="0">
                          <a:solidFill>
                            <a:srgbClr val="000000"/>
                          </a:solidFill>
                          <a:latin typeface="Times New Roman"/>
                        </a:rPr>
                        <a:t>3 000,00  </a:t>
                      </a:r>
                    </a:p>
                  </a:txBody>
                  <a:tcPr marL="5017" marR="5017" marT="50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37669">
                <a:tc>
                  <a:txBody>
                    <a:bodyPr/>
                    <a:lstStyle/>
                    <a:p>
                      <a:pPr indent="180000" algn="l" fontAlgn="t"/>
                      <a:r>
                        <a:rPr lang="ru-RU" sz="1100" b="0" i="0" u="none" strike="noStrike" dirty="0">
                          <a:solidFill>
                            <a:srgbClr val="000000"/>
                          </a:solidFill>
                          <a:latin typeface="Times New Roman"/>
                        </a:rPr>
                        <a:t>Программа "Комплексные меры по противодействию злоупотреблению наркотиков и их незаконному обороту  в ОМР на 2019-2022 годы</a:t>
                      </a:r>
                    </a:p>
                  </a:txBody>
                  <a:tcPr marL="5017" marR="5017" marT="50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indent="180000" algn="ctr" fontAlgn="t"/>
                      <a:r>
                        <a:rPr lang="ru-RU" sz="1050" b="0" i="0" u="none" strike="noStrike" dirty="0">
                          <a:solidFill>
                            <a:srgbClr val="000000"/>
                          </a:solidFill>
                          <a:latin typeface="Times New Roman"/>
                        </a:rPr>
                        <a:t>10 000,00  </a:t>
                      </a:r>
                    </a:p>
                  </a:txBody>
                  <a:tcPr marL="5017" marR="5017" marT="50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37669">
                <a:tc>
                  <a:txBody>
                    <a:bodyPr/>
                    <a:lstStyle/>
                    <a:p>
                      <a:pPr indent="180000" algn="l" fontAlgn="t"/>
                      <a:r>
                        <a:rPr lang="ru-RU" sz="1100" b="0" i="0" u="none" strike="noStrike" dirty="0">
                          <a:solidFill>
                            <a:srgbClr val="000000"/>
                          </a:solidFill>
                          <a:latin typeface="Times New Roman"/>
                        </a:rPr>
                        <a:t>Программа "Энергосбережение и повышение </a:t>
                      </a:r>
                      <a:r>
                        <a:rPr lang="ru-RU" sz="1100" b="0" i="0" u="none" strike="noStrike" dirty="0" err="1">
                          <a:solidFill>
                            <a:srgbClr val="000000"/>
                          </a:solidFill>
                          <a:latin typeface="Times New Roman"/>
                        </a:rPr>
                        <a:t>энергоэффективности</a:t>
                      </a:r>
                      <a:r>
                        <a:rPr lang="ru-RU" sz="1100" b="0" i="0" u="none" strike="noStrike" dirty="0">
                          <a:solidFill>
                            <a:srgbClr val="000000"/>
                          </a:solidFill>
                          <a:latin typeface="Times New Roman"/>
                        </a:rPr>
                        <a:t> объектов муниципальной собственности по </a:t>
                      </a:r>
                      <a:r>
                        <a:rPr lang="ru-RU" sz="1100" b="0" i="0" u="none" strike="noStrike" dirty="0" err="1">
                          <a:solidFill>
                            <a:srgbClr val="000000"/>
                          </a:solidFill>
                          <a:latin typeface="Times New Roman"/>
                        </a:rPr>
                        <a:t>Ольгинскому</a:t>
                      </a:r>
                      <a:r>
                        <a:rPr lang="ru-RU" sz="1100" b="0" i="0" u="none" strike="noStrike" dirty="0">
                          <a:solidFill>
                            <a:srgbClr val="000000"/>
                          </a:solidFill>
                          <a:latin typeface="Times New Roman"/>
                        </a:rPr>
                        <a:t> муниципальному району" на 2021-2025 годы</a:t>
                      </a:r>
                    </a:p>
                  </a:txBody>
                  <a:tcPr marL="5017" marR="5017" marT="50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indent="180000" algn="ctr" fontAlgn="t"/>
                      <a:r>
                        <a:rPr lang="ru-RU" sz="1050" b="0" i="0" u="none" strike="noStrike" dirty="0">
                          <a:solidFill>
                            <a:srgbClr val="000000"/>
                          </a:solidFill>
                          <a:latin typeface="Times New Roman"/>
                        </a:rPr>
                        <a:t>730 000,00  </a:t>
                      </a:r>
                    </a:p>
                  </a:txBody>
                  <a:tcPr marL="5017" marR="5017" marT="50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5672">
                <a:tc>
                  <a:txBody>
                    <a:bodyPr/>
                    <a:lstStyle/>
                    <a:p>
                      <a:pPr indent="180000" algn="l" fontAlgn="t"/>
                      <a:r>
                        <a:rPr lang="ru-RU" sz="1100" b="1" i="0" u="none" strike="noStrike" dirty="0" err="1">
                          <a:solidFill>
                            <a:srgbClr val="000000"/>
                          </a:solidFill>
                          <a:latin typeface="Times New Roman"/>
                        </a:rPr>
                        <a:t>Непрограммные</a:t>
                      </a:r>
                      <a:r>
                        <a:rPr lang="ru-RU" sz="1100" b="1" i="0" u="none" strike="noStrike" dirty="0">
                          <a:solidFill>
                            <a:srgbClr val="000000"/>
                          </a:solidFill>
                          <a:latin typeface="Times New Roman"/>
                        </a:rPr>
                        <a:t> направления деятельности органов местного самоуправления</a:t>
                      </a:r>
                    </a:p>
                  </a:txBody>
                  <a:tcPr marL="5017" marR="5017" marT="50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indent="180000" algn="ctr" fontAlgn="t"/>
                      <a:r>
                        <a:rPr lang="ru-RU" sz="1100" b="1" i="0" u="none" strike="noStrike" dirty="0">
                          <a:solidFill>
                            <a:srgbClr val="000000"/>
                          </a:solidFill>
                          <a:latin typeface="Times New Roman"/>
                        </a:rPr>
                        <a:t>63 481 624,65  </a:t>
                      </a:r>
                    </a:p>
                  </a:txBody>
                  <a:tcPr marL="5017" marR="5017" marT="50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440">
                <a:tc>
                  <a:txBody>
                    <a:bodyPr/>
                    <a:lstStyle/>
                    <a:p>
                      <a:pPr indent="180000" algn="l" fontAlgn="t"/>
                      <a:r>
                        <a:rPr lang="ru-RU" sz="1100" b="0" i="0" u="none" strike="noStrike" dirty="0">
                          <a:solidFill>
                            <a:srgbClr val="000000"/>
                          </a:solidFill>
                          <a:latin typeface="Times New Roman"/>
                        </a:rPr>
                        <a:t>Мероприятия </a:t>
                      </a:r>
                      <a:r>
                        <a:rPr lang="ru-RU" sz="1100" b="0" i="0" u="none" strike="noStrike" dirty="0" err="1">
                          <a:solidFill>
                            <a:srgbClr val="000000"/>
                          </a:solidFill>
                          <a:latin typeface="Times New Roman"/>
                        </a:rPr>
                        <a:t>непрограммных</a:t>
                      </a:r>
                      <a:r>
                        <a:rPr lang="ru-RU" sz="1100" b="0" i="0" u="none" strike="noStrike" dirty="0">
                          <a:solidFill>
                            <a:srgbClr val="000000"/>
                          </a:solidFill>
                          <a:latin typeface="Times New Roman"/>
                        </a:rPr>
                        <a:t> направлений деятельности органов местного самоуправления</a:t>
                      </a:r>
                    </a:p>
                  </a:txBody>
                  <a:tcPr marL="5017" marR="5017" marT="50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indent="180000" algn="ctr" fontAlgn="t"/>
                      <a:r>
                        <a:rPr lang="ru-RU" sz="1050" b="0" i="0" u="none" strike="noStrike" dirty="0">
                          <a:solidFill>
                            <a:srgbClr val="000000"/>
                          </a:solidFill>
                          <a:latin typeface="Times New Roman"/>
                        </a:rPr>
                        <a:t>35 767 520,00  </a:t>
                      </a:r>
                    </a:p>
                  </a:txBody>
                  <a:tcPr marL="5017" marR="5017" marT="50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37669">
                <a:tc>
                  <a:txBody>
                    <a:bodyPr/>
                    <a:lstStyle/>
                    <a:p>
                      <a:pPr indent="180000" algn="l" fontAlgn="t"/>
                      <a:r>
                        <a:rPr lang="ru-RU" sz="1100" b="0" i="0" u="none" strike="noStrike" dirty="0">
                          <a:solidFill>
                            <a:srgbClr val="000000"/>
                          </a:solidFill>
                          <a:latin typeface="Times New Roman"/>
                        </a:rPr>
                        <a:t>Мероприятия </a:t>
                      </a:r>
                      <a:r>
                        <a:rPr lang="ru-RU" sz="1100" b="0" i="0" u="none" strike="noStrike" dirty="0" err="1">
                          <a:solidFill>
                            <a:srgbClr val="000000"/>
                          </a:solidFill>
                          <a:latin typeface="Times New Roman"/>
                        </a:rPr>
                        <a:t>непрограммных</a:t>
                      </a:r>
                      <a:r>
                        <a:rPr lang="ru-RU" sz="1100" b="0" i="0" u="none" strike="noStrike" dirty="0">
                          <a:solidFill>
                            <a:srgbClr val="000000"/>
                          </a:solidFill>
                          <a:latin typeface="Times New Roman"/>
                        </a:rPr>
                        <a:t> направлений деятельности органов местного самоуправления за счет средств бюджетов других уровней</a:t>
                      </a:r>
                    </a:p>
                  </a:txBody>
                  <a:tcPr marL="5017" marR="5017" marT="50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indent="180000" algn="ctr" fontAlgn="t"/>
                      <a:r>
                        <a:rPr lang="ru-RU" sz="1050" b="0" i="0" u="none" strike="noStrike" dirty="0">
                          <a:solidFill>
                            <a:srgbClr val="000000"/>
                          </a:solidFill>
                          <a:latin typeface="Times New Roman"/>
                        </a:rPr>
                        <a:t>27 714 104,65  </a:t>
                      </a:r>
                    </a:p>
                  </a:txBody>
                  <a:tcPr marL="5017" marR="5017" marT="50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63">
                <a:tc>
                  <a:txBody>
                    <a:bodyPr/>
                    <a:lstStyle/>
                    <a:p>
                      <a:pPr indent="180000" algn="l" fontAlgn="t"/>
                      <a:r>
                        <a:rPr lang="ru-RU" sz="1100" b="1" i="0" u="none" strike="noStrike" dirty="0">
                          <a:solidFill>
                            <a:srgbClr val="000000"/>
                          </a:solidFill>
                          <a:latin typeface="Times New Roman"/>
                        </a:rPr>
                        <a:t>ВСЕГО РАСХОДОВ</a:t>
                      </a:r>
                    </a:p>
                  </a:txBody>
                  <a:tcPr marL="5017" marR="5017" marT="50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indent="180000" algn="l" fontAlgn="t"/>
                      <a:r>
                        <a:rPr lang="ru-RU" sz="1100" b="1" i="0" u="none" strike="noStrike" dirty="0">
                          <a:solidFill>
                            <a:srgbClr val="000000"/>
                          </a:solidFill>
                          <a:latin typeface="Times New Roman"/>
                        </a:rPr>
                        <a:t>445 409 757,56  </a:t>
                      </a:r>
                    </a:p>
                  </a:txBody>
                  <a:tcPr marL="5017" marR="5017" marT="50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228600"/>
            <a:ext cx="9144000" cy="1143000"/>
          </a:xfrm>
          <a:ln w="28575">
            <a:solidFill>
              <a:schemeClr val="tx1"/>
            </a:solidFill>
          </a:ln>
        </p:spPr>
        <p:txBody>
          <a:bodyPr>
            <a:noAutofit/>
          </a:bodyPr>
          <a:lstStyle/>
          <a:p>
            <a:r>
              <a:rPr lang="ru-RU" sz="2000" dirty="0" smtClean="0">
                <a:latin typeface="Times New Roman" pitchFamily="18" charset="0"/>
                <a:cs typeface="Times New Roman" pitchFamily="18" charset="0"/>
              </a:rPr>
              <a:t>Доля мероприятий программной направленности в общем объеме расходов бюджета 2021 года  </a:t>
            </a:r>
            <a:br>
              <a:rPr lang="ru-RU" sz="2000" dirty="0" smtClean="0">
                <a:latin typeface="Times New Roman" pitchFamily="18" charset="0"/>
                <a:cs typeface="Times New Roman" pitchFamily="18" charset="0"/>
              </a:rPr>
            </a:br>
            <a:r>
              <a:rPr lang="ru-RU" sz="2000" dirty="0" smtClean="0">
                <a:latin typeface="Times New Roman" pitchFamily="18" charset="0"/>
                <a:cs typeface="Times New Roman" pitchFamily="18" charset="0"/>
              </a:rPr>
              <a:t>(общий объем расходов  </a:t>
            </a:r>
            <a:r>
              <a:rPr lang="ru-RU" sz="2000" dirty="0" smtClean="0">
                <a:solidFill>
                  <a:srgbClr val="000000"/>
                </a:solidFill>
                <a:latin typeface="Times New Roman" pitchFamily="18" charset="0"/>
                <a:cs typeface="Times New Roman" pitchFamily="18" charset="0"/>
              </a:rPr>
              <a:t>445 409 757,56</a:t>
            </a:r>
            <a:r>
              <a:rPr lang="ru-RU" sz="2000" dirty="0" smtClean="0">
                <a:latin typeface="Times New Roman" pitchFamily="18" charset="0"/>
                <a:cs typeface="Times New Roman" pitchFamily="18" charset="0"/>
              </a:rPr>
              <a:t> руб.) </a:t>
            </a:r>
            <a:endParaRPr lang="ru-RU" sz="2000" dirty="0">
              <a:latin typeface="Times New Roman" pitchFamily="18" charset="0"/>
              <a:cs typeface="Times New Roman" pitchFamily="18" charset="0"/>
            </a:endParaRPr>
          </a:p>
        </p:txBody>
      </p:sp>
      <p:graphicFrame>
        <p:nvGraphicFramePr>
          <p:cNvPr id="5" name="Диаграмма 4"/>
          <p:cNvGraphicFramePr/>
          <p:nvPr/>
        </p:nvGraphicFramePr>
        <p:xfrm>
          <a:off x="838200" y="1524000"/>
          <a:ext cx="7629525" cy="4976813"/>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381000"/>
            <a:ext cx="9144000" cy="1219200"/>
          </a:xfrm>
          <a:ln w="28575">
            <a:solidFill>
              <a:schemeClr val="tx1"/>
            </a:solidFill>
          </a:ln>
        </p:spPr>
        <p:txBody>
          <a:bodyPr>
            <a:noAutofit/>
          </a:bodyPr>
          <a:lstStyle/>
          <a:p>
            <a:r>
              <a:rPr lang="ru-RU" sz="2000" dirty="0" smtClean="0">
                <a:latin typeface="Times New Roman" pitchFamily="18" charset="0"/>
                <a:cs typeface="Times New Roman" pitchFamily="18" charset="0"/>
              </a:rPr>
              <a:t>ОСНОВНЫЕ НАПРАВЛЕНИЯ ДОЛГОВОЙ ПОЛИТИКИ ОЛЬГИНСКОГО МУНИЦИПАЛЬНОГО РАЙОНА НА 2021 ГОД И НА ПЛАНОВЫЙ ПЕРИОД 2022 И 2023 ГОДОВ</a:t>
            </a:r>
            <a:endParaRPr lang="ru-RU" sz="2000" dirty="0">
              <a:latin typeface="Times New Roman" pitchFamily="18" charset="0"/>
              <a:cs typeface="Times New Roman" pitchFamily="18" charset="0"/>
            </a:endParaRPr>
          </a:p>
        </p:txBody>
      </p:sp>
      <p:graphicFrame>
        <p:nvGraphicFramePr>
          <p:cNvPr id="8" name="Схема 7"/>
          <p:cNvGraphicFramePr/>
          <p:nvPr/>
        </p:nvGraphicFramePr>
        <p:xfrm>
          <a:off x="685800" y="1828800"/>
          <a:ext cx="769620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0" y="2971800"/>
            <a:ext cx="9144000" cy="3733800"/>
          </a:xfrm>
          <a:prstGeom prst="rect">
            <a:avLst/>
          </a:prstGeom>
          <a:ln>
            <a:headEnd/>
            <a:tailEnd/>
          </a:ln>
        </p:spPr>
        <p:style>
          <a:lnRef idx="2">
            <a:schemeClr val="dk1"/>
          </a:lnRef>
          <a:fillRef idx="1">
            <a:schemeClr val="lt1"/>
          </a:fillRef>
          <a:effectRef idx="0">
            <a:schemeClr val="dk1"/>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360000" algn="just" defTabSz="914400" rtl="0" eaLnBrk="0" fontAlgn="base" latinLnBrk="0" hangingPunct="0">
              <a:lnSpc>
                <a:spcPct val="100000"/>
              </a:lnSpc>
              <a:spcBef>
                <a:spcPct val="0"/>
              </a:spcBef>
              <a:spcAft>
                <a:spcPct val="0"/>
              </a:spcAft>
              <a:buClrTx/>
              <a:buSzPct val="150000"/>
              <a:buFont typeface="Wingdings" pitchFamily="2" charset="2"/>
              <a:buChar char="§"/>
              <a:tabLst/>
            </a:pPr>
            <a:r>
              <a:rPr kumimoji="0" lang="ru-RU" sz="1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обеспечение сбалансированности и высокого уровня долговой устойчивости бюджета Ольгинского муниципального района; </a:t>
            </a:r>
          </a:p>
          <a:p>
            <a:pPr marL="0" marR="0" lvl="0" indent="360000" algn="just" defTabSz="914400" rtl="0" eaLnBrk="0" fontAlgn="base" latinLnBrk="0" hangingPunct="0">
              <a:lnSpc>
                <a:spcPct val="100000"/>
              </a:lnSpc>
              <a:spcBef>
                <a:spcPct val="0"/>
              </a:spcBef>
              <a:spcAft>
                <a:spcPct val="0"/>
              </a:spcAft>
              <a:buClrTx/>
              <a:buSzPct val="150000"/>
              <a:buFont typeface="Wingdings" pitchFamily="2" charset="2"/>
              <a:buChar char="§"/>
              <a:tabLst/>
            </a:pP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360000" algn="just" defTabSz="914400" rtl="0" eaLnBrk="0" fontAlgn="base" latinLnBrk="0" hangingPunct="0">
              <a:lnSpc>
                <a:spcPct val="100000"/>
              </a:lnSpc>
              <a:spcBef>
                <a:spcPct val="0"/>
              </a:spcBef>
              <a:spcAft>
                <a:spcPct val="0"/>
              </a:spcAft>
              <a:buClrTx/>
              <a:buSzPct val="150000"/>
              <a:buFont typeface="Wingdings" pitchFamily="2" charset="2"/>
              <a:buChar char="§"/>
              <a:tabLst/>
            </a:pPr>
            <a:r>
              <a:rPr kumimoji="0" lang="ru-RU" sz="1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сохранение объема муниципального долга Ольгинского муниципального района на экономически безопасном уровне; </a:t>
            </a:r>
          </a:p>
          <a:p>
            <a:pPr marL="0" marR="0" lvl="0" indent="360000" algn="just" defTabSz="914400" rtl="0" eaLnBrk="0" fontAlgn="base" latinLnBrk="0" hangingPunct="0">
              <a:lnSpc>
                <a:spcPct val="100000"/>
              </a:lnSpc>
              <a:spcBef>
                <a:spcPct val="0"/>
              </a:spcBef>
              <a:spcAft>
                <a:spcPct val="0"/>
              </a:spcAft>
              <a:buClrTx/>
              <a:buSzPct val="150000"/>
              <a:buFont typeface="Wingdings" pitchFamily="2" charset="2"/>
              <a:buChar char="§"/>
              <a:tabLst/>
            </a:pP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360000" algn="just" defTabSz="914400" rtl="0" eaLnBrk="0" fontAlgn="base" latinLnBrk="0" hangingPunct="0">
              <a:lnSpc>
                <a:spcPct val="100000"/>
              </a:lnSpc>
              <a:spcBef>
                <a:spcPct val="0"/>
              </a:spcBef>
              <a:spcAft>
                <a:spcPct val="0"/>
              </a:spcAft>
              <a:buClrTx/>
              <a:buSzPct val="150000"/>
              <a:buFont typeface="Wingdings" pitchFamily="2" charset="2"/>
              <a:buChar char="§"/>
              <a:tabLst/>
            </a:pPr>
            <a:r>
              <a:rPr kumimoji="0" lang="ru-RU" sz="1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эффективное управление муниципальным долгом, направленное на минимизацию расходов по обслуживанию муниципального долга, достижение экономически безопасного уровня долга при полном и своевременном исполнении всех обязательств по его погашению и обслуживанию; </a:t>
            </a:r>
          </a:p>
          <a:p>
            <a:pPr marL="0" marR="0" lvl="0" indent="360000" algn="just" defTabSz="914400" rtl="0" eaLnBrk="0" fontAlgn="base" latinLnBrk="0" hangingPunct="0">
              <a:lnSpc>
                <a:spcPct val="100000"/>
              </a:lnSpc>
              <a:spcBef>
                <a:spcPct val="0"/>
              </a:spcBef>
              <a:spcAft>
                <a:spcPct val="0"/>
              </a:spcAft>
              <a:buClrTx/>
              <a:buSzPct val="150000"/>
              <a:buFont typeface="Wingdings" pitchFamily="2" charset="2"/>
              <a:buChar char="§"/>
              <a:tabLst/>
            </a:pP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360000" algn="just" defTabSz="914400" rtl="0" eaLnBrk="0" fontAlgn="base" latinLnBrk="0" hangingPunct="0">
              <a:lnSpc>
                <a:spcPct val="100000"/>
              </a:lnSpc>
              <a:spcBef>
                <a:spcPct val="0"/>
              </a:spcBef>
              <a:spcAft>
                <a:spcPct val="0"/>
              </a:spcAft>
              <a:buClrTx/>
              <a:buSzPct val="150000"/>
              <a:buFont typeface="Wingdings" pitchFamily="2" charset="2"/>
              <a:buChar char="§"/>
              <a:tabLst/>
            </a:pPr>
            <a:r>
              <a:rPr kumimoji="0" lang="ru-RU" sz="1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осуществление учета долговых обязательств области своевременно и в полном объеме в Муниципальной долговой книге Ольгинского муниципального района; </a:t>
            </a:r>
          </a:p>
          <a:p>
            <a:pPr marL="0" marR="0" lvl="0" indent="360000" algn="just" defTabSz="914400" rtl="0" eaLnBrk="0" fontAlgn="base" latinLnBrk="0" hangingPunct="0">
              <a:lnSpc>
                <a:spcPct val="100000"/>
              </a:lnSpc>
              <a:spcBef>
                <a:spcPct val="0"/>
              </a:spcBef>
              <a:spcAft>
                <a:spcPct val="0"/>
              </a:spcAft>
              <a:buClrTx/>
              <a:buSzPct val="150000"/>
              <a:buFont typeface="Wingdings" pitchFamily="2" charset="2"/>
              <a:buChar char="§"/>
              <a:tabLst/>
            </a:pP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360000" algn="just" defTabSz="914400" rtl="0" eaLnBrk="0" fontAlgn="base" latinLnBrk="0" hangingPunct="0">
              <a:lnSpc>
                <a:spcPct val="100000"/>
              </a:lnSpc>
              <a:spcBef>
                <a:spcPct val="0"/>
              </a:spcBef>
              <a:spcAft>
                <a:spcPct val="0"/>
              </a:spcAft>
              <a:buClrTx/>
              <a:buSzPct val="150000"/>
              <a:buFont typeface="Wingdings" pitchFamily="2" charset="2"/>
              <a:buChar char="§"/>
              <a:tabLst/>
            </a:pPr>
            <a:r>
              <a:rPr kumimoji="0" lang="ru-RU" sz="1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обеспечение раскрытия информации о муниципальном долге Ольгинского муниципального района; </a:t>
            </a:r>
          </a:p>
          <a:p>
            <a:pPr marL="0" marR="0" lvl="0" indent="360000" algn="just" defTabSz="914400" rtl="0" eaLnBrk="0" fontAlgn="base" latinLnBrk="0" hangingPunct="0">
              <a:lnSpc>
                <a:spcPct val="100000"/>
              </a:lnSpc>
              <a:spcBef>
                <a:spcPct val="0"/>
              </a:spcBef>
              <a:spcAft>
                <a:spcPct val="0"/>
              </a:spcAft>
              <a:buClrTx/>
              <a:buSzPct val="150000"/>
              <a:buFont typeface="Wingdings" pitchFamily="2" charset="2"/>
              <a:buChar char="§"/>
              <a:tabLst/>
            </a:pP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360000" algn="just" defTabSz="914400" rtl="0" eaLnBrk="0" fontAlgn="base" latinLnBrk="0" hangingPunct="0">
              <a:lnSpc>
                <a:spcPct val="100000"/>
              </a:lnSpc>
              <a:spcBef>
                <a:spcPct val="0"/>
              </a:spcBef>
              <a:spcAft>
                <a:spcPct val="0"/>
              </a:spcAft>
              <a:buClrTx/>
              <a:buSzPct val="150000"/>
              <a:buFont typeface="Wingdings" pitchFamily="2" charset="2"/>
              <a:buChar char="§"/>
              <a:tabLst/>
            </a:pPr>
            <a:r>
              <a:rPr kumimoji="0" lang="ru-RU" sz="1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осуществление контроля за показателями долговой устойчивости бюджета Ольгинского муниципального района (предельными значениями, установленными Бюджетным кодексом Российской Федерации); </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6" name="Прямоугольник 5"/>
          <p:cNvSpPr/>
          <p:nvPr/>
        </p:nvSpPr>
        <p:spPr>
          <a:xfrm>
            <a:off x="0" y="1066800"/>
            <a:ext cx="9144000" cy="1169551"/>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lvl="0" indent="450850" algn="just" eaLnBrk="0" fontAlgn="base" hangingPunct="0">
              <a:spcBef>
                <a:spcPct val="0"/>
              </a:spcBef>
              <a:spcAft>
                <a:spcPct val="0"/>
              </a:spcAft>
              <a:buSzPct val="150000"/>
              <a:buFont typeface="Wingdings" pitchFamily="2" charset="2"/>
              <a:buChar char="§"/>
            </a:pPr>
            <a:r>
              <a:rPr lang="ru-RU" sz="1400" dirty="0" smtClean="0">
                <a:solidFill>
                  <a:srgbClr val="000000"/>
                </a:solidFill>
                <a:latin typeface="Times New Roman" pitchFamily="18" charset="0"/>
                <a:ea typeface="Times New Roman" pitchFamily="18" charset="0"/>
                <a:cs typeface="Times New Roman" pitchFamily="18" charset="0"/>
              </a:rPr>
              <a:t>недопущение рисков возникновения кризисных ситуаций при исполнении бюджета Ольгинского муниципального района; </a:t>
            </a:r>
          </a:p>
          <a:p>
            <a:pPr lvl="0" indent="450850" algn="just" eaLnBrk="0" fontAlgn="base" hangingPunct="0">
              <a:spcBef>
                <a:spcPct val="0"/>
              </a:spcBef>
              <a:spcAft>
                <a:spcPct val="0"/>
              </a:spcAft>
              <a:buSzPct val="150000"/>
              <a:buFont typeface="Wingdings" pitchFamily="2" charset="2"/>
              <a:buChar char="§"/>
            </a:pPr>
            <a:endParaRPr lang="ru-RU" sz="1400" dirty="0" smtClean="0">
              <a:latin typeface="Times New Roman" pitchFamily="18" charset="0"/>
              <a:cs typeface="Times New Roman" pitchFamily="18" charset="0"/>
            </a:endParaRPr>
          </a:p>
          <a:p>
            <a:pPr lvl="0" indent="450850" algn="just" eaLnBrk="0" fontAlgn="base" hangingPunct="0">
              <a:spcBef>
                <a:spcPct val="0"/>
              </a:spcBef>
              <a:spcAft>
                <a:spcPct val="0"/>
              </a:spcAft>
              <a:buSzPct val="150000"/>
              <a:buFont typeface="Wingdings" pitchFamily="2" charset="2"/>
              <a:buChar char="§"/>
            </a:pPr>
            <a:r>
              <a:rPr lang="ru-RU" sz="1400" dirty="0" smtClean="0">
                <a:solidFill>
                  <a:srgbClr val="000000"/>
                </a:solidFill>
                <a:latin typeface="Times New Roman" pitchFamily="18" charset="0"/>
                <a:ea typeface="Times New Roman" pitchFamily="18" charset="0"/>
                <a:cs typeface="Times New Roman" pitchFamily="18" charset="0"/>
              </a:rPr>
              <a:t>поддержание размера и структуры муниципального долга в объеме, обеспечивающем возможность гарантированного выполнения долговых обязательств в полном объеме и в установленные сроки. </a:t>
            </a:r>
            <a:endParaRPr lang="ru-RU" sz="1400" dirty="0" smtClean="0">
              <a:latin typeface="Times New Roman" pitchFamily="18" charset="0"/>
              <a:cs typeface="Times New Roman" pitchFamily="18" charset="0"/>
            </a:endParaRPr>
          </a:p>
        </p:txBody>
      </p:sp>
      <p:sp>
        <p:nvSpPr>
          <p:cNvPr id="8" name="Прямоугольник 7"/>
          <p:cNvSpPr/>
          <p:nvPr/>
        </p:nvSpPr>
        <p:spPr>
          <a:xfrm>
            <a:off x="533400" y="228600"/>
            <a:ext cx="7772400" cy="707886"/>
          </a:xfrm>
          <a:prstGeom prst="rect">
            <a:avLst/>
          </a:prstGeom>
        </p:spPr>
        <p:txBody>
          <a:bodyPr wrap="square">
            <a:spAutoFit/>
          </a:bodyPr>
          <a:lstStyle/>
          <a:p>
            <a:pPr lvl="0" indent="450850" algn="ctr" eaLnBrk="0" fontAlgn="base" hangingPunct="0">
              <a:spcBef>
                <a:spcPct val="0"/>
              </a:spcBef>
              <a:spcAft>
                <a:spcPct val="0"/>
              </a:spcAft>
            </a:pPr>
            <a:r>
              <a:rPr lang="ru-RU" sz="2000" b="1" dirty="0" smtClean="0">
                <a:solidFill>
                  <a:srgbClr val="000000"/>
                </a:solidFill>
                <a:latin typeface="Times New Roman" pitchFamily="18" charset="0"/>
                <a:ea typeface="Times New Roman" pitchFamily="18" charset="0"/>
                <a:cs typeface="Times New Roman" pitchFamily="18" charset="0"/>
              </a:rPr>
              <a:t>ЦЕЛИ ДОЛГОВОЙ ПОЛИТИКИ ОЛЬГИНСКОГО МУНИЦИПАЛЬНОГО РАЙОНА:</a:t>
            </a:r>
          </a:p>
        </p:txBody>
      </p:sp>
      <p:sp>
        <p:nvSpPr>
          <p:cNvPr id="9" name="Прямоугольник 8"/>
          <p:cNvSpPr/>
          <p:nvPr/>
        </p:nvSpPr>
        <p:spPr>
          <a:xfrm>
            <a:off x="1828800" y="2514600"/>
            <a:ext cx="4954883" cy="400110"/>
          </a:xfrm>
          <a:prstGeom prst="rect">
            <a:avLst/>
          </a:prstGeom>
        </p:spPr>
        <p:txBody>
          <a:bodyPr wrap="none">
            <a:spAutoFit/>
          </a:bodyPr>
          <a:lstStyle/>
          <a:p>
            <a:pPr lvl="0" indent="450850" algn="just" eaLnBrk="0" fontAlgn="base" hangingPunct="0">
              <a:spcBef>
                <a:spcPct val="0"/>
              </a:spcBef>
              <a:spcAft>
                <a:spcPct val="0"/>
              </a:spcAft>
            </a:pPr>
            <a:r>
              <a:rPr lang="ru-RU" sz="2000" b="1" dirty="0" smtClean="0">
                <a:solidFill>
                  <a:srgbClr val="000000"/>
                </a:solidFill>
                <a:latin typeface="Times New Roman" pitchFamily="18" charset="0"/>
                <a:ea typeface="Times New Roman" pitchFamily="18" charset="0"/>
                <a:cs typeface="Times New Roman" pitchFamily="18" charset="0"/>
              </a:rPr>
              <a:t>ЗАДАЧИ ДОЛГОВОЙ ПОЛИТИКИ: </a:t>
            </a:r>
            <a:endParaRPr lang="ru-RU" sz="2000" b="1" dirty="0" smtClean="0">
              <a:latin typeface="Times New Roman" pitchFamily="18" charset="0"/>
              <a:cs typeface="Times New Roman" pitchFamily="18"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p:cNvGraphicFramePr>
            <a:graphicFrameLocks noGrp="1"/>
          </p:cNvGraphicFramePr>
          <p:nvPr/>
        </p:nvGraphicFramePr>
        <p:xfrm>
          <a:off x="3276600" y="4038600"/>
          <a:ext cx="5238750" cy="2523744"/>
        </p:xfrm>
        <a:graphic>
          <a:graphicData uri="http://schemas.openxmlformats.org/drawingml/2006/table">
            <a:tbl>
              <a:tblPr>
                <a:tableStyleId>{08FB837D-C827-4EFA-A057-4D05807E0F7C}</a:tableStyleId>
              </a:tblPr>
              <a:tblGrid>
                <a:gridCol w="2619375"/>
                <a:gridCol w="2619375"/>
              </a:tblGrid>
              <a:tr h="314559">
                <a:tc>
                  <a:txBody>
                    <a:bodyPr/>
                    <a:lstStyle/>
                    <a:p>
                      <a:pPr algn="ctr">
                        <a:lnSpc>
                          <a:spcPct val="115000"/>
                        </a:lnSpc>
                        <a:spcAft>
                          <a:spcPts val="0"/>
                        </a:spcAft>
                      </a:pPr>
                      <a:r>
                        <a:rPr lang="ru-RU" sz="1800" dirty="0" smtClean="0"/>
                        <a:t>Период</a:t>
                      </a:r>
                      <a:endParaRPr lang="ru-RU" sz="1400" dirty="0">
                        <a:latin typeface="Calibri"/>
                        <a:ea typeface="Times New Roman"/>
                        <a:cs typeface="Times New Roman"/>
                      </a:endParaRPr>
                    </a:p>
                  </a:txBody>
                  <a:tcPr marL="68580" marR="68580" marT="0" marB="0"/>
                </a:tc>
                <a:tc>
                  <a:txBody>
                    <a:bodyPr/>
                    <a:lstStyle/>
                    <a:p>
                      <a:pPr algn="ctr">
                        <a:lnSpc>
                          <a:spcPct val="115000"/>
                        </a:lnSpc>
                        <a:spcAft>
                          <a:spcPts val="0"/>
                        </a:spcAft>
                      </a:pPr>
                      <a:r>
                        <a:rPr lang="ru-RU" sz="1800" dirty="0"/>
                        <a:t>Сумма, руб.</a:t>
                      </a:r>
                      <a:endParaRPr lang="ru-RU" sz="1400" dirty="0">
                        <a:latin typeface="Calibri"/>
                        <a:ea typeface="Times New Roman"/>
                        <a:cs typeface="Times New Roman"/>
                      </a:endParaRPr>
                    </a:p>
                  </a:txBody>
                  <a:tcPr marL="68580" marR="68580" marT="0" marB="0"/>
                </a:tc>
              </a:tr>
              <a:tr h="308947">
                <a:tc>
                  <a:txBody>
                    <a:bodyPr/>
                    <a:lstStyle/>
                    <a:p>
                      <a:pPr algn="ctr">
                        <a:lnSpc>
                          <a:spcPct val="115000"/>
                        </a:lnSpc>
                        <a:spcAft>
                          <a:spcPts val="0"/>
                        </a:spcAft>
                      </a:pPr>
                      <a:endParaRPr lang="ru-RU" sz="1800" dirty="0">
                        <a:latin typeface="Times New Roman"/>
                        <a:ea typeface="Times New Roman"/>
                        <a:cs typeface="Times New Roman"/>
                      </a:endParaRPr>
                    </a:p>
                  </a:txBody>
                  <a:tcPr marL="68580" marR="68580" marT="0" marB="0"/>
                </a:tc>
                <a:tc>
                  <a:txBody>
                    <a:bodyPr/>
                    <a:lstStyle/>
                    <a:p>
                      <a:pPr algn="ctr">
                        <a:lnSpc>
                          <a:spcPct val="115000"/>
                        </a:lnSpc>
                        <a:spcAft>
                          <a:spcPts val="0"/>
                        </a:spcAft>
                      </a:pPr>
                      <a:endParaRPr lang="ru-RU" sz="1800" dirty="0">
                        <a:latin typeface="Times New Roman"/>
                        <a:ea typeface="Times New Roman"/>
                        <a:cs typeface="Times New Roman"/>
                      </a:endParaRPr>
                    </a:p>
                  </a:txBody>
                  <a:tcPr marL="68580" marR="68580" marT="0" marB="0"/>
                </a:tc>
              </a:tr>
              <a:tr h="314559">
                <a:tc>
                  <a:txBody>
                    <a:bodyPr/>
                    <a:lstStyle/>
                    <a:p>
                      <a:pPr algn="ctr">
                        <a:lnSpc>
                          <a:spcPct val="115000"/>
                        </a:lnSpc>
                        <a:spcAft>
                          <a:spcPts val="0"/>
                        </a:spcAft>
                      </a:pPr>
                      <a:r>
                        <a:rPr lang="ru-RU" sz="1800" dirty="0"/>
                        <a:t>2018 г.</a:t>
                      </a:r>
                      <a:endParaRPr lang="ru-RU" sz="1400" dirty="0">
                        <a:latin typeface="Calibri"/>
                        <a:ea typeface="Times New Roman"/>
                        <a:cs typeface="Times New Roman"/>
                      </a:endParaRPr>
                    </a:p>
                  </a:txBody>
                  <a:tcPr marL="68580" marR="68580" marT="0" marB="0"/>
                </a:tc>
                <a:tc>
                  <a:txBody>
                    <a:bodyPr/>
                    <a:lstStyle/>
                    <a:p>
                      <a:pPr algn="ctr">
                        <a:lnSpc>
                          <a:spcPct val="115000"/>
                        </a:lnSpc>
                        <a:spcAft>
                          <a:spcPts val="0"/>
                        </a:spcAft>
                      </a:pPr>
                      <a:r>
                        <a:rPr lang="ru-RU" sz="1800"/>
                        <a:t>587564,50</a:t>
                      </a:r>
                      <a:endParaRPr lang="ru-RU" sz="1400">
                        <a:latin typeface="Calibri"/>
                        <a:ea typeface="Times New Roman"/>
                        <a:cs typeface="Times New Roman"/>
                      </a:endParaRPr>
                    </a:p>
                  </a:txBody>
                  <a:tcPr marL="68580" marR="68580" marT="0" marB="0"/>
                </a:tc>
              </a:tr>
              <a:tr h="314559">
                <a:tc>
                  <a:txBody>
                    <a:bodyPr/>
                    <a:lstStyle/>
                    <a:p>
                      <a:pPr algn="ctr">
                        <a:lnSpc>
                          <a:spcPct val="115000"/>
                        </a:lnSpc>
                        <a:spcAft>
                          <a:spcPts val="0"/>
                        </a:spcAft>
                      </a:pPr>
                      <a:r>
                        <a:rPr lang="ru-RU" sz="1800" dirty="0"/>
                        <a:t>2019 г.</a:t>
                      </a:r>
                      <a:endParaRPr lang="ru-RU" sz="1400" dirty="0">
                        <a:latin typeface="Calibri"/>
                        <a:ea typeface="Times New Roman"/>
                        <a:cs typeface="Times New Roman"/>
                      </a:endParaRPr>
                    </a:p>
                  </a:txBody>
                  <a:tcPr marL="68580" marR="68580" marT="0" marB="0"/>
                </a:tc>
                <a:tc>
                  <a:txBody>
                    <a:bodyPr/>
                    <a:lstStyle/>
                    <a:p>
                      <a:pPr algn="ctr">
                        <a:lnSpc>
                          <a:spcPct val="115000"/>
                        </a:lnSpc>
                        <a:spcAft>
                          <a:spcPts val="0"/>
                        </a:spcAft>
                      </a:pPr>
                      <a:r>
                        <a:rPr lang="ru-RU" sz="1800"/>
                        <a:t>1175129,00</a:t>
                      </a:r>
                      <a:endParaRPr lang="ru-RU" sz="1400">
                        <a:latin typeface="Calibri"/>
                        <a:ea typeface="Times New Roman"/>
                        <a:cs typeface="Times New Roman"/>
                      </a:endParaRPr>
                    </a:p>
                  </a:txBody>
                  <a:tcPr marL="68580" marR="68580" marT="0" marB="0"/>
                </a:tc>
              </a:tr>
              <a:tr h="314559">
                <a:tc>
                  <a:txBody>
                    <a:bodyPr/>
                    <a:lstStyle/>
                    <a:p>
                      <a:pPr algn="ctr">
                        <a:lnSpc>
                          <a:spcPct val="115000"/>
                        </a:lnSpc>
                        <a:spcAft>
                          <a:spcPts val="0"/>
                        </a:spcAft>
                      </a:pPr>
                      <a:r>
                        <a:rPr lang="ru-RU" sz="1800" dirty="0"/>
                        <a:t>2020 г.</a:t>
                      </a:r>
                      <a:endParaRPr lang="ru-RU" sz="1400" dirty="0">
                        <a:latin typeface="Calibri"/>
                        <a:ea typeface="Times New Roman"/>
                        <a:cs typeface="Times New Roman"/>
                      </a:endParaRPr>
                    </a:p>
                  </a:txBody>
                  <a:tcPr marL="68580" marR="68580" marT="0" marB="0"/>
                </a:tc>
                <a:tc>
                  <a:txBody>
                    <a:bodyPr/>
                    <a:lstStyle/>
                    <a:p>
                      <a:pPr algn="ctr">
                        <a:lnSpc>
                          <a:spcPct val="115000"/>
                        </a:lnSpc>
                        <a:spcAft>
                          <a:spcPts val="0"/>
                        </a:spcAft>
                      </a:pPr>
                      <a:r>
                        <a:rPr lang="ru-RU" sz="1800" dirty="0"/>
                        <a:t>1762693,50</a:t>
                      </a:r>
                      <a:endParaRPr lang="ru-RU" sz="1400" dirty="0">
                        <a:latin typeface="Calibri"/>
                        <a:ea typeface="Times New Roman"/>
                        <a:cs typeface="Times New Roman"/>
                      </a:endParaRPr>
                    </a:p>
                  </a:txBody>
                  <a:tcPr marL="68580" marR="68580" marT="0" marB="0"/>
                </a:tc>
              </a:tr>
              <a:tr h="314559">
                <a:tc>
                  <a:txBody>
                    <a:bodyPr/>
                    <a:lstStyle/>
                    <a:p>
                      <a:pPr algn="ctr">
                        <a:lnSpc>
                          <a:spcPct val="115000"/>
                        </a:lnSpc>
                        <a:spcAft>
                          <a:spcPts val="0"/>
                        </a:spcAft>
                      </a:pPr>
                      <a:r>
                        <a:rPr lang="ru-RU" sz="1800" dirty="0"/>
                        <a:t>2021 г.</a:t>
                      </a:r>
                      <a:endParaRPr lang="ru-RU" sz="1400" dirty="0">
                        <a:latin typeface="Calibri"/>
                        <a:ea typeface="Times New Roman"/>
                        <a:cs typeface="Times New Roman"/>
                      </a:endParaRPr>
                    </a:p>
                  </a:txBody>
                  <a:tcPr marL="68580" marR="68580" marT="0" marB="0"/>
                </a:tc>
                <a:tc>
                  <a:txBody>
                    <a:bodyPr/>
                    <a:lstStyle/>
                    <a:p>
                      <a:pPr algn="ctr">
                        <a:lnSpc>
                          <a:spcPct val="115000"/>
                        </a:lnSpc>
                        <a:spcAft>
                          <a:spcPts val="0"/>
                        </a:spcAft>
                      </a:pPr>
                      <a:r>
                        <a:rPr lang="ru-RU" sz="1800" dirty="0"/>
                        <a:t>2350258,00</a:t>
                      </a:r>
                      <a:endParaRPr lang="ru-RU" sz="1400" dirty="0">
                        <a:latin typeface="Calibri"/>
                        <a:ea typeface="Times New Roman"/>
                        <a:cs typeface="Times New Roman"/>
                      </a:endParaRPr>
                    </a:p>
                  </a:txBody>
                  <a:tcPr marL="68580" marR="68580" marT="0" marB="0"/>
                </a:tc>
              </a:tr>
              <a:tr h="314559">
                <a:tc>
                  <a:txBody>
                    <a:bodyPr/>
                    <a:lstStyle/>
                    <a:p>
                      <a:pPr algn="ctr">
                        <a:lnSpc>
                          <a:spcPct val="115000"/>
                        </a:lnSpc>
                        <a:spcAft>
                          <a:spcPts val="0"/>
                        </a:spcAft>
                      </a:pPr>
                      <a:r>
                        <a:rPr lang="ru-RU" sz="1800" dirty="0"/>
                        <a:t>2022 г.</a:t>
                      </a:r>
                      <a:endParaRPr lang="ru-RU" sz="1400" dirty="0">
                        <a:latin typeface="Calibri"/>
                        <a:ea typeface="Times New Roman"/>
                        <a:cs typeface="Times New Roman"/>
                      </a:endParaRPr>
                    </a:p>
                  </a:txBody>
                  <a:tcPr marL="68580" marR="68580" marT="0" marB="0"/>
                </a:tc>
                <a:tc>
                  <a:txBody>
                    <a:bodyPr/>
                    <a:lstStyle/>
                    <a:p>
                      <a:pPr algn="ctr">
                        <a:lnSpc>
                          <a:spcPct val="115000"/>
                        </a:lnSpc>
                        <a:spcAft>
                          <a:spcPts val="0"/>
                        </a:spcAft>
                      </a:pPr>
                      <a:r>
                        <a:rPr lang="ru-RU" sz="1800" dirty="0"/>
                        <a:t>5875645,00</a:t>
                      </a:r>
                      <a:endParaRPr lang="ru-RU" sz="1400" dirty="0">
                        <a:latin typeface="Calibri"/>
                        <a:ea typeface="Times New Roman"/>
                        <a:cs typeface="Times New Roman"/>
                      </a:endParaRPr>
                    </a:p>
                  </a:txBody>
                  <a:tcPr marL="68580" marR="68580" marT="0" marB="0"/>
                </a:tc>
              </a:tr>
              <a:tr h="314559">
                <a:tc>
                  <a:txBody>
                    <a:bodyPr/>
                    <a:lstStyle/>
                    <a:p>
                      <a:pPr algn="ctr">
                        <a:lnSpc>
                          <a:spcPct val="115000"/>
                        </a:lnSpc>
                        <a:spcAft>
                          <a:spcPts val="0"/>
                        </a:spcAft>
                      </a:pPr>
                      <a:r>
                        <a:rPr lang="ru-RU" sz="1800" dirty="0"/>
                        <a:t>Итого:</a:t>
                      </a:r>
                      <a:endParaRPr lang="ru-RU" sz="1400" dirty="0">
                        <a:latin typeface="Calibri"/>
                        <a:ea typeface="Times New Roman"/>
                        <a:cs typeface="Times New Roman"/>
                      </a:endParaRPr>
                    </a:p>
                  </a:txBody>
                  <a:tcPr marL="68580" marR="68580" marT="0" marB="0"/>
                </a:tc>
                <a:tc>
                  <a:txBody>
                    <a:bodyPr/>
                    <a:lstStyle/>
                    <a:p>
                      <a:pPr algn="ctr">
                        <a:lnSpc>
                          <a:spcPct val="115000"/>
                        </a:lnSpc>
                        <a:spcAft>
                          <a:spcPts val="0"/>
                        </a:spcAft>
                      </a:pPr>
                      <a:r>
                        <a:rPr lang="ru-RU" sz="1800" dirty="0"/>
                        <a:t>11751290,00</a:t>
                      </a:r>
                      <a:endParaRPr lang="ru-RU" sz="1400" dirty="0">
                        <a:latin typeface="Calibri"/>
                        <a:ea typeface="Times New Roman"/>
                        <a:cs typeface="Times New Roman"/>
                      </a:endParaRPr>
                    </a:p>
                  </a:txBody>
                  <a:tcPr marL="68580" marR="68580" marT="0" marB="0"/>
                </a:tc>
              </a:tr>
            </a:tbl>
          </a:graphicData>
        </a:graphic>
      </p:graphicFrame>
      <p:sp>
        <p:nvSpPr>
          <p:cNvPr id="31745" name="Rectangle 1"/>
          <p:cNvSpPr>
            <a:spLocks noChangeArrowheads="1"/>
          </p:cNvSpPr>
          <p:nvPr/>
        </p:nvSpPr>
        <p:spPr bwMode="auto">
          <a:xfrm>
            <a:off x="152400" y="990600"/>
            <a:ext cx="8763000" cy="304698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0850" algn="just" defTabSz="914400" rtl="0" eaLnBrk="1" fontAlgn="base" latinLnBrk="0" hangingPunct="1">
              <a:lnSpc>
                <a:spcPct val="100000"/>
              </a:lnSpc>
              <a:spcBef>
                <a:spcPct val="0"/>
              </a:spcBef>
              <a:spcAft>
                <a:spcPct val="0"/>
              </a:spcAft>
              <a:buClrTx/>
              <a:buSzTx/>
              <a:buFontTx/>
              <a:buNone/>
              <a:tabLst/>
            </a:pPr>
            <a:r>
              <a:rPr kumimoji="0" lang="ru-RU" sz="16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Ольгинским</a:t>
            </a:r>
            <a:r>
              <a:rPr kumimoji="0" lang="ru-RU" sz="16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муниципальным районом в мае 2016 года для частичного покрытия дефицита, был получен бюджетный кредит от Администрации Приморского края  в сумме 11751290,00 рублей. Срок возврата бюджетного кредита до 20 апреля 2019 года. Источником погашения бюджетного кредита планировались доходы местного бюджета. Задолженности по обслуживанию бюджетного кредита по уплате процентов за пользование бюджетным кредитом, штрафов и пеней за несвоевременное гашение бюджетного кредита у администрации Ольгинского муниципального района нет.</a:t>
            </a:r>
          </a:p>
          <a:p>
            <a:pPr marL="0" marR="0" lvl="0" indent="450850" algn="just" defTabSz="914400" rtl="0" eaLnBrk="1" fontAlgn="base" latinLnBrk="0" hangingPunct="1">
              <a:lnSpc>
                <a:spcPct val="100000"/>
              </a:lnSpc>
              <a:spcBef>
                <a:spcPct val="0"/>
              </a:spcBef>
              <a:spcAft>
                <a:spcPct val="0"/>
              </a:spcAft>
              <a:buClrTx/>
              <a:buSzTx/>
              <a:buFontTx/>
              <a:buNone/>
              <a:tabLst/>
            </a:pPr>
            <a:endParaRPr kumimoji="0" lang="ru-RU" sz="16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450850" algn="just" defTabSz="914400" rtl="0" eaLnBrk="0" fontAlgn="base" latinLnBrk="0" hangingPunct="0">
              <a:lnSpc>
                <a:spcPct val="100000"/>
              </a:lnSpc>
              <a:spcBef>
                <a:spcPct val="0"/>
              </a:spcBef>
              <a:spcAft>
                <a:spcPct val="0"/>
              </a:spcAft>
              <a:buClrTx/>
              <a:buSzTx/>
              <a:buFontTx/>
              <a:buNone/>
              <a:tabLst/>
            </a:pPr>
            <a:r>
              <a:rPr kumimoji="0" lang="ru-RU"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В соответствии с законом Приморского края от 07.03.2017 г. № 241-КЗ «О внесении изменений в закон Приморского края от 21.12.2017 г. № 218-КЗ «О краевом бюджете на 2018 год и плановый период 2019 и 2020 годов» - в 2018 году задолженность по основному долгу была реструктуризирована.</a:t>
            </a:r>
            <a:endParaRPr kumimoji="0" lang="ru-RU" sz="1600" b="0"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31746" name="Rectangle 2"/>
          <p:cNvSpPr>
            <a:spLocks noChangeArrowheads="1"/>
          </p:cNvSpPr>
          <p:nvPr/>
        </p:nvSpPr>
        <p:spPr bwMode="auto">
          <a:xfrm>
            <a:off x="381000" y="5181600"/>
            <a:ext cx="2438400" cy="5232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0850" algn="ctr"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График исполняется в полном объеме.</a:t>
            </a:r>
            <a:endParaRPr kumimoji="0" lang="ru-RU" sz="1800" b="0"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7" name="Прямоугольник 6"/>
          <p:cNvSpPr/>
          <p:nvPr/>
        </p:nvSpPr>
        <p:spPr>
          <a:xfrm>
            <a:off x="0" y="152400"/>
            <a:ext cx="9144000" cy="707886"/>
          </a:xfrm>
          <a:prstGeom prst="rect">
            <a:avLst/>
          </a:prstGeom>
          <a:ln w="19050">
            <a:solidFill>
              <a:schemeClr val="tx1"/>
            </a:solidFill>
          </a:ln>
        </p:spPr>
        <p:txBody>
          <a:bodyPr wrap="square">
            <a:spAutoFit/>
          </a:bodyPr>
          <a:lstStyle/>
          <a:p>
            <a:pPr algn="ctr"/>
            <a:r>
              <a:rPr lang="ru-RU" sz="2000" b="1" dirty="0" smtClean="0">
                <a:latin typeface="Times New Roman" pitchFamily="18" charset="0"/>
                <a:cs typeface="Times New Roman" pitchFamily="18" charset="0"/>
              </a:rPr>
              <a:t>СТРУКТУРА МУНИЦИПАЛЬНОГО ДОЛГА ОЛЬГИНСКОГО МУНИЦИПАЛЬНОГО РАОНА</a:t>
            </a:r>
            <a:endParaRPr lang="ru-RU" sz="2000" dirty="0" smtClean="0">
              <a:latin typeface="Times New Roman" pitchFamily="18" charset="0"/>
              <a:cs typeface="Times New Roman" pitchFamily="18"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1143000"/>
          </a:xfrm>
        </p:spPr>
        <p:txBody>
          <a:bodyPr>
            <a:noAutofit/>
          </a:bodyPr>
          <a:lstStyle/>
          <a:p>
            <a:r>
              <a:rPr lang="ru-RU" sz="2000" dirty="0" smtClean="0">
                <a:latin typeface="Times New Roman" pitchFamily="18" charset="0"/>
                <a:cs typeface="Times New Roman" pitchFamily="18" charset="0"/>
              </a:rPr>
              <a:t>ОСНОВНЫЕ НАПРАВЛЕНИЯ БЮДЖЕТНОЙ ПОЛИТИКИ ОЛЬГИНСКОГО МУНИЦИПАЛЬНОГО РАЙОНА НА 2021 ГОД И ПЛАНОВЫЙ ПЕРИОД 2022 И 2023 ГОДОВ</a:t>
            </a:r>
            <a:endParaRPr lang="ru-RU" sz="2000" dirty="0">
              <a:latin typeface="Times New Roman" pitchFamily="18" charset="0"/>
              <a:cs typeface="Times New Roman" pitchFamily="18" charset="0"/>
            </a:endParaRPr>
          </a:p>
        </p:txBody>
      </p:sp>
      <p:sp>
        <p:nvSpPr>
          <p:cNvPr id="24577" name="Rectangle 1"/>
          <p:cNvSpPr>
            <a:spLocks noChangeArrowheads="1"/>
          </p:cNvSpPr>
          <p:nvPr/>
        </p:nvSpPr>
        <p:spPr bwMode="auto">
          <a:xfrm>
            <a:off x="4953000" y="4572000"/>
            <a:ext cx="3810000" cy="1015663"/>
          </a:xfrm>
          <a:prstGeom prst="rect">
            <a:avLst/>
          </a:prstGeom>
          <a:solidFill>
            <a:schemeClr val="accent4">
              <a:lumMod val="20000"/>
              <a:lumOff val="80000"/>
            </a:schemeClr>
          </a:solidFill>
          <a:ln>
            <a:headEnd/>
            <a:tailEnd/>
          </a:ln>
        </p:spPr>
        <p:style>
          <a:lnRef idx="1">
            <a:schemeClr val="accent4"/>
          </a:lnRef>
          <a:fillRef idx="2">
            <a:schemeClr val="accent4"/>
          </a:fillRef>
          <a:effectRef idx="1">
            <a:schemeClr val="accent4"/>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360000" algn="just" defTabSz="914400" rtl="0" eaLnBrk="0" fontAlgn="base" latinLnBrk="0" hangingPunct="0">
              <a:lnSpc>
                <a:spcPct val="100000"/>
              </a:lnSpc>
              <a:spcBef>
                <a:spcPct val="0"/>
              </a:spcBef>
              <a:spcAft>
                <a:spcPct val="0"/>
              </a:spcAft>
              <a:buClrTx/>
              <a:buSzPct val="150000"/>
              <a:buFont typeface="Wingdings" pitchFamily="2" charset="2"/>
              <a:buChar char="§"/>
              <a:tabLst>
                <a:tab pos="474663" algn="l"/>
              </a:tabLst>
            </a:pPr>
            <a:r>
              <a:rPr kumimoji="0" lang="ru-RU" sz="12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повышение прозрачности и открытости бюджета и бюджетного процесса для понимания гражданами реализуемой в Ольгинском муниципальном районе бюджетной и налоговой политики;</a:t>
            </a:r>
            <a:endParaRPr kumimoji="0" lang="ru-RU" sz="1200" b="0" i="0" u="none" strike="noStrike" cap="none" normalizeH="0" baseline="0" dirty="0" smtClean="0">
              <a:ln>
                <a:noFill/>
              </a:ln>
              <a:solidFill>
                <a:schemeClr val="tx1"/>
              </a:solidFill>
              <a:effectLst/>
              <a:latin typeface="Arial" pitchFamily="34" charset="0"/>
              <a:cs typeface="Arial" pitchFamily="34" charset="0"/>
            </a:endParaRPr>
          </a:p>
        </p:txBody>
      </p:sp>
      <p:sp>
        <p:nvSpPr>
          <p:cNvPr id="5" name="Прямоугольник 4"/>
          <p:cNvSpPr/>
          <p:nvPr/>
        </p:nvSpPr>
        <p:spPr>
          <a:xfrm>
            <a:off x="2438400" y="1219200"/>
            <a:ext cx="4191000" cy="914400"/>
          </a:xfrm>
          <a:prstGeom prst="rect">
            <a:avLst/>
          </a:prstGeom>
          <a:ln w="6350"/>
        </p:spPr>
        <p:style>
          <a:lnRef idx="2">
            <a:schemeClr val="dk1"/>
          </a:lnRef>
          <a:fillRef idx="1">
            <a:schemeClr val="lt1"/>
          </a:fillRef>
          <a:effectRef idx="0">
            <a:schemeClr val="dk1"/>
          </a:effectRef>
          <a:fontRef idx="minor">
            <a:schemeClr val="dk1"/>
          </a:fontRef>
        </p:style>
        <p:txBody>
          <a:bodyPr wrap="square">
            <a:spAutoFit/>
          </a:bodyPr>
          <a:lstStyle/>
          <a:p>
            <a:pPr algn="ctr"/>
            <a:r>
              <a:rPr lang="ru-RU" b="1" dirty="0" smtClean="0">
                <a:solidFill>
                  <a:srgbClr val="000000"/>
                </a:solidFill>
                <a:latin typeface="Times New Roman" pitchFamily="18" charset="0"/>
                <a:ea typeface="Times New Roman" pitchFamily="18" charset="0"/>
                <a:cs typeface="Times New Roman" pitchFamily="18" charset="0"/>
              </a:rPr>
              <a:t> Бюджетная политика продолжит  последовательно реализовываться  по следующим направлениям:</a:t>
            </a:r>
            <a:endParaRPr lang="ru-RU" b="1" dirty="0">
              <a:latin typeface="Times New Roman" pitchFamily="18" charset="0"/>
              <a:cs typeface="Times New Roman" pitchFamily="18" charset="0"/>
            </a:endParaRPr>
          </a:p>
        </p:txBody>
      </p:sp>
      <p:sp>
        <p:nvSpPr>
          <p:cNvPr id="6" name="Прямоугольник 5"/>
          <p:cNvSpPr/>
          <p:nvPr/>
        </p:nvSpPr>
        <p:spPr>
          <a:xfrm>
            <a:off x="152400" y="2286000"/>
            <a:ext cx="3505200" cy="1938992"/>
          </a:xfrm>
          <a:prstGeom prst="rect">
            <a:avLst/>
          </a:prstGeom>
          <a:solidFill>
            <a:schemeClr val="bg1">
              <a:lumMod val="85000"/>
            </a:schemeClr>
          </a:solidFill>
        </p:spPr>
        <p:style>
          <a:lnRef idx="1">
            <a:schemeClr val="dk1"/>
          </a:lnRef>
          <a:fillRef idx="2">
            <a:schemeClr val="dk1"/>
          </a:fillRef>
          <a:effectRef idx="1">
            <a:schemeClr val="dk1"/>
          </a:effectRef>
          <a:fontRef idx="minor">
            <a:schemeClr val="dk1"/>
          </a:fontRef>
        </p:style>
        <p:txBody>
          <a:bodyPr wrap="square">
            <a:spAutoFit/>
          </a:bodyPr>
          <a:lstStyle/>
          <a:p>
            <a:pPr lvl="0" indent="360000" algn="just" eaLnBrk="0" fontAlgn="base" hangingPunct="0">
              <a:spcBef>
                <a:spcPct val="0"/>
              </a:spcBef>
              <a:spcAft>
                <a:spcPct val="0"/>
              </a:spcAft>
              <a:buSzPct val="150000"/>
              <a:buFont typeface="Wingdings" pitchFamily="2" charset="2"/>
              <a:buChar char="§"/>
              <a:tabLst>
                <a:tab pos="474663" algn="l"/>
              </a:tabLst>
            </a:pPr>
            <a:r>
              <a:rPr lang="ru-RU" sz="1200" dirty="0" err="1" smtClean="0">
                <a:solidFill>
                  <a:srgbClr val="000000"/>
                </a:solidFill>
                <a:latin typeface="Arial" pitchFamily="34" charset="0"/>
                <a:ea typeface="Times New Roman" pitchFamily="18" charset="0"/>
                <a:cs typeface="Arial" pitchFamily="34" charset="0"/>
              </a:rPr>
              <a:t>приоритизация</a:t>
            </a:r>
            <a:r>
              <a:rPr lang="ru-RU" sz="1200" dirty="0" smtClean="0">
                <a:solidFill>
                  <a:srgbClr val="000000"/>
                </a:solidFill>
                <a:latin typeface="Arial" pitchFamily="34" charset="0"/>
                <a:ea typeface="Times New Roman" pitchFamily="18" charset="0"/>
                <a:cs typeface="Arial" pitchFamily="34" charset="0"/>
              </a:rPr>
              <a:t> бюджетных расходов с учетом обеспечения достижения целей национальных проектов в соответствии с Указами Президента Российской Федерации от 07.05.2018 № 204 «О национальных целях и стратегических задачах развития Российской Федерации на период до 2024 года» и от 21.07.2020 № 474 «О национальных целях развития Российской Федерации на период до 2030 года»; </a:t>
            </a:r>
            <a:endParaRPr lang="ru-RU" sz="500" dirty="0" smtClean="0">
              <a:latin typeface="Arial" pitchFamily="34" charset="0"/>
              <a:cs typeface="Arial" pitchFamily="34" charset="0"/>
            </a:endParaRPr>
          </a:p>
        </p:txBody>
      </p:sp>
      <p:sp>
        <p:nvSpPr>
          <p:cNvPr id="7" name="Прямоугольник 6"/>
          <p:cNvSpPr/>
          <p:nvPr/>
        </p:nvSpPr>
        <p:spPr>
          <a:xfrm>
            <a:off x="457200" y="5486400"/>
            <a:ext cx="3657600" cy="1200329"/>
          </a:xfrm>
          <a:prstGeom prst="rect">
            <a:avLst/>
          </a:prstGeom>
          <a:solidFill>
            <a:schemeClr val="accent2">
              <a:lumMod val="20000"/>
              <a:lumOff val="80000"/>
            </a:schemeClr>
          </a:solidFill>
        </p:spPr>
        <p:style>
          <a:lnRef idx="1">
            <a:schemeClr val="accent2"/>
          </a:lnRef>
          <a:fillRef idx="2">
            <a:schemeClr val="accent2"/>
          </a:fillRef>
          <a:effectRef idx="1">
            <a:schemeClr val="accent2"/>
          </a:effectRef>
          <a:fontRef idx="minor">
            <a:schemeClr val="dk1"/>
          </a:fontRef>
        </p:style>
        <p:txBody>
          <a:bodyPr wrap="square">
            <a:spAutoFit/>
          </a:bodyPr>
          <a:lstStyle/>
          <a:p>
            <a:pPr lvl="0" indent="360000" algn="just" eaLnBrk="0" fontAlgn="base" hangingPunct="0">
              <a:spcBef>
                <a:spcPct val="0"/>
              </a:spcBef>
              <a:spcAft>
                <a:spcPct val="0"/>
              </a:spcAft>
              <a:buSzPct val="150000"/>
              <a:buFont typeface="Wingdings" pitchFamily="2" charset="2"/>
              <a:buChar char="§"/>
              <a:tabLst>
                <a:tab pos="474663" algn="l"/>
              </a:tabLst>
            </a:pPr>
            <a:r>
              <a:rPr lang="ru-RU" sz="1200" dirty="0" smtClean="0">
                <a:solidFill>
                  <a:srgbClr val="000000"/>
                </a:solidFill>
                <a:latin typeface="Arial" pitchFamily="34" charset="0"/>
                <a:ea typeface="Times New Roman" pitchFamily="18" charset="0"/>
                <a:cs typeface="Arial" pitchFamily="34" charset="0"/>
              </a:rPr>
              <a:t>повышение эффективности бюджетных расходов, формирование бюджетных параметров исходя из необходимости безусловного исполнения действующих расходных обязательств, в том числе с учетом их оптимизации и эффективности исполнения;</a:t>
            </a:r>
            <a:endParaRPr lang="ru-RU" sz="500" dirty="0" smtClean="0">
              <a:latin typeface="Arial" pitchFamily="34" charset="0"/>
              <a:cs typeface="Arial" pitchFamily="34" charset="0"/>
            </a:endParaRPr>
          </a:p>
        </p:txBody>
      </p:sp>
      <p:sp>
        <p:nvSpPr>
          <p:cNvPr id="8" name="Прямоугольник 7"/>
          <p:cNvSpPr/>
          <p:nvPr/>
        </p:nvSpPr>
        <p:spPr>
          <a:xfrm>
            <a:off x="4572000" y="5943600"/>
            <a:ext cx="3657600" cy="646331"/>
          </a:xfrm>
          <a:prstGeom prst="rect">
            <a:avLst/>
          </a:prstGeom>
          <a:solidFill>
            <a:schemeClr val="accent3">
              <a:lumMod val="20000"/>
              <a:lumOff val="80000"/>
            </a:schemeClr>
          </a:solidFill>
        </p:spPr>
        <p:style>
          <a:lnRef idx="1">
            <a:schemeClr val="accent3"/>
          </a:lnRef>
          <a:fillRef idx="2">
            <a:schemeClr val="accent3"/>
          </a:fillRef>
          <a:effectRef idx="1">
            <a:schemeClr val="accent3"/>
          </a:effectRef>
          <a:fontRef idx="minor">
            <a:schemeClr val="dk1"/>
          </a:fontRef>
        </p:style>
        <p:txBody>
          <a:bodyPr wrap="square">
            <a:spAutoFit/>
          </a:bodyPr>
          <a:lstStyle/>
          <a:p>
            <a:pPr lvl="0" indent="360000" algn="just" eaLnBrk="0" fontAlgn="base" hangingPunct="0">
              <a:spcBef>
                <a:spcPct val="0"/>
              </a:spcBef>
              <a:spcAft>
                <a:spcPct val="0"/>
              </a:spcAft>
              <a:buSzPct val="150000"/>
              <a:buFont typeface="Wingdings" pitchFamily="2" charset="2"/>
              <a:buChar char="§"/>
              <a:tabLst>
                <a:tab pos="474663" algn="l"/>
              </a:tabLst>
            </a:pPr>
            <a:r>
              <a:rPr lang="ru-RU" sz="1200" dirty="0" smtClean="0">
                <a:solidFill>
                  <a:srgbClr val="000000"/>
                </a:solidFill>
                <a:latin typeface="Arial" pitchFamily="34" charset="0"/>
                <a:ea typeface="Times New Roman" pitchFamily="18" charset="0"/>
                <a:cs typeface="Arial" pitchFamily="34" charset="0"/>
              </a:rPr>
              <a:t>Совершенствование политики межбюджетных отношений;</a:t>
            </a:r>
            <a:endParaRPr lang="ru-RU" sz="1200" dirty="0" smtClean="0">
              <a:latin typeface="Arial" pitchFamily="34" charset="0"/>
              <a:cs typeface="Arial" pitchFamily="34" charset="0"/>
            </a:endParaRPr>
          </a:p>
          <a:p>
            <a:pPr lvl="0" indent="360000" algn="just" eaLnBrk="0" fontAlgn="base" hangingPunct="0">
              <a:spcBef>
                <a:spcPct val="0"/>
              </a:spcBef>
              <a:spcAft>
                <a:spcPct val="0"/>
              </a:spcAft>
              <a:buSzPct val="150000"/>
              <a:buFont typeface="Wingdings" pitchFamily="2" charset="2"/>
              <a:buChar char="§"/>
              <a:tabLst>
                <a:tab pos="474663" algn="l"/>
              </a:tabLst>
            </a:pPr>
            <a:r>
              <a:rPr lang="ru-RU" sz="1200" dirty="0" smtClean="0">
                <a:solidFill>
                  <a:srgbClr val="000000"/>
                </a:solidFill>
                <a:latin typeface="Arial" pitchFamily="34" charset="0"/>
                <a:ea typeface="Times New Roman" pitchFamily="18" charset="0"/>
                <a:cs typeface="Arial" pitchFamily="34" charset="0"/>
              </a:rPr>
              <a:t>развитие инвестиционного климата района.</a:t>
            </a:r>
            <a:endParaRPr lang="ru-RU" sz="1200" dirty="0" smtClean="0">
              <a:latin typeface="Arial" pitchFamily="34" charset="0"/>
              <a:cs typeface="Arial" pitchFamily="34" charset="0"/>
            </a:endParaRPr>
          </a:p>
        </p:txBody>
      </p:sp>
      <p:sp>
        <p:nvSpPr>
          <p:cNvPr id="9" name="Прямоугольник 8"/>
          <p:cNvSpPr/>
          <p:nvPr/>
        </p:nvSpPr>
        <p:spPr>
          <a:xfrm>
            <a:off x="5181600" y="2362200"/>
            <a:ext cx="3810000" cy="1754326"/>
          </a:xfrm>
          <a:prstGeom prst="rect">
            <a:avLst/>
          </a:prstGeom>
          <a:solidFill>
            <a:schemeClr val="accent6">
              <a:lumMod val="20000"/>
              <a:lumOff val="80000"/>
            </a:schemeClr>
          </a:solidFill>
        </p:spPr>
        <p:style>
          <a:lnRef idx="1">
            <a:schemeClr val="accent6"/>
          </a:lnRef>
          <a:fillRef idx="2">
            <a:schemeClr val="accent6"/>
          </a:fillRef>
          <a:effectRef idx="1">
            <a:schemeClr val="accent6"/>
          </a:effectRef>
          <a:fontRef idx="minor">
            <a:schemeClr val="dk1"/>
          </a:fontRef>
        </p:style>
        <p:txBody>
          <a:bodyPr wrap="square">
            <a:spAutoFit/>
          </a:bodyPr>
          <a:lstStyle/>
          <a:p>
            <a:pPr lvl="0" indent="360000" algn="just" eaLnBrk="0" fontAlgn="base" hangingPunct="0">
              <a:spcBef>
                <a:spcPct val="0"/>
              </a:spcBef>
              <a:spcAft>
                <a:spcPct val="0"/>
              </a:spcAft>
              <a:buSzPct val="150000"/>
              <a:buFont typeface="Wingdings" pitchFamily="2" charset="2"/>
              <a:buChar char="§"/>
              <a:tabLst>
                <a:tab pos="474663" algn="l"/>
              </a:tabLst>
            </a:pPr>
            <a:r>
              <a:rPr lang="ru-RU" sz="1200" dirty="0" smtClean="0">
                <a:solidFill>
                  <a:srgbClr val="000000"/>
                </a:solidFill>
                <a:latin typeface="Arial" pitchFamily="34" charset="0"/>
                <a:ea typeface="Times New Roman" pitchFamily="18" charset="0"/>
                <a:cs typeface="Arial" pitchFamily="34" charset="0"/>
              </a:rPr>
              <a:t>совершенствование инструментов программно-целевого планирования и управления с учетом приоритетов социально-экономического развития  и реальных финансовых возможностей бюджета Ольгинского муниципального района, развития механизма проектного управления, дальнейшего совершенствования системы оценки эффективности реализации муниципальных программ;</a:t>
            </a:r>
            <a:endParaRPr lang="ru-RU" sz="500" dirty="0" smtClean="0">
              <a:latin typeface="Arial" pitchFamily="34" charset="0"/>
              <a:cs typeface="Arial" pitchFamily="34" charset="0"/>
            </a:endParaRPr>
          </a:p>
        </p:txBody>
      </p:sp>
      <p:sp>
        <p:nvSpPr>
          <p:cNvPr id="10" name="Прямоугольник 9"/>
          <p:cNvSpPr/>
          <p:nvPr/>
        </p:nvSpPr>
        <p:spPr>
          <a:xfrm>
            <a:off x="304800" y="4419600"/>
            <a:ext cx="3657600" cy="838200"/>
          </a:xfrm>
          <a:prstGeom prst="rect">
            <a:avLst/>
          </a:prstGeom>
          <a:solidFill>
            <a:schemeClr val="accent1">
              <a:lumMod val="20000"/>
              <a:lumOff val="80000"/>
            </a:schemeClr>
          </a:solidFill>
        </p:spPr>
        <p:style>
          <a:lnRef idx="1">
            <a:schemeClr val="accent1"/>
          </a:lnRef>
          <a:fillRef idx="2">
            <a:schemeClr val="accent1"/>
          </a:fillRef>
          <a:effectRef idx="1">
            <a:schemeClr val="accent1"/>
          </a:effectRef>
          <a:fontRef idx="minor">
            <a:schemeClr val="dk1"/>
          </a:fontRef>
        </p:style>
        <p:txBody>
          <a:bodyPr wrap="square">
            <a:spAutoFit/>
          </a:bodyPr>
          <a:lstStyle/>
          <a:p>
            <a:pPr lvl="0" indent="360000" algn="just" eaLnBrk="0" fontAlgn="base" hangingPunct="0">
              <a:spcBef>
                <a:spcPct val="0"/>
              </a:spcBef>
              <a:spcAft>
                <a:spcPct val="0"/>
              </a:spcAft>
              <a:buSzPct val="150000"/>
              <a:buFont typeface="Wingdings" pitchFamily="2" charset="2"/>
              <a:buChar char="§"/>
              <a:tabLst>
                <a:tab pos="474663" algn="l"/>
              </a:tabLst>
            </a:pPr>
            <a:r>
              <a:rPr lang="ru-RU" sz="1200" dirty="0" smtClean="0">
                <a:solidFill>
                  <a:srgbClr val="000000"/>
                </a:solidFill>
                <a:latin typeface="Arial" pitchFamily="34" charset="0"/>
                <a:ea typeface="Times New Roman" pitchFamily="18" charset="0"/>
                <a:cs typeface="Arial" pitchFamily="34" charset="0"/>
              </a:rPr>
              <a:t>в сфере социальной политики будет обеспечено предоставление мер социальной поддержки граждан в полном объеме с учетом скорректированной численности получателей;</a:t>
            </a:r>
            <a:endParaRPr lang="ru-RU" sz="500" dirty="0" smtClean="0">
              <a:latin typeface="Arial" pitchFamily="34" charset="0"/>
              <a:cs typeface="Arial" pitchFamily="34" charset="0"/>
            </a:endParaRPr>
          </a:p>
        </p:txBody>
      </p:sp>
      <p:cxnSp>
        <p:nvCxnSpPr>
          <p:cNvPr id="12" name="Прямая со стрелкой 11"/>
          <p:cNvCxnSpPr>
            <a:stCxn id="5" idx="2"/>
            <a:endCxn id="6" idx="3"/>
          </p:cNvCxnSpPr>
          <p:nvPr/>
        </p:nvCxnSpPr>
        <p:spPr>
          <a:xfrm flipH="1">
            <a:off x="3657600" y="2133600"/>
            <a:ext cx="876300" cy="1121896"/>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4" name="Прямая со стрелкой 13"/>
          <p:cNvCxnSpPr>
            <a:stCxn id="5" idx="2"/>
            <a:endCxn id="9" idx="1"/>
          </p:cNvCxnSpPr>
          <p:nvPr/>
        </p:nvCxnSpPr>
        <p:spPr>
          <a:xfrm>
            <a:off x="4533900" y="2133600"/>
            <a:ext cx="647700" cy="1105763"/>
          </a:xfrm>
          <a:prstGeom prst="straightConnector1">
            <a:avLst/>
          </a:prstGeom>
          <a:ln>
            <a:tailEnd type="arrow"/>
          </a:ln>
        </p:spPr>
        <p:style>
          <a:lnRef idx="3">
            <a:schemeClr val="accent6"/>
          </a:lnRef>
          <a:fillRef idx="0">
            <a:schemeClr val="accent6"/>
          </a:fillRef>
          <a:effectRef idx="2">
            <a:schemeClr val="accent6"/>
          </a:effectRef>
          <a:fontRef idx="minor">
            <a:schemeClr val="tx1"/>
          </a:fontRef>
        </p:style>
      </p:cxnSp>
      <p:cxnSp>
        <p:nvCxnSpPr>
          <p:cNvPr id="18" name="Прямая со стрелкой 17"/>
          <p:cNvCxnSpPr>
            <a:stCxn id="5" idx="2"/>
            <a:endCxn id="10" idx="3"/>
          </p:cNvCxnSpPr>
          <p:nvPr/>
        </p:nvCxnSpPr>
        <p:spPr>
          <a:xfrm flipH="1">
            <a:off x="3962400" y="2133600"/>
            <a:ext cx="571500" cy="2705100"/>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cxnSp>
        <p:nvCxnSpPr>
          <p:cNvPr id="22" name="Прямая со стрелкой 21"/>
          <p:cNvCxnSpPr>
            <a:stCxn id="5" idx="2"/>
            <a:endCxn id="7" idx="3"/>
          </p:cNvCxnSpPr>
          <p:nvPr/>
        </p:nvCxnSpPr>
        <p:spPr>
          <a:xfrm flipH="1">
            <a:off x="4114800" y="2133600"/>
            <a:ext cx="419100" cy="3952965"/>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cxnSp>
        <p:nvCxnSpPr>
          <p:cNvPr id="27" name="Прямая со стрелкой 26"/>
          <p:cNvCxnSpPr>
            <a:stCxn id="5" idx="2"/>
            <a:endCxn id="8" idx="1"/>
          </p:cNvCxnSpPr>
          <p:nvPr/>
        </p:nvCxnSpPr>
        <p:spPr>
          <a:xfrm>
            <a:off x="4533900" y="2133600"/>
            <a:ext cx="38100" cy="4133166"/>
          </a:xfrm>
          <a:prstGeom prst="straightConnector1">
            <a:avLst/>
          </a:prstGeom>
          <a:ln>
            <a:tailEnd type="arrow"/>
          </a:ln>
        </p:spPr>
        <p:style>
          <a:lnRef idx="3">
            <a:schemeClr val="accent3"/>
          </a:lnRef>
          <a:fillRef idx="0">
            <a:schemeClr val="accent3"/>
          </a:fillRef>
          <a:effectRef idx="2">
            <a:schemeClr val="accent3"/>
          </a:effectRef>
          <a:fontRef idx="minor">
            <a:schemeClr val="tx1"/>
          </a:fontRef>
        </p:style>
      </p:cxnSp>
      <p:cxnSp>
        <p:nvCxnSpPr>
          <p:cNvPr id="31" name="Прямая со стрелкой 30"/>
          <p:cNvCxnSpPr>
            <a:stCxn id="5" idx="2"/>
            <a:endCxn id="24577" idx="1"/>
          </p:cNvCxnSpPr>
          <p:nvPr/>
        </p:nvCxnSpPr>
        <p:spPr>
          <a:xfrm>
            <a:off x="4533900" y="2133600"/>
            <a:ext cx="419100" cy="2946232"/>
          </a:xfrm>
          <a:prstGeom prst="straightConnector1">
            <a:avLst/>
          </a:prstGeom>
          <a:ln>
            <a:tailEnd type="arrow"/>
          </a:ln>
        </p:spPr>
        <p:style>
          <a:lnRef idx="3">
            <a:schemeClr val="accent4"/>
          </a:lnRef>
          <a:fillRef idx="0">
            <a:schemeClr val="accent4"/>
          </a:fillRef>
          <a:effectRef idx="2">
            <a:schemeClr val="accent4"/>
          </a:effectRef>
          <a:fontRef idx="minor">
            <a:schemeClr val="tx1"/>
          </a:fontRef>
        </p:style>
      </p:cxn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8600" y="228600"/>
            <a:ext cx="8686800" cy="1371600"/>
          </a:xfrm>
        </p:spPr>
        <p:txBody>
          <a:bodyPr>
            <a:noAutofit/>
          </a:bodyPr>
          <a:lstStyle/>
          <a:p>
            <a:pPr lvl="0"/>
            <a:r>
              <a:rPr lang="ru-RU" sz="2400" dirty="0" smtClean="0">
                <a:solidFill>
                  <a:srgbClr val="000000"/>
                </a:solidFill>
                <a:latin typeface="Times New Roman" pitchFamily="18" charset="0"/>
                <a:ea typeface="Times New Roman" pitchFamily="18" charset="0"/>
                <a:cs typeface="Times New Roman" pitchFamily="18" charset="0"/>
              </a:rPr>
              <a:t>ОСНОВНЫЕ НАПРАВЛЕНИЯ НАЛОГОВОЙ ПОЛИТИКИ НА </a:t>
            </a:r>
            <a:br>
              <a:rPr lang="ru-RU" sz="2400" dirty="0" smtClean="0">
                <a:solidFill>
                  <a:srgbClr val="000000"/>
                </a:solidFill>
                <a:latin typeface="Times New Roman" pitchFamily="18" charset="0"/>
                <a:ea typeface="Times New Roman" pitchFamily="18" charset="0"/>
                <a:cs typeface="Times New Roman" pitchFamily="18" charset="0"/>
              </a:rPr>
            </a:br>
            <a:r>
              <a:rPr lang="ru-RU" sz="2400" dirty="0" smtClean="0">
                <a:solidFill>
                  <a:srgbClr val="000000"/>
                </a:solidFill>
                <a:latin typeface="Times New Roman" pitchFamily="18" charset="0"/>
                <a:ea typeface="Times New Roman" pitchFamily="18" charset="0"/>
                <a:cs typeface="Times New Roman" pitchFamily="18" charset="0"/>
              </a:rPr>
              <a:t>2021 - 2023 ГОДЫ</a:t>
            </a:r>
            <a:endParaRPr lang="ru-RU" sz="2400" dirty="0">
              <a:latin typeface="Times New Roman" pitchFamily="18" charset="0"/>
              <a:cs typeface="Times New Roman" pitchFamily="18" charset="0"/>
            </a:endParaRPr>
          </a:p>
        </p:txBody>
      </p:sp>
      <p:graphicFrame>
        <p:nvGraphicFramePr>
          <p:cNvPr id="7" name="Схема 6"/>
          <p:cNvGraphicFramePr/>
          <p:nvPr/>
        </p:nvGraphicFramePr>
        <p:xfrm>
          <a:off x="76200" y="1600200"/>
          <a:ext cx="8991600" cy="5105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1120</TotalTime>
  <Words>2283</Words>
  <Application>Microsoft Office PowerPoint</Application>
  <PresentationFormat>Экран (4:3)</PresentationFormat>
  <Paragraphs>401</Paragraphs>
  <Slides>25</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25</vt:i4>
      </vt:variant>
    </vt:vector>
  </HeadingPairs>
  <TitlesOfParts>
    <vt:vector size="26" baseType="lpstr">
      <vt:lpstr>Тема Office</vt:lpstr>
      <vt:lpstr>БЮДЖЕТ ДЛЯ ГРАЖДАН  к  районному бюджету  Ольгинского муниципального района  на 2021 год  </vt:lpstr>
      <vt:lpstr>Слайд 2</vt:lpstr>
      <vt:lpstr>ОБЩАЯ ХАРАКТЕРИСТИКА ОЛЬГИНСКОГО МУНИЦИПАЛЬНОГО РАЙОНА</vt:lpstr>
      <vt:lpstr>Слайд 4</vt:lpstr>
      <vt:lpstr>Слайд 5</vt:lpstr>
      <vt:lpstr>ОСНОВНЫЕ ПОНЯТИЯ И ТЕРМИНЫ </vt:lpstr>
      <vt:lpstr>Слайд 7</vt:lpstr>
      <vt:lpstr>Доходы районного бюджета  Ольгинского муниципального района на 2021 год</vt:lpstr>
      <vt:lpstr>Слайд 9</vt:lpstr>
      <vt:lpstr>ОСНОВНЫЕ ХАРАКТЕРИСТИКИ БЮДЖЕТА </vt:lpstr>
      <vt:lpstr>Бюджет принимается сбалансированный Доходы бюджета Объем и структура доходов в динамике районного бюджета  Ольгинского муниципального района</vt:lpstr>
      <vt:lpstr>Структура доходов бюджета Ольгинского муниципального района на 2021 год (общий объем 445 409 757, 56 руб.)</vt:lpstr>
      <vt:lpstr>Структура налоговых неналоговых доходов бюджета Ольгинского муниципального района на 2021 года (общий объем 187 019 496,00 руб.)</vt:lpstr>
      <vt:lpstr>Доля неналоговых доходов в общем объеме налоговых неналоговых доходов бюджета 2021 года  (общий объем 187 019 496,00 руб.)</vt:lpstr>
      <vt:lpstr>Структура безвозмездных поступлений в бюджет Ольгинского муниципального района из бюджетов других уровней в 2021 году  (общий объем 258 390 261,56 руб.)</vt:lpstr>
      <vt:lpstr>Распределение межбюджетных трансфертов бюджетам городских и сельских поселений, входящим в  состав Ольгинского муниципального района </vt:lpstr>
      <vt:lpstr>Слайд 17</vt:lpstr>
      <vt:lpstr>Структура бюджета Ольгинского муниципального  района по основным видам расходов на 2021 год  (общий объем расходов  445 409 757,56 руб.) </vt:lpstr>
      <vt:lpstr>Распределение бюджетных ассигнований по муниципальным программам Ольгинского муниципального района и непрограммным направлениям деятельности  на 2021 год</vt:lpstr>
      <vt:lpstr>Доля мероприятий программной направленности в общем объеме расходов бюджета 2021 года   (общий объем расходов  445 409 757,56 руб.) </vt:lpstr>
      <vt:lpstr>ОСНОВНЫЕ НАПРАВЛЕНИЯ ДОЛГОВОЙ ПОЛИТИКИ ОЛЬГИНСКОГО МУНИЦИПАЛЬНОГО РАЙОНА НА 2021 ГОД И НА ПЛАНОВЫЙ ПЕРИОД 2022 И 2023 ГОДОВ</vt:lpstr>
      <vt:lpstr>Слайд 22</vt:lpstr>
      <vt:lpstr>Слайд 23</vt:lpstr>
      <vt:lpstr>ОСНОВНЫЕ НАПРАВЛЕНИЯ БЮДЖЕТНОЙ ПОЛИТИКИ ОЛЬГИНСКОГО МУНИЦИПАЛЬНОГО РАЙОНА НА 2021 ГОД И ПЛАНОВЫЙ ПЕРИОД 2022 И 2023 ГОДОВ</vt:lpstr>
      <vt:lpstr>ОСНОВНЫЕ НАПРАВЛЕНИЯ НАЛОГОВОЙ ПОЛИТИКИ НА  2021 - 2023 ГОДЫ</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БЮДЖЕТ ДЛЯ ГРАЖДАН  к  районному бюджету Ольгинского муниципального района  на 2021 год  </dc:title>
  <dc:creator>Шинкоренко</dc:creator>
  <cp:lastModifiedBy>Шинкоренко</cp:lastModifiedBy>
  <cp:revision>121</cp:revision>
  <dcterms:created xsi:type="dcterms:W3CDTF">2020-11-30T00:17:16Z</dcterms:created>
  <dcterms:modified xsi:type="dcterms:W3CDTF">2020-12-02T04:28:32Z</dcterms:modified>
</cp:coreProperties>
</file>