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rts/chart7.xml" ContentType="application/vnd.openxmlformats-officedocument.drawingml.chart+xml"/>
  <Override PartName="/ppt/slideMasters/slideMaster6.xml" ContentType="application/vnd.openxmlformats-officedocument.presentationml.slideMaster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4.xml" ContentType="application/vnd.openxmlformats-officedocument.drawingml.char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harts/chart9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56" r:id="rId3"/>
    <p:sldMasterId id="2147483780" r:id="rId4"/>
    <p:sldMasterId id="2147483804" r:id="rId5"/>
    <p:sldMasterId id="2147483953" r:id="rId6"/>
  </p:sldMasterIdLst>
  <p:notesMasterIdLst>
    <p:notesMasterId r:id="rId35"/>
  </p:notesMasterIdLst>
  <p:sldIdLst>
    <p:sldId id="256" r:id="rId7"/>
    <p:sldId id="257" r:id="rId8"/>
    <p:sldId id="396" r:id="rId9"/>
    <p:sldId id="397" r:id="rId10"/>
    <p:sldId id="260" r:id="rId11"/>
    <p:sldId id="261" r:id="rId12"/>
    <p:sldId id="374" r:id="rId13"/>
    <p:sldId id="271" r:id="rId14"/>
    <p:sldId id="272" r:id="rId15"/>
    <p:sldId id="268" r:id="rId16"/>
    <p:sldId id="275" r:id="rId17"/>
    <p:sldId id="386" r:id="rId18"/>
    <p:sldId id="376" r:id="rId19"/>
    <p:sldId id="379" r:id="rId20"/>
    <p:sldId id="380" r:id="rId21"/>
    <p:sldId id="381" r:id="rId22"/>
    <p:sldId id="402" r:id="rId23"/>
    <p:sldId id="389" r:id="rId24"/>
    <p:sldId id="383" r:id="rId25"/>
    <p:sldId id="390" r:id="rId26"/>
    <p:sldId id="391" r:id="rId27"/>
    <p:sldId id="392" r:id="rId28"/>
    <p:sldId id="395" r:id="rId29"/>
    <p:sldId id="393" r:id="rId30"/>
    <p:sldId id="387" r:id="rId31"/>
    <p:sldId id="388" r:id="rId32"/>
    <p:sldId id="398" r:id="rId33"/>
    <p:sldId id="399" r:id="rId34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0000FF"/>
    <a:srgbClr val="CCFFCC"/>
    <a:srgbClr val="00CC00"/>
    <a:srgbClr val="920000"/>
    <a:srgbClr val="CCECFF"/>
    <a:srgbClr val="FFFF66"/>
    <a:srgbClr val="CC0000"/>
    <a:srgbClr val="336600"/>
    <a:srgbClr val="00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598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76;&#1080;&#1072;&#1075;&#1088;&#1072;&#1084;&#1084;&#109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76;&#1080;&#1072;&#1075;&#1088;&#1072;&#1084;&#1084;&#109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76;&#1080;&#1072;&#1075;&#1088;&#1072;&#1084;&#1084;&#1099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&#1041;&#1086;&#1088;&#1080;&#1089;&#1086;&#1074;&#1072;\Desktop\&#1051;&#1080;&#1089;&#1090;%20Microsoft%20Office%20Exce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76;&#1080;&#1072;&#1075;&#1088;&#1072;&#1084;&#1084;&#1099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73;&#1102;&#1076;&#1078;&#1077;&#1090;%20&#1080;&#1089;&#1087;%202016,&#1087;&#1083;&#1072;&#1085;%202017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44;&#1086;&#1082;&#1091;&#1084;&#1077;&#1085;&#1090;&#1099;%20!!!\2018%20&#1075;&#1086;&#1076;\&#1041;&#1102;&#1076;&#1078;&#1077;&#1090;%20&#1076;&#1083;&#1103;%20&#1075;&#1088;&#1072;&#1078;&#1076;&#1072;&#1085;\&#1073;&#1102;&#1076;&#1078;&#1077;&#1090;%20&#1080;&#1089;&#1087;%202016,&#1087;&#1083;&#1072;&#1085;%202017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76;&#1080;&#1072;&#1075;&#1088;&#1072;&#1084;&#1084;&#1099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76;&#1080;&#1072;&#1075;&#1088;&#1072;&#1084;&#1084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perspective val="30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7110831931372705E-2"/>
          <c:y val="2.146669238009195E-2"/>
          <c:w val="0.93888888888889044"/>
          <c:h val="0.96093201384332561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Лист1!$B$2</c:f>
              <c:strCache>
                <c:ptCount val="1"/>
                <c:pt idx="0">
                  <c:v>Налоговые доходы </c:v>
                </c:pt>
              </c:strCache>
            </c:strRef>
          </c:tx>
          <c:dLbls>
            <c:dLbl>
              <c:idx val="0"/>
              <c:layout>
                <c:manualLayout>
                  <c:x val="-5.4878048780487777E-2"/>
                  <c:y val="-1.275917065390755E-2"/>
                </c:manualLayout>
              </c:layout>
              <c:showVal val="1"/>
            </c:dLbl>
            <c:dLbl>
              <c:idx val="1"/>
              <c:layout>
                <c:manualLayout>
                  <c:x val="-6.0975609756097702E-3"/>
                  <c:y val="-4.1467304625199382E-2"/>
                </c:manualLayout>
              </c:layout>
              <c:showVal val="1"/>
            </c:dLbl>
            <c:dLbl>
              <c:idx val="2"/>
              <c:layout>
                <c:manualLayout>
                  <c:x val="-5.6910569105690992E-2"/>
                  <c:y val="-1.2759170653907564E-2"/>
                </c:manualLayout>
              </c:layout>
              <c:showVal val="1"/>
            </c:dLbl>
            <c:showVal val="1"/>
          </c:dLbls>
          <c:cat>
            <c:strRef>
              <c:f>Лист1!$B$2:$B$3</c:f>
              <c:strCache>
                <c:ptCount val="2"/>
                <c:pt idx="0">
                  <c:v>Налоговые доходы </c:v>
                </c:pt>
                <c:pt idx="1">
                  <c:v>Налоговые доходы план</c:v>
                </c:pt>
              </c:strCache>
            </c:strRef>
          </c:cat>
          <c:val>
            <c:numRef>
              <c:f>Лист1!$C$9:$C$11</c:f>
              <c:numCache>
                <c:formatCode>General</c:formatCode>
                <c:ptCount val="3"/>
                <c:pt idx="0">
                  <c:v>133425.35999999958</c:v>
                </c:pt>
                <c:pt idx="1">
                  <c:v>16101.82</c:v>
                </c:pt>
                <c:pt idx="2">
                  <c:v>313112.99000000022</c:v>
                </c:pt>
              </c:numCache>
            </c:numRef>
          </c:val>
        </c:ser>
        <c:ser>
          <c:idx val="1"/>
          <c:order val="1"/>
          <c:tx>
            <c:strRef>
              <c:f>Лист1!$B$13:$B$15</c:f>
              <c:strCache>
                <c:ptCount val="1"/>
                <c:pt idx="0">
                  <c:v>Налоговые доходы план Неналоговые доходы Безвозмездные поступления</c:v>
                </c:pt>
              </c:strCache>
            </c:strRef>
          </c:tx>
          <c:dLbls>
            <c:dLbl>
              <c:idx val="0"/>
              <c:layout>
                <c:manualLayout>
                  <c:x val="7.1138211382113931E-2"/>
                  <c:y val="-2.2328548644338107E-2"/>
                </c:manualLayout>
              </c:layout>
              <c:showVal val="1"/>
            </c:dLbl>
            <c:dLbl>
              <c:idx val="1"/>
              <c:layout>
                <c:manualLayout>
                  <c:x val="6.0975609756097573E-2"/>
                  <c:y val="-3.5087719298245612E-2"/>
                </c:manualLayout>
              </c:layout>
              <c:showVal val="1"/>
            </c:dLbl>
            <c:dLbl>
              <c:idx val="2"/>
              <c:layout>
                <c:manualLayout>
                  <c:x val="7.317073170731711E-2"/>
                  <c:y val="-1.9138755980861243E-2"/>
                </c:manualLayout>
              </c:layout>
              <c:showVal val="1"/>
            </c:dLbl>
            <c:showVal val="1"/>
          </c:dLbls>
          <c:val>
            <c:numRef>
              <c:f>Лист1!$C$13:$C$15</c:f>
              <c:numCache>
                <c:formatCode>General</c:formatCode>
                <c:ptCount val="3"/>
                <c:pt idx="0">
                  <c:v>140050.23000000001</c:v>
                </c:pt>
                <c:pt idx="1">
                  <c:v>15893.16</c:v>
                </c:pt>
                <c:pt idx="2">
                  <c:v>299296.58</c:v>
                </c:pt>
              </c:numCache>
            </c:numRef>
          </c:val>
        </c:ser>
        <c:shape val="box"/>
        <c:axId val="74951296"/>
        <c:axId val="74973568"/>
        <c:axId val="0"/>
      </c:bar3DChart>
      <c:catAx>
        <c:axId val="74951296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74973568"/>
        <c:crosses val="autoZero"/>
        <c:auto val="1"/>
        <c:lblAlgn val="ctr"/>
        <c:lblOffset val="100"/>
      </c:catAx>
      <c:valAx>
        <c:axId val="7497356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4951296"/>
        <c:crosses val="autoZero"/>
        <c:crossBetween val="between"/>
      </c:valAx>
      <c:spPr>
        <a:noFill/>
        <a:ln w="25400">
          <a:noFill/>
        </a:ln>
      </c:spPr>
    </c:plotArea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l">
              <a:defRPr sz="15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1500" baseline="0" dirty="0"/>
              <a:t>Исполнение по налоговым и неналоговым доходам за 2019 год</a:t>
            </a:r>
          </a:p>
          <a:p>
            <a:pPr algn="l">
              <a:defRPr sz="15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1500" baseline="0" dirty="0"/>
              <a:t>(исполнение 155943,39 тыс. руб.)</a:t>
            </a:r>
          </a:p>
        </c:rich>
      </c:tx>
      <c:layout>
        <c:manualLayout>
          <c:xMode val="edge"/>
          <c:yMode val="edge"/>
          <c:x val="9.4364974504278568E-3"/>
          <c:y val="2.5326436705871997E-2"/>
        </c:manualLayout>
      </c:layout>
      <c:spPr>
        <a:noFill/>
        <a:ln w="3175">
          <a:noFill/>
          <a:prstDash val="solid"/>
        </a:ln>
      </c:spPr>
    </c:title>
    <c:view3D>
      <c:perspective val="0"/>
    </c:view3D>
    <c:plotArea>
      <c:layout>
        <c:manualLayout>
          <c:layoutTarget val="inner"/>
          <c:xMode val="edge"/>
          <c:yMode val="edge"/>
          <c:x val="6.5740873299928123E-4"/>
          <c:y val="0.41708739895885255"/>
          <c:w val="0.60575462499777577"/>
          <c:h val="0.27304187394986046"/>
        </c:manualLayout>
      </c:layout>
      <c:pie3DChart>
        <c:varyColors val="1"/>
        <c:ser>
          <c:idx val="0"/>
          <c:order val="0"/>
          <c:dPt>
            <c:idx val="0"/>
            <c:explosion val="4"/>
          </c:dPt>
          <c:dLbls>
            <c:showVal val="1"/>
            <c:showLeaderLines val="1"/>
          </c:dLbls>
          <c:cat>
            <c:strRef>
              <c:f>Лист2!$A$10:$A$29</c:f>
              <c:strCache>
                <c:ptCount val="20"/>
                <c:pt idx="0">
                  <c:v>Налог на доходы физических лиц с</c:v>
                </c:pt>
                <c:pt idx="1">
                  <c:v>Акцизы</c:v>
                </c:pt>
                <c:pt idx="2">
                  <c:v>Единый налог на вмененный доход</c:v>
                </c:pt>
                <c:pt idx="3">
                  <c:v>Единый сельскохозяйственный налог</c:v>
                </c:pt>
                <c:pt idx="4">
                  <c:v>Налог с применением патентной системы</c:v>
                </c:pt>
                <c:pt idx="5">
                  <c:v>Налог на имущество физических лиц</c:v>
                </c:pt>
                <c:pt idx="6">
                  <c:v>Земельный налог с организаций</c:v>
                </c:pt>
                <c:pt idx="7">
                  <c:v>Земельный налог с физических лиц</c:v>
                </c:pt>
                <c:pt idx="8">
                  <c:v>Госпошлина</c:v>
                </c:pt>
                <c:pt idx="9">
                  <c:v>Аренда земли </c:v>
                </c:pt>
                <c:pt idx="10">
                  <c:v>Аренда имущества</c:v>
                </c:pt>
                <c:pt idx="11">
                  <c:v>Плата за негативное воздействие на окружающую среду</c:v>
                </c:pt>
                <c:pt idx="12">
                  <c:v>Доходы от оказания платных услуг</c:v>
                </c:pt>
                <c:pt idx="13">
                  <c:v>Прочие доходы от компенсации затрат</c:v>
                </c:pt>
                <c:pt idx="14">
                  <c:v>Доходы от реализации иного имущества</c:v>
                </c:pt>
                <c:pt idx="15">
                  <c:v>Доходы от продажи земельных участков </c:v>
                </c:pt>
                <c:pt idx="16">
                  <c:v>Административные платежи и сборы</c:v>
                </c:pt>
                <c:pt idx="17">
                  <c:v>Денежные взыскания (штрафы)</c:v>
                </c:pt>
                <c:pt idx="18">
                  <c:v>Прочие неналоговые доходы</c:v>
                </c:pt>
                <c:pt idx="19">
                  <c:v>Невыясненные поступления</c:v>
                </c:pt>
              </c:strCache>
            </c:strRef>
          </c:cat>
          <c:val>
            <c:numRef>
              <c:f>Лист2!$B$10:$B$29</c:f>
              <c:numCache>
                <c:formatCode>0.00</c:formatCode>
                <c:ptCount val="20"/>
                <c:pt idx="0">
                  <c:v>125932.79</c:v>
                </c:pt>
                <c:pt idx="1">
                  <c:v>4783.13</c:v>
                </c:pt>
                <c:pt idx="2">
                  <c:v>5961.53</c:v>
                </c:pt>
                <c:pt idx="3">
                  <c:v>1846.3</c:v>
                </c:pt>
                <c:pt idx="4">
                  <c:v>86.97</c:v>
                </c:pt>
                <c:pt idx="5">
                  <c:v>106.63</c:v>
                </c:pt>
                <c:pt idx="6">
                  <c:v>191.33</c:v>
                </c:pt>
                <c:pt idx="7">
                  <c:v>148.89000000000001</c:v>
                </c:pt>
                <c:pt idx="8">
                  <c:v>992.67000000000053</c:v>
                </c:pt>
                <c:pt idx="9">
                  <c:v>5976.43</c:v>
                </c:pt>
                <c:pt idx="10">
                  <c:v>1244.57</c:v>
                </c:pt>
                <c:pt idx="11">
                  <c:v>73.739999999999995</c:v>
                </c:pt>
                <c:pt idx="12">
                  <c:v>102.43</c:v>
                </c:pt>
                <c:pt idx="13">
                  <c:v>5183.21</c:v>
                </c:pt>
                <c:pt idx="14">
                  <c:v>31.5</c:v>
                </c:pt>
                <c:pt idx="15">
                  <c:v>445.28999999999934</c:v>
                </c:pt>
                <c:pt idx="16">
                  <c:v>53.45</c:v>
                </c:pt>
                <c:pt idx="17">
                  <c:v>2776.73</c:v>
                </c:pt>
                <c:pt idx="18">
                  <c:v>0</c:v>
                </c:pt>
                <c:pt idx="19">
                  <c:v>5.8</c:v>
                </c:pt>
              </c:numCache>
            </c:numRef>
          </c:val>
        </c:ser>
        <c:dLbls>
          <c:showVal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8832403762029915"/>
          <c:y val="0"/>
          <c:w val="0.30769575678040245"/>
          <c:h val="1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 rtl="0">
            <a:defRPr sz="1000" b="0" i="0" u="none" strike="noStrike" kern="1400" spc="10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zero"/>
  </c:chart>
  <c:spPr>
    <a:solidFill>
      <a:schemeClr val="bg2"/>
    </a:solidFill>
    <a:ln w="3175">
      <a:solidFill>
        <a:schemeClr val="accent1">
          <a:lumMod val="60000"/>
          <a:lumOff val="40000"/>
        </a:schemeClr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/>
              <a:t>Структура безвозмездных поступлений в бюджет Ольгинского муниципального района из бюджетов других уровней в 2019 году (общий объем 299296,58 тыс.руб.)</a:t>
            </a:r>
          </a:p>
        </c:rich>
      </c:tx>
      <c:layout>
        <c:manualLayout>
          <c:xMode val="edge"/>
          <c:yMode val="edge"/>
          <c:x val="0.11326877829591712"/>
          <c:y val="3.2745591939546598E-2"/>
        </c:manualLayout>
      </c:layout>
      <c:spPr>
        <a:noFill/>
        <a:ln w="25400">
          <a:noFill/>
        </a:ln>
      </c:spPr>
    </c:title>
    <c:view3D>
      <c:perspective val="30"/>
    </c:view3D>
    <c:plotArea>
      <c:layout>
        <c:manualLayout>
          <c:layoutTarget val="inner"/>
          <c:xMode val="edge"/>
          <c:yMode val="edge"/>
          <c:x val="6.7967403355156414E-2"/>
          <c:y val="0.10966141732283466"/>
          <c:w val="0.58578816710411197"/>
          <c:h val="0.83543669224798667"/>
        </c:manualLayout>
      </c:layout>
      <c:pie3DChart>
        <c:varyColors val="1"/>
        <c:ser>
          <c:idx val="0"/>
          <c:order val="0"/>
          <c:explosion val="8"/>
          <c:dLbls>
            <c:showVal val="1"/>
            <c:showLeaderLines val="1"/>
          </c:dLbls>
          <c:cat>
            <c:strRef>
              <c:f>Лист3!$B$3:$B$7</c:f>
              <c:strCache>
                <c:ptCount val="5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 межбюджетные трансферты</c:v>
                </c:pt>
                <c:pt idx="4">
                  <c:v>прочие безвозмездные поступления</c:v>
                </c:pt>
              </c:strCache>
            </c:strRef>
          </c:cat>
          <c:val>
            <c:numRef>
              <c:f>Лист3!$C$3:$C$7</c:f>
              <c:numCache>
                <c:formatCode>General</c:formatCode>
                <c:ptCount val="5"/>
                <c:pt idx="0">
                  <c:v>101964.45</c:v>
                </c:pt>
                <c:pt idx="1">
                  <c:v>26244.87</c:v>
                </c:pt>
                <c:pt idx="2">
                  <c:v>166587.01</c:v>
                </c:pt>
                <c:pt idx="3">
                  <c:v>4473.8500000000004</c:v>
                </c:pt>
                <c:pt idx="4">
                  <c:v>26.4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3709829436788343"/>
          <c:y val="0.26205280222325228"/>
          <c:w val="0.25467971179861532"/>
          <c:h val="0.35748263084761628"/>
        </c:manualLayout>
      </c:layout>
      <c:txPr>
        <a:bodyPr/>
        <a:lstStyle/>
        <a:p>
          <a:pPr rtl="0">
            <a:defRPr sz="1200" baseline="0"/>
          </a:pPr>
          <a:endParaRPr lang="ru-RU"/>
        </a:p>
      </c:txPr>
    </c:legend>
    <c:plotVisOnly val="1"/>
    <c:dispBlanksAs val="zero"/>
  </c:chart>
  <c:spPr>
    <a:solidFill>
      <a:schemeClr val="bg2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75"/>
      <c:perspective val="30"/>
    </c:view3D>
    <c:plotArea>
      <c:layout>
        <c:manualLayout>
          <c:layoutTarget val="inner"/>
          <c:xMode val="edge"/>
          <c:yMode val="edge"/>
          <c:x val="6.5061543341062469E-2"/>
          <c:y val="0.15892861721103041"/>
          <c:w val="0.53126378810491226"/>
          <c:h val="0.82909516592116128"/>
        </c:manualLayout>
      </c:layout>
      <c:pie3DChart>
        <c:varyColors val="1"/>
      </c:pie3DChart>
      <c:spPr>
        <a:noFill/>
        <a:ln w="25400">
          <a:noFill/>
        </a:ln>
      </c:spPr>
    </c:plotArea>
    <c:plotVisOnly val="1"/>
  </c:chart>
  <c:spPr>
    <a:solidFill>
      <a:schemeClr val="accent3">
        <a:lumMod val="20000"/>
        <a:lumOff val="80000"/>
      </a:schemeClr>
    </a:solidFill>
  </c:sp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60"/>
      <c:rotY val="260"/>
      <c:depthPercent val="110"/>
      <c:perspective val="60"/>
    </c:view3D>
    <c:plotArea>
      <c:layout>
        <c:manualLayout>
          <c:layoutTarget val="inner"/>
          <c:xMode val="edge"/>
          <c:yMode val="edge"/>
          <c:x val="3.4241032370954032E-4"/>
          <c:y val="3.4369756412027441E-2"/>
          <c:w val="0.84667030039775382"/>
          <c:h val="0.78473177694893403"/>
        </c:manualLayout>
      </c:layout>
      <c:pie3DChart>
        <c:varyColors val="1"/>
        <c:ser>
          <c:idx val="0"/>
          <c:order val="0"/>
          <c:explosion val="16"/>
          <c:dPt>
            <c:idx val="1"/>
            <c:explosion val="24"/>
          </c:dPt>
          <c:dPt>
            <c:idx val="5"/>
            <c:explosion val="26"/>
          </c:dPt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Lbl>
              <c:idx val="4"/>
              <c:layout/>
              <c:showVal val="1"/>
            </c:dLbl>
            <c:dLbl>
              <c:idx val="5"/>
              <c:layout/>
              <c:showVal val="1"/>
            </c:dLbl>
            <c:dLbl>
              <c:idx val="6"/>
              <c:layout/>
              <c:showVal val="1"/>
            </c:dLbl>
            <c:dLbl>
              <c:idx val="7"/>
              <c:layout/>
              <c:showVal val="1"/>
            </c:dLbl>
            <c:dLbl>
              <c:idx val="8"/>
              <c:layout/>
              <c:showVal val="1"/>
            </c:dLbl>
            <c:dLbl>
              <c:idx val="9"/>
              <c:layout/>
              <c:showVal val="1"/>
            </c:dLbl>
            <c:dLbl>
              <c:idx val="11"/>
              <c:layout/>
              <c:showVal val="1"/>
            </c:dLbl>
            <c:delete val="1"/>
          </c:dLbls>
          <c:cat>
            <c:strRef>
              <c:f>Лист6!$A$1:$A$12</c:f>
              <c:strCache>
                <c:ptCount val="12"/>
                <c:pt idx="0">
                  <c:v>Общегосударственные вопросы </c:v>
                </c:pt>
                <c:pt idx="1">
                  <c:v>Национальная оборона </c:v>
                </c:pt>
                <c:pt idx="2">
                  <c:v>Национальная безопасность и правоохранительная деятельность </c:v>
                </c:pt>
                <c:pt idx="3">
                  <c:v>Национальная экономика </c:v>
                </c:pt>
                <c:pt idx="4">
                  <c:v>Жилищно-коммунальное хозяйство </c:v>
                </c:pt>
                <c:pt idx="5">
                  <c:v>Образование </c:v>
                </c:pt>
                <c:pt idx="6">
                  <c:v>Культура и  кинематография  </c:v>
                </c:pt>
                <c:pt idx="7">
                  <c:v>Социальная политика </c:v>
                </c:pt>
                <c:pt idx="8">
                  <c:v>Физическая культура и спорт </c:v>
                </c:pt>
                <c:pt idx="9">
                  <c:v>Средства массовой информации </c:v>
                </c:pt>
                <c:pt idx="10">
                  <c:v>Обслуживание государственного и муниципального долга </c:v>
                </c:pt>
                <c:pt idx="11">
                  <c:v>Межбюджетные трансферты общего характера бюджетам субъектов Российской  Федерации и муниципальных образований </c:v>
                </c:pt>
              </c:strCache>
            </c:strRef>
          </c:cat>
          <c:val>
            <c:numRef>
              <c:f>Лист6!$B$1:$B$12</c:f>
              <c:numCache>
                <c:formatCode>General</c:formatCode>
                <c:ptCount val="12"/>
                <c:pt idx="0">
                  <c:v>65972.259999999995</c:v>
                </c:pt>
                <c:pt idx="1">
                  <c:v>1332.78</c:v>
                </c:pt>
                <c:pt idx="2">
                  <c:v>197.29</c:v>
                </c:pt>
                <c:pt idx="3">
                  <c:v>4139.63</c:v>
                </c:pt>
                <c:pt idx="4">
                  <c:v>15293.62</c:v>
                </c:pt>
                <c:pt idx="5">
                  <c:v>286448.89</c:v>
                </c:pt>
                <c:pt idx="6">
                  <c:v>36539.24</c:v>
                </c:pt>
                <c:pt idx="7">
                  <c:v>11969.77</c:v>
                </c:pt>
                <c:pt idx="8">
                  <c:v>11799.130000000006</c:v>
                </c:pt>
                <c:pt idx="9">
                  <c:v>2448.36</c:v>
                </c:pt>
                <c:pt idx="10">
                  <c:v>399.67</c:v>
                </c:pt>
                <c:pt idx="11">
                  <c:v>11611.83</c:v>
                </c:pt>
              </c:numCache>
            </c:numRef>
          </c:val>
        </c:ser>
      </c:pie3DChart>
      <c:spPr>
        <a:effectLst>
          <a:outerShdw blurRad="533400" dist="1498600" dir="10560000" algn="ctr" rotWithShape="0">
            <a:srgbClr val="000000">
              <a:alpha val="35000"/>
            </a:srgbClr>
          </a:outerShdw>
        </a:effectLst>
      </c:spPr>
    </c:plotArea>
    <c:legend>
      <c:legendPos val="r"/>
      <c:layout>
        <c:manualLayout>
          <c:xMode val="edge"/>
          <c:yMode val="edge"/>
          <c:x val="0.68622061219983599"/>
          <c:y val="2.7431781553621696E-2"/>
          <c:w val="0.31267965306253681"/>
          <c:h val="0.92812377400193358"/>
        </c:manualLayout>
      </c:layout>
      <c:txPr>
        <a:bodyPr/>
        <a:lstStyle/>
        <a:p>
          <a:pPr rtl="0">
            <a:defRPr kern="0" baseline="0"/>
          </a:pPr>
          <a:endParaRPr lang="ru-RU"/>
        </a:p>
      </c:txPr>
    </c:legend>
    <c:plotVisOnly val="1"/>
  </c:chart>
  <c:spPr>
    <a:solidFill>
      <a:schemeClr val="accent3">
        <a:lumMod val="40000"/>
        <a:lumOff val="60000"/>
      </a:schemeClr>
    </a:solidFill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75"/>
      <c:perspective val="30"/>
    </c:view3D>
    <c:plotArea>
      <c:layout>
        <c:manualLayout>
          <c:layoutTarget val="inner"/>
          <c:xMode val="edge"/>
          <c:yMode val="edge"/>
          <c:x val="8.9363569213030528E-2"/>
          <c:y val="0.14149915882362393"/>
          <c:w val="0.55837439483700957"/>
          <c:h val="0.78455136489757116"/>
        </c:manualLayout>
      </c:layout>
      <c:pie3DChart>
        <c:varyColors val="1"/>
      </c:pie3DChart>
    </c:plotArea>
    <c:legend>
      <c:legendPos val="r"/>
      <c:layout/>
      <c:txPr>
        <a:bodyPr/>
        <a:lstStyle/>
        <a:p>
          <a:pPr>
            <a:defRPr sz="1200" baseline="0"/>
          </a:pPr>
          <a:endParaRPr lang="ru-RU"/>
        </a:p>
      </c:txPr>
    </c:legend>
    <c:plotVisOnly val="1"/>
    <c:dispBlanksAs val="zero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ser>
          <c:idx val="0"/>
          <c:order val="0"/>
          <c:explosion val="21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402138,89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46013,58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'[бюджет исп 2016,план 2017.xls]Лист1'!$A$9:$A$10</c:f>
              <c:strCache>
                <c:ptCount val="2"/>
                <c:pt idx="0">
                  <c:v>Мероприятия программной направленности</c:v>
                </c:pt>
                <c:pt idx="1">
                  <c:v>Непрограммные направления деятельности органов местного самоуправления</c:v>
                </c:pt>
              </c:strCache>
            </c:strRef>
          </c:cat>
          <c:val>
            <c:numRef>
              <c:f>'[бюджет исп 2016,план 2017.xls]Лист1'!$B$9:$B$10</c:f>
              <c:numCache>
                <c:formatCode>#,##0.00</c:formatCode>
                <c:ptCount val="2"/>
                <c:pt idx="0">
                  <c:v>301040.40000000002</c:v>
                </c:pt>
                <c:pt idx="1">
                  <c:v>37339.480000000003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38840507482906739"/>
          <c:y val="4.0517165454878194E-4"/>
          <c:w val="0.60823844856872833"/>
          <c:h val="0.93526974536205643"/>
        </c:manualLayout>
      </c:layout>
      <c:barChart>
        <c:barDir val="bar"/>
        <c:grouping val="clustered"/>
        <c:ser>
          <c:idx val="1"/>
          <c:order val="0"/>
          <c:tx>
            <c:strRef>
              <c:f>Лист7!$D$3</c:f>
              <c:strCache>
                <c:ptCount val="1"/>
                <c:pt idx="0">
                  <c:v>Исполнено</c:v>
                </c:pt>
              </c:strCache>
            </c:strRef>
          </c:tx>
          <c:dLbls>
            <c:showVal val="1"/>
          </c:dLbls>
          <c:cat>
            <c:strRef>
              <c:f>Лист7!$B$4:$B$11</c:f>
              <c:strCache>
                <c:ptCount val="8"/>
                <c:pt idx="0">
                  <c:v>Администрация Моряк-Рыболовского сельского поселения</c:v>
                </c:pt>
                <c:pt idx="1">
                  <c:v>Администрация Молдовановского  сельского поселения</c:v>
                </c:pt>
                <c:pt idx="2">
                  <c:v>Администрация Милоградовского сельского поселения</c:v>
                </c:pt>
                <c:pt idx="3">
                  <c:v>Администрация Пермского сельского поселения</c:v>
                </c:pt>
                <c:pt idx="4">
                  <c:v>Администрация Весёлояровского сельского поселения</c:v>
                </c:pt>
                <c:pt idx="5">
                  <c:v>Администрация Тимофеевского сельского поселения</c:v>
                </c:pt>
                <c:pt idx="6">
                  <c:v>Администрация Ольгинского городского поселения</c:v>
                </c:pt>
                <c:pt idx="7">
                  <c:v>Администрация Ольгинского муниципального района</c:v>
                </c:pt>
              </c:strCache>
            </c:strRef>
          </c:cat>
          <c:val>
            <c:numRef>
              <c:f>Лист7!$D$4:$D$11</c:f>
              <c:numCache>
                <c:formatCode>0.00</c:formatCode>
                <c:ptCount val="8"/>
                <c:pt idx="0">
                  <c:v>6056.6</c:v>
                </c:pt>
                <c:pt idx="1">
                  <c:v>2011.8</c:v>
                </c:pt>
                <c:pt idx="2">
                  <c:v>5678.24</c:v>
                </c:pt>
                <c:pt idx="3">
                  <c:v>4875.75</c:v>
                </c:pt>
                <c:pt idx="4">
                  <c:v>6887.02</c:v>
                </c:pt>
                <c:pt idx="5">
                  <c:v>4691.1900000000014</c:v>
                </c:pt>
                <c:pt idx="6">
                  <c:v>24846.95</c:v>
                </c:pt>
                <c:pt idx="7">
                  <c:v>455239.9700000002</c:v>
                </c:pt>
              </c:numCache>
            </c:numRef>
          </c:val>
        </c:ser>
        <c:ser>
          <c:idx val="0"/>
          <c:order val="1"/>
          <c:tx>
            <c:strRef>
              <c:f>Лист7!$C$3</c:f>
              <c:strCache>
                <c:ptCount val="1"/>
                <c:pt idx="0">
                  <c:v>Утоненный план</c:v>
                </c:pt>
              </c:strCache>
            </c:strRef>
          </c:tx>
          <c:dLbls>
            <c:showVal val="1"/>
          </c:dLbls>
          <c:cat>
            <c:strRef>
              <c:f>Лист7!$B$4:$B$11</c:f>
              <c:strCache>
                <c:ptCount val="8"/>
                <c:pt idx="0">
                  <c:v>Администрация Моряк-Рыболовского сельского поселения</c:v>
                </c:pt>
                <c:pt idx="1">
                  <c:v>Администрация Молдовановского  сельского поселения</c:v>
                </c:pt>
                <c:pt idx="2">
                  <c:v>Администрация Милоградовского сельского поселения</c:v>
                </c:pt>
                <c:pt idx="3">
                  <c:v>Администрация Пермского сельского поселения</c:v>
                </c:pt>
                <c:pt idx="4">
                  <c:v>Администрация Весёлояровского сельского поселения</c:v>
                </c:pt>
                <c:pt idx="5">
                  <c:v>Администрация Тимофеевского сельского поселения</c:v>
                </c:pt>
                <c:pt idx="6">
                  <c:v>Администрация Ольгинского городского поселения</c:v>
                </c:pt>
                <c:pt idx="7">
                  <c:v>Администрация Ольгинского муниципального района</c:v>
                </c:pt>
              </c:strCache>
            </c:strRef>
          </c:cat>
          <c:val>
            <c:numRef>
              <c:f>Лист7!$C$4:$C$11</c:f>
              <c:numCache>
                <c:formatCode>0.00</c:formatCode>
                <c:ptCount val="8"/>
                <c:pt idx="0">
                  <c:v>6030.99</c:v>
                </c:pt>
                <c:pt idx="1">
                  <c:v>2007.3899999999999</c:v>
                </c:pt>
                <c:pt idx="2">
                  <c:v>5683.5</c:v>
                </c:pt>
                <c:pt idx="3">
                  <c:v>4881.4699999999993</c:v>
                </c:pt>
                <c:pt idx="4">
                  <c:v>6888.09</c:v>
                </c:pt>
                <c:pt idx="5">
                  <c:v>4670.6000000000004</c:v>
                </c:pt>
                <c:pt idx="6">
                  <c:v>25465.919999999958</c:v>
                </c:pt>
                <c:pt idx="7">
                  <c:v>462640.17</c:v>
                </c:pt>
              </c:numCache>
            </c:numRef>
          </c:val>
        </c:ser>
        <c:axId val="77416320"/>
        <c:axId val="77417856"/>
      </c:barChart>
      <c:catAx>
        <c:axId val="77416320"/>
        <c:scaling>
          <c:orientation val="minMax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77417856"/>
        <c:crosses val="autoZero"/>
        <c:auto val="1"/>
        <c:lblAlgn val="ctr"/>
        <c:lblOffset val="100"/>
      </c:catAx>
      <c:valAx>
        <c:axId val="77417856"/>
        <c:scaling>
          <c:orientation val="minMax"/>
        </c:scaling>
        <c:delete val="1"/>
        <c:axPos val="b"/>
        <c:numFmt formatCode="0.00" sourceLinked="1"/>
        <c:tickLblPos val="none"/>
        <c:crossAx val="7741632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38840507482906761"/>
          <c:y val="4.0517165454878194E-4"/>
          <c:w val="0.60823844856872833"/>
          <c:h val="0.9352697453620562"/>
        </c:manualLayout>
      </c:layout>
      <c:barChart>
        <c:barDir val="bar"/>
        <c:grouping val="clustered"/>
        <c:ser>
          <c:idx val="0"/>
          <c:order val="0"/>
          <c:tx>
            <c:strRef>
              <c:f>Лист8!$D$3</c:f>
              <c:strCache>
                <c:ptCount val="1"/>
                <c:pt idx="0">
                  <c:v>Исполнено</c:v>
                </c:pt>
              </c:strCache>
            </c:strRef>
          </c:tx>
          <c:dLbls>
            <c:showVal val="1"/>
          </c:dLbls>
          <c:cat>
            <c:strRef>
              <c:f>Лист7!$B$4:$B$11</c:f>
              <c:strCache>
                <c:ptCount val="8"/>
                <c:pt idx="0">
                  <c:v>Администрация Моряк-Рыболовского сельского поселения</c:v>
                </c:pt>
                <c:pt idx="1">
                  <c:v>Администрация Молдовановского  сельского поселения</c:v>
                </c:pt>
                <c:pt idx="2">
                  <c:v>Администрация Милоградовского сельского поселения</c:v>
                </c:pt>
                <c:pt idx="3">
                  <c:v>Администрация Пермского сельского поселения</c:v>
                </c:pt>
                <c:pt idx="4">
                  <c:v>Администрация Весёлояровского сельского поселения</c:v>
                </c:pt>
                <c:pt idx="5">
                  <c:v>Администрация Тимофеевского сельского поселения</c:v>
                </c:pt>
                <c:pt idx="6">
                  <c:v>Администрация Ольгинского городского поселения</c:v>
                </c:pt>
                <c:pt idx="7">
                  <c:v>Администрация Ольгинского муниципального района</c:v>
                </c:pt>
              </c:strCache>
            </c:strRef>
          </c:cat>
          <c:val>
            <c:numRef>
              <c:f>Лист8!$D$4:$D$11</c:f>
              <c:numCache>
                <c:formatCode>0.00</c:formatCode>
                <c:ptCount val="8"/>
                <c:pt idx="0">
                  <c:v>6278.49</c:v>
                </c:pt>
                <c:pt idx="1">
                  <c:v>1944.77</c:v>
                </c:pt>
                <c:pt idx="2">
                  <c:v>5716.26</c:v>
                </c:pt>
                <c:pt idx="3">
                  <c:v>4651.46</c:v>
                </c:pt>
                <c:pt idx="4">
                  <c:v>6889.6900000000014</c:v>
                </c:pt>
                <c:pt idx="5">
                  <c:v>4585.78</c:v>
                </c:pt>
                <c:pt idx="6">
                  <c:v>24260.309999999954</c:v>
                </c:pt>
                <c:pt idx="7">
                  <c:v>448152.4700000002</c:v>
                </c:pt>
              </c:numCache>
            </c:numRef>
          </c:val>
        </c:ser>
        <c:ser>
          <c:idx val="1"/>
          <c:order val="1"/>
          <c:tx>
            <c:strRef>
              <c:f>Лист8!$C$3</c:f>
              <c:strCache>
                <c:ptCount val="1"/>
                <c:pt idx="0">
                  <c:v>Утоненный план</c:v>
                </c:pt>
              </c:strCache>
            </c:strRef>
          </c:tx>
          <c:dLbls>
            <c:showVal val="1"/>
          </c:dLbls>
          <c:cat>
            <c:strRef>
              <c:f>Лист7!$B$4:$B$11</c:f>
              <c:strCache>
                <c:ptCount val="8"/>
                <c:pt idx="0">
                  <c:v>Администрация Моряк-Рыболовского сельского поселения</c:v>
                </c:pt>
                <c:pt idx="1">
                  <c:v>Администрация Молдовановского  сельского поселения</c:v>
                </c:pt>
                <c:pt idx="2">
                  <c:v>Администрация Милоградовского сельского поселения</c:v>
                </c:pt>
                <c:pt idx="3">
                  <c:v>Администрация Пермского сельского поселения</c:v>
                </c:pt>
                <c:pt idx="4">
                  <c:v>Администрация Весёлояровского сельского поселения</c:v>
                </c:pt>
                <c:pt idx="5">
                  <c:v>Администрация Тимофеевского сельского поселения</c:v>
                </c:pt>
                <c:pt idx="6">
                  <c:v>Администрация Ольгинского городского поселения</c:v>
                </c:pt>
                <c:pt idx="7">
                  <c:v>Администрация Ольгинского муниципального района</c:v>
                </c:pt>
              </c:strCache>
            </c:strRef>
          </c:cat>
          <c:val>
            <c:numRef>
              <c:f>Лист8!$C$4:$C$11</c:f>
              <c:numCache>
                <c:formatCode>0.00</c:formatCode>
                <c:ptCount val="8"/>
                <c:pt idx="0">
                  <c:v>6329.38</c:v>
                </c:pt>
                <c:pt idx="1">
                  <c:v>2017.1399999999999</c:v>
                </c:pt>
                <c:pt idx="2">
                  <c:v>5731.93</c:v>
                </c:pt>
                <c:pt idx="3">
                  <c:v>4888.68</c:v>
                </c:pt>
                <c:pt idx="4">
                  <c:v>6906.6200000000044</c:v>
                </c:pt>
                <c:pt idx="5">
                  <c:v>4674.46</c:v>
                </c:pt>
                <c:pt idx="6">
                  <c:v>28349.14</c:v>
                </c:pt>
                <c:pt idx="7">
                  <c:v>453494.2</c:v>
                </c:pt>
              </c:numCache>
            </c:numRef>
          </c:val>
        </c:ser>
        <c:axId val="77316864"/>
        <c:axId val="77318400"/>
      </c:barChart>
      <c:catAx>
        <c:axId val="77316864"/>
        <c:scaling>
          <c:orientation val="minMax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77318400"/>
        <c:crosses val="autoZero"/>
        <c:auto val="1"/>
        <c:lblAlgn val="ctr"/>
        <c:lblOffset val="100"/>
      </c:catAx>
      <c:valAx>
        <c:axId val="77318400"/>
        <c:scaling>
          <c:orientation val="minMax"/>
        </c:scaling>
        <c:delete val="1"/>
        <c:axPos val="b"/>
        <c:numFmt formatCode="0.00" sourceLinked="1"/>
        <c:tickLblPos val="none"/>
        <c:crossAx val="7731686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0.46875</cdr:x>
      <cdr:y>0.10069</cdr:y>
    </cdr:from>
    <cdr:to>
      <cdr:x>0.66875</cdr:x>
      <cdr:y>0.43403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43125" y="2762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</cdr:x>
      <cdr:y>0</cdr:y>
    </cdr:from>
    <cdr:to>
      <cdr:x>0.97917</cdr:x>
      <cdr:y>0.14554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0" y="0"/>
          <a:ext cx="7134845" cy="885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>
              <a:latin typeface="Times New Roman" pitchFamily="18" charset="0"/>
              <a:cs typeface="Times New Roman" pitchFamily="18" charset="0"/>
            </a:rPr>
            <a:t>Структура бюджета </a:t>
          </a:r>
          <a:r>
            <a:rPr lang="ru-RU" sz="1400" b="1" dirty="0" err="1">
              <a:latin typeface="Times New Roman" pitchFamily="18" charset="0"/>
              <a:cs typeface="Times New Roman" pitchFamily="18" charset="0"/>
            </a:rPr>
            <a:t>Ольгинского</a:t>
          </a:r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 муниципального 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района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по </a:t>
          </a:r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основным видам расходов в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2019 </a:t>
          </a:r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году</a:t>
          </a:r>
        </a:p>
        <a:p xmlns:a="http://schemas.openxmlformats.org/drawingml/2006/main">
          <a:pPr algn="ctr"/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 (общий объем расходов 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338379,88 </a:t>
          </a:r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тыс.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рублей)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413"/>
          </a:xfrm>
          <a:prstGeom prst="rect">
            <a:avLst/>
          </a:prstGeom>
        </p:spPr>
        <p:txBody>
          <a:bodyPr vert="horz" lIns="91468" tIns="45733" rIns="91468" bIns="4573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1"/>
            <a:ext cx="2945659" cy="496413"/>
          </a:xfrm>
          <a:prstGeom prst="rect">
            <a:avLst/>
          </a:prstGeom>
        </p:spPr>
        <p:txBody>
          <a:bodyPr vert="horz" lIns="91468" tIns="45733" rIns="91468" bIns="45733" rtlCol="0"/>
          <a:lstStyle>
            <a:lvl1pPr algn="r">
              <a:defRPr sz="1200"/>
            </a:lvl1pPr>
          </a:lstStyle>
          <a:p>
            <a:fld id="{7052821B-354E-4A8D-BB6F-7B2E73A81B33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8875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68" tIns="45733" rIns="91468" bIns="45733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vert="horz" lIns="91468" tIns="45733" rIns="91468" bIns="4573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30091"/>
            <a:ext cx="2945659" cy="496413"/>
          </a:xfrm>
          <a:prstGeom prst="rect">
            <a:avLst/>
          </a:prstGeom>
        </p:spPr>
        <p:txBody>
          <a:bodyPr vert="horz" lIns="91468" tIns="45733" rIns="91468" bIns="4573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30091"/>
            <a:ext cx="2945659" cy="496413"/>
          </a:xfrm>
          <a:prstGeom prst="rect">
            <a:avLst/>
          </a:prstGeom>
        </p:spPr>
        <p:txBody>
          <a:bodyPr vert="horz" lIns="91468" tIns="45733" rIns="91468" bIns="45733" rtlCol="0" anchor="b"/>
          <a:lstStyle>
            <a:lvl1pPr algn="r">
              <a:defRPr sz="1200"/>
            </a:lvl1pPr>
          </a:lstStyle>
          <a:p>
            <a:fld id="{CE473E03-14A9-44D1-9B9D-9662B3FA388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22845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73E03-14A9-44D1-9B9D-9662B3FA3888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09328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FFADC-67A4-432A-99AB-4C76AE80BF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D7A9B-C2B5-4E7E-88E4-C3F462F8205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3070A-A4B9-4592-81A4-6CB557D964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81943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005FB-B322-4689-90BD-A915166FEB5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982A1-3191-4BA1-8556-046F3784029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56889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C44FA-C9C2-456C-90FB-F040F0C4BC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D3284-3D87-43CB-BF5F-945146B1C60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03373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FF265-B957-406D-8EB0-EF5ED86D446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C7FF4-6995-4871-A8D3-B9645AEC392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156739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EFDE5-891F-408E-BAD3-942BB77CF9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035BF-9A02-4774-8FD8-A1BB34DAF2F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21919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5B1C6-3796-4E7C-88EC-265652522D1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ABA3E-3EFC-42AD-8513-4479F43C65F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44969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7309F-25A1-4299-B091-E46B29FE8AB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38AAC-5DDA-4AC7-9E5A-D7E01DDB080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435520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A19B9-7B40-460B-814B-1A0C1611C18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A67A9-5A0A-473B-B99B-292C8E93BA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296880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499EE-92C9-43C8-A012-D3B55C4662F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6D60B-CABA-448F-B78B-9A307CC6DAB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69091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E5117-D199-490A-9E55-B9A3CDCE59F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3F0EE-70F9-46A3-BE33-560BD7303A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151844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DA559-53F6-4EA3-8CAC-029F01AB432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CA634-5A00-4306-9CCA-CE7AE6E5518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693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059ED2A-11C0-4DA3-996B-2980BB2B2DCF}" type="datetimeFigureOut">
              <a:rPr lang="ru-RU" smtClean="0"/>
              <a:pPr/>
              <a:t>25.02.2020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965" r:id="rId12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7D9DC7-EE8A-4085-9837-C0354944D88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1534F1D-893E-4071-8864-17388333576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579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1926_%D0%B3%D0%BE%D0%B4" TargetMode="External"/><Relationship Id="rId2" Type="http://schemas.openxmlformats.org/officeDocument/2006/relationships/hyperlink" Target="https://ru.wikipedia.org/wiki/%D0%92%D1%81%D0%B5%D1%80%D0%BE%D1%81%D1%81%D0%B8%D0%B9%D1%81%D0%BA%D0%B8%D0%B9_%D0%A6%D0%B5%D0%BD%D1%82%D1%80%D0%B0%D0%BB%D1%8C%D0%BD%D1%8B%D0%B9_%D0%98%D1%81%D0%BF%D0%BE%D0%BB%D0%BD%D0%B8%D1%82%D0%B5%D0%BB%D1%8C%D0%BD%D1%8B%D0%B9_%D0%9A%D0%BE%D0%BC%D0%B8%D1%82%D0%B5%D1%82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u.wikipedia.org/wiki/%D0%9E%D0%BB%D1%8C%D0%B3%D0%B0_(%D0%9F%D1%80%D0%B8%D0%BC%D0%BE%D1%80%D1%81%D0%BA%D0%B8%D0%B9_%D0%BA%D1%80%D0%B0%D0%B9)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11307" y="5028607"/>
            <a:ext cx="2397644" cy="1829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932040" y="0"/>
            <a:ext cx="2268982" cy="184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796136" y="5805264"/>
            <a:ext cx="1905000" cy="105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698908" y="5085184"/>
            <a:ext cx="1938166" cy="177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0" y="3140968"/>
            <a:ext cx="2555776" cy="180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2411760" y="5373216"/>
            <a:ext cx="2304256" cy="1488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2339752" y="0"/>
            <a:ext cx="2622074" cy="184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4613973" y="3789040"/>
            <a:ext cx="2197019" cy="2016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6997030" y="1"/>
            <a:ext cx="2146970" cy="1782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0" y="4950542"/>
            <a:ext cx="2422258" cy="1907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6516216" y="3400008"/>
            <a:ext cx="2627784" cy="1678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2285984" y="3789040"/>
            <a:ext cx="2350967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5" cstate="print"/>
          <a:stretch>
            <a:fillRect/>
          </a:stretch>
        </p:blipFill>
        <p:spPr bwMode="auto">
          <a:xfrm>
            <a:off x="6516216" y="1772816"/>
            <a:ext cx="2627783" cy="162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6" cstate="print"/>
          <a:stretch>
            <a:fillRect/>
          </a:stretch>
        </p:blipFill>
        <p:spPr bwMode="auto">
          <a:xfrm>
            <a:off x="0" y="1484784"/>
            <a:ext cx="2555776" cy="1657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0" y="0"/>
            <a:ext cx="2339752" cy="1473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555776" y="1844824"/>
            <a:ext cx="39604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</a:t>
            </a: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ОЛЬГИНСКОГО МУНИЦИПАЛЬНОГО РАЙОНА</a:t>
            </a: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2019 ГОД</a:t>
            </a: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ГРАЖДАН</a:t>
            </a:r>
            <a:endParaRPr lang="ru-RU" sz="2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620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88641"/>
            <a:ext cx="86409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Уважаемые жители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района!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 Одна из основных целей бюджетной политики - обеспечение большей прозрачности, открытости и доступности бюджетного процесса для жителей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района.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 Одним из инструментов обеспечения прозрачности и открытости бюджетного процесса для населения является реализация проекта – открытый бюджет.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«Бюджет для граждан» - это аналитический материал, разрабатываемый в целях ознакомления граждан с основными целями, задачами и приоритетными направлениями бюджетной политики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района, обоснованиями бюджетных расходов, планируемыми и достигнутыми результатами использования бюджетных ассигнований.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Надеемся, что представление бюджета в понятной и доступной форме повысит уровень общественного участия жителей в бюджетном процессе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муниципального района.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«Бюджет для граждан» размещается на официальном сайте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муниципального района.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Глава администрации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муниципального района                                                        Ю.И. </a:t>
            </a: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Глушко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srgbClr val="F14124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solidFill>
                <a:srgbClr val="F14124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916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1"/>
          <p:cNvSpPr>
            <a:spLocks noChangeArrowheads="1"/>
          </p:cNvSpPr>
          <p:nvPr/>
        </p:nvSpPr>
        <p:spPr bwMode="auto">
          <a:xfrm>
            <a:off x="107504" y="-6265481"/>
            <a:ext cx="8928992" cy="12988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ОБЩАЯ ХАРАКТЕРИСТИКА ОЛЬГИНСКОГО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МУНИЦИПАЛЬНОГО РАЙОНА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Постановлением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 tooltip="Всероссийский Центральный Исполнительный Комитет"/>
              </a:rPr>
              <a:t>Президиума ВЦИК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 4 января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 tooltip="1926 год"/>
              </a:rPr>
              <a:t>1926 года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был образован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 с центром в селении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 tooltip="Ольга (Приморский край)"/>
              </a:rPr>
              <a:t>Ольга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 занимает 6 место в Приморском крае по территории и 32 место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численности населения.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соответствии со статьей 1 Закона Приморского края от 11 октября 2004 года №145-КЗ «Об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муниципальном районе», муниципальное образование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 было наделено статусом муниципального района. Данным законом были установлены границы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муниципального района, административный центр муниципального района, образованы в составе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муниципального района семь муниципальных образований и наделены статусом 1 городское и 6 сельских поселений, а также определена межселенная территория с.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Щербаковка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Статьей 3 Закона установлен административный центр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муниципального района - поселок городского типа Ольга.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климатическим условиям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 приравнен к регионам Крайнего Севера. Эта самая южная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территория страны с таким статусом.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муниципальный район является административно-территориальной единицей Приморского края, в своей структуре имеет: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городское поселение;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Пермское сельское поселение;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Молдавановское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сельское поселение;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Моряк-Рыболовское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сельское поселение;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Милоградовское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сельское поселение;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Тимофеевское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сельское поселение;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Весёлояровское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сельское поселение.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общей сложности на территории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муниципального района расположено 19 населённых пунктов,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числе которых 1 городской населенный пункт –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пгт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Ольга и 18 сельских населённых пунктов. Село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Щербаковка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наделено статусом сельского поселения и не включено в состав поселений, образованных в составе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муниципального района, расположено на межселенной территории; местное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самоуправление осуществляется сходом граждан.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Площадь района составляет 6500 кв. км. Численность постоянного населения муниципального района на 01.01.19 г. составила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9,269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тыс. чел. или 0,49 % от численности населения Приморского края в целом.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76861"/>
          <a:ext cx="8496944" cy="4260250"/>
        </p:xfrm>
        <a:graphic>
          <a:graphicData uri="http://schemas.openxmlformats.org/drawingml/2006/table">
            <a:tbl>
              <a:tblPr/>
              <a:tblGrid>
                <a:gridCol w="5244521"/>
                <a:gridCol w="751053"/>
                <a:gridCol w="1250685"/>
                <a:gridCol w="1250685"/>
              </a:tblGrid>
              <a:tr h="471106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Численность постоянного населения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93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cs typeface="Times New Roman"/>
                      </a:endParaRPr>
                    </a:p>
                  </a:txBody>
                  <a:tcPr marL="63095" marR="630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cs typeface="Times New Roman"/>
                      </a:endParaRPr>
                    </a:p>
                  </a:txBody>
                  <a:tcPr marL="63095" marR="630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cs typeface="Times New Roman"/>
                      </a:endParaRPr>
                    </a:p>
                  </a:txBody>
                  <a:tcPr marL="63095" marR="630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(человек)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7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на 01.01.2019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7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город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село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7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Ольгинский</a:t>
                      </a: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муниципальный район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9269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  <a:cs typeface="Times New Roman"/>
                        </a:rPr>
                        <a:t>3577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  <a:cs typeface="Times New Roman"/>
                        </a:rPr>
                        <a:t>5692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7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Городские поселения </a:t>
                      </a:r>
                      <a:r>
                        <a:rPr lang="ru-RU" sz="13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Ольгинского</a:t>
                      </a: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муниципального района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3963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3577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386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7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Ольгинское городское поселение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3963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3577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386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7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пгт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Ольга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3577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3577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2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Сельские поселения </a:t>
                      </a:r>
                      <a:r>
                        <a:rPr lang="ru-RU" sz="13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Ольгинского</a:t>
                      </a: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муниципального района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5248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5248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7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Веселояровское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сельское поселение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1042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1042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2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Моряк-Рыболовское сельское поселение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1217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1217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7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Милоградовское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сельское поселение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946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946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Молдавановское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сельское поселение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242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242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7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Пермское сельское поселение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869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869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7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Тимофеевское сельское поселение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932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932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6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Межселенные территории Ольгинского муниципального района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7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село Щербаковка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51520" y="4365104"/>
            <a:ext cx="85689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Ольгинский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муниципальный район является одним из самых удаленных районов Приморского края, расстояние от центра до ближайшего крупного населенного пункта г. Дальнегорска 141 км. Связь с краевым центром осуществляется морским и сухопутными путями. Расстояние от бухты Ольга до Владивостока морским путем 241 миля (446 км), автомобильной трассой до ближайшей железнодорожной станции «Чугуевка» - 186 км, до краевого центра 444 км. 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>
            <a:alpha val="5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2"/>
          <p:cNvSpPr/>
          <p:nvPr/>
        </p:nvSpPr>
        <p:spPr>
          <a:xfrm>
            <a:off x="0" y="692696"/>
            <a:ext cx="9144000" cy="5976664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– ЭТО ПЛАН ДОХОДОВ И РАСХОДОВ</a:t>
            </a:r>
          </a:p>
          <a:p>
            <a:pPr algn="ctr"/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Каждый житель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района является участником формирования этого плана с одной стороны как налогоплательщик, наполняя доходы бюджета, с другой – он получает часть расходов как потребитель общественных услуг.</a:t>
            </a:r>
          </a:p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Государство расходует поступившие доходы для выполнения своих функций и предоставления общественных (государственных) услуг: образование, здравоохранение, культура, спорт, социальное обеспечение, поддержка экономики, гарантии безопасности и правопорядка, защита общественных интересов, гражданских прав и свобод и др.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/>
          </a:p>
          <a:p>
            <a:pPr algn="ctr"/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4" name="Заголовок 5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504056"/>
          </a:xfrm>
        </p:spPr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ЧТО ТАКОЕ БЮДЖЕТ?</a:t>
            </a:r>
            <a:endParaRPr lang="ru-RU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600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>
            <a:alpha val="5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2"/>
          <p:cNvSpPr/>
          <p:nvPr/>
        </p:nvSpPr>
        <p:spPr>
          <a:xfrm>
            <a:off x="3784" y="188640"/>
            <a:ext cx="9144000" cy="6192688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2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средства</a:t>
            </a: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b="1" i="1" u="sng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2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lvl="0" algn="ctr"/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денежные средства</a:t>
            </a: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 бюджета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превышение расходов бюджета над его доходами</a:t>
            </a:r>
          </a:p>
          <a:p>
            <a:pPr lvl="0" algn="ctr"/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 бюджета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превышение доходов над его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lvl="0" algn="ctr"/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расходами</a:t>
            </a: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Бюджетные обязательства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расходные обязательства, подлежащие исполнению в соответствующем финансовом году</a:t>
            </a:r>
            <a:endParaRPr lang="ru-RU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532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267" name="Picture 43"/>
          <p:cNvPicPr>
            <a:picLocks noChangeArrowheads="1"/>
          </p:cNvPicPr>
          <p:nvPr/>
        </p:nvPicPr>
        <p:blipFill>
          <a:blip r:embed="rId2" cstate="print"/>
          <a:srcRect l="-15752" r="-15752"/>
          <a:stretch>
            <a:fillRect/>
          </a:stretch>
        </p:blipFill>
        <p:spPr bwMode="auto">
          <a:xfrm>
            <a:off x="1043608" y="3501008"/>
            <a:ext cx="3257550" cy="2752725"/>
          </a:xfrm>
          <a:prstGeom prst="rect">
            <a:avLst/>
          </a:prstGeom>
          <a:noFill/>
        </p:spPr>
      </p:pic>
      <p:pic>
        <p:nvPicPr>
          <p:cNvPr id="436268" name="Схема 21"/>
          <p:cNvPicPr>
            <a:picLocks noChangeArrowheads="1"/>
          </p:cNvPicPr>
          <p:nvPr/>
        </p:nvPicPr>
        <p:blipFill>
          <a:blip r:embed="rId3" cstate="print"/>
          <a:srcRect l="-15752" r="-15752"/>
          <a:stretch>
            <a:fillRect/>
          </a:stretch>
        </p:blipFill>
        <p:spPr bwMode="auto">
          <a:xfrm>
            <a:off x="5436096" y="3429000"/>
            <a:ext cx="3257550" cy="2752725"/>
          </a:xfrm>
          <a:prstGeom prst="rect">
            <a:avLst/>
          </a:prstGeom>
          <a:noFill/>
        </p:spPr>
      </p:pic>
      <p:pic>
        <p:nvPicPr>
          <p:cNvPr id="436272" name="Рисунок 14"/>
          <p:cNvPicPr>
            <a:picLocks noChangeAspect="1" noChangeArrowheads="1"/>
          </p:cNvPicPr>
          <p:nvPr/>
        </p:nvPicPr>
        <p:blipFill>
          <a:blip r:embed="rId4" cstate="print"/>
          <a:srcRect t="25943" b="17461"/>
          <a:stretch>
            <a:fillRect/>
          </a:stretch>
        </p:blipFill>
        <p:spPr bwMode="auto">
          <a:xfrm>
            <a:off x="1043608" y="2060848"/>
            <a:ext cx="1200150" cy="1247775"/>
          </a:xfrm>
          <a:prstGeom prst="rect">
            <a:avLst/>
          </a:prstGeom>
          <a:noFill/>
        </p:spPr>
      </p:pic>
      <p:pic>
        <p:nvPicPr>
          <p:cNvPr id="436271" name="Рисунок 15"/>
          <p:cNvPicPr>
            <a:picLocks noChangeAspect="1" noChangeArrowheads="1"/>
          </p:cNvPicPr>
          <p:nvPr/>
        </p:nvPicPr>
        <p:blipFill>
          <a:blip r:embed="rId5" cstate="print"/>
          <a:srcRect t="24055" b="17294"/>
          <a:stretch>
            <a:fillRect/>
          </a:stretch>
        </p:blipFill>
        <p:spPr bwMode="auto">
          <a:xfrm>
            <a:off x="2555776" y="1124744"/>
            <a:ext cx="1171575" cy="2219325"/>
          </a:xfrm>
          <a:prstGeom prst="rect">
            <a:avLst/>
          </a:prstGeom>
          <a:noFill/>
        </p:spPr>
      </p:pic>
      <p:pic>
        <p:nvPicPr>
          <p:cNvPr id="436270" name="Рисунок 16"/>
          <p:cNvPicPr>
            <a:picLocks noChangeAspect="1" noChangeArrowheads="1"/>
          </p:cNvPicPr>
          <p:nvPr/>
        </p:nvPicPr>
        <p:blipFill>
          <a:blip r:embed="rId4" cstate="print"/>
          <a:srcRect t="25935" b="17296"/>
          <a:stretch>
            <a:fillRect/>
          </a:stretch>
        </p:blipFill>
        <p:spPr bwMode="auto">
          <a:xfrm>
            <a:off x="5508104" y="1196752"/>
            <a:ext cx="1238250" cy="2105025"/>
          </a:xfrm>
          <a:prstGeom prst="rect">
            <a:avLst/>
          </a:prstGeom>
          <a:noFill/>
        </p:spPr>
      </p:pic>
      <p:pic>
        <p:nvPicPr>
          <p:cNvPr id="436269" name="Рисунок 17"/>
          <p:cNvPicPr>
            <a:picLocks noChangeAspect="1" noChangeArrowheads="1"/>
          </p:cNvPicPr>
          <p:nvPr/>
        </p:nvPicPr>
        <p:blipFill>
          <a:blip r:embed="rId5" cstate="print"/>
          <a:srcRect t="24063" b="17461"/>
          <a:stretch>
            <a:fillRect/>
          </a:stretch>
        </p:blipFill>
        <p:spPr bwMode="auto">
          <a:xfrm>
            <a:off x="7164288" y="1916832"/>
            <a:ext cx="1200150" cy="1333500"/>
          </a:xfrm>
          <a:prstGeom prst="rect">
            <a:avLst/>
          </a:prstGeom>
          <a:noFill/>
        </p:spPr>
      </p:pic>
      <p:sp>
        <p:nvSpPr>
          <p:cNvPr id="436273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36274" name="Rectangle 50"/>
          <p:cNvSpPr>
            <a:spLocks noChangeArrowheads="1"/>
          </p:cNvSpPr>
          <p:nvPr/>
        </p:nvSpPr>
        <p:spPr bwMode="auto">
          <a:xfrm>
            <a:off x="0" y="1247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6275" name="Rectangle 51"/>
          <p:cNvSpPr>
            <a:spLocks noChangeArrowheads="1"/>
          </p:cNvSpPr>
          <p:nvPr/>
        </p:nvSpPr>
        <p:spPr bwMode="auto">
          <a:xfrm>
            <a:off x="0" y="3467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43608" y="2492896"/>
            <a:ext cx="99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Доходы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2699792" y="2060848"/>
            <a:ext cx="1367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Расходы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5580112" y="1988840"/>
            <a:ext cx="1215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Доходы</a:t>
            </a:r>
            <a:endParaRPr lang="ru-RU" dirty="0"/>
          </a:p>
        </p:txBody>
      </p:sp>
      <p:sp>
        <p:nvSpPr>
          <p:cNvPr id="48" name="TextBox 47"/>
          <p:cNvSpPr txBox="1"/>
          <p:nvPr/>
        </p:nvSpPr>
        <p:spPr>
          <a:xfrm>
            <a:off x="7308304" y="2492896"/>
            <a:ext cx="1367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Расходы</a:t>
            </a:r>
            <a:endParaRPr lang="ru-RU" dirty="0"/>
          </a:p>
        </p:txBody>
      </p:sp>
      <p:sp>
        <p:nvSpPr>
          <p:cNvPr id="436276" name="Rectangle 52"/>
          <p:cNvSpPr>
            <a:spLocks noChangeArrowheads="1"/>
          </p:cNvSpPr>
          <p:nvPr/>
        </p:nvSpPr>
        <p:spPr bwMode="auto">
          <a:xfrm>
            <a:off x="2162879" y="-233064"/>
            <a:ext cx="481824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latin typeface="Cambria" pitchFamily="18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Доходы – Расходы = Дефицит (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Профицит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1680" y="332657"/>
            <a:ext cx="576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Доходы районного бюджета </a:t>
            </a:r>
            <a:endParaRPr lang="ru-RU" sz="2000" dirty="0" smtClean="0"/>
          </a:p>
          <a:p>
            <a:pPr algn="ctr"/>
            <a:r>
              <a:rPr lang="ru-RU" sz="2000" b="1" dirty="0" err="1" smtClean="0"/>
              <a:t>Ольгинского</a:t>
            </a:r>
            <a:r>
              <a:rPr lang="ru-RU" sz="2000" b="1" dirty="0" smtClean="0"/>
              <a:t> муниципального района </a:t>
            </a:r>
            <a:endParaRPr lang="ru-RU" sz="200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1727684" y="1340768"/>
            <a:ext cx="5400600" cy="137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277290" y="1329408"/>
            <a:ext cx="0" cy="34426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128284" y="1357374"/>
            <a:ext cx="0" cy="37680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727684" y="1338238"/>
            <a:ext cx="0" cy="36178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79512" y="1734182"/>
            <a:ext cx="2467744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43808" y="1700018"/>
            <a:ext cx="2970022" cy="3077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40152" y="1700808"/>
            <a:ext cx="288032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40152" y="2204865"/>
            <a:ext cx="2880320" cy="219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дотации,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-субсидии,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-субвенции,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иные межбюджетные трансферты,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прочие безвозмездные поступления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43808" y="2007795"/>
            <a:ext cx="2970022" cy="30777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доходы от использования муниципального имущества,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-плата за негативное воздействие на окружающую среду,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доходы от продажи материальных и нематериальных активов,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штрафы, санкции, возмещение ущерба,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прочие неналоговые доходы</a:t>
            </a:r>
          </a:p>
          <a:p>
            <a:r>
              <a:rPr lang="ru-RU" sz="1600" b="1" dirty="0" smtClean="0"/>
              <a:t> </a:t>
            </a:r>
            <a:endParaRPr lang="ru-RU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179512" y="2041959"/>
            <a:ext cx="2467744" cy="42780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налог на доходы физических лиц,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акцизы по подакцизным товарам,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-единый налог на вмененный доход,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единый сельскохозяйственный налог,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-налог, взимаемый в связи с применением патентной системы налогообложения,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государственная пошлина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2212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16631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– ОСНОВНОЙ ВИД БЕЗВОЗМЕЗДНЫХ ПЕРЕЧИСЛЕНИЙ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940078"/>
            <a:ext cx="8496944" cy="707886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– денежные средства, перечисляемые из одного бюджета бюджетной системы Российской Федерации другому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1803464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Виды межбюджетных трансфертов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43908" y="192385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Определение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72200" y="1803464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Аналогия в семейном бюджете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7494" y="2454850"/>
            <a:ext cx="2830923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Дотации (от лат. «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Dotation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»)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дар, пожертвование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0105" y="3780581"/>
            <a:ext cx="2808312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Субвенции (от лат. «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Subvenire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»)- приходить на помощь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7583" y="5362671"/>
            <a:ext cx="2793357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Субсидии (от лат. «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Subsidium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») - поддержка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9832" y="2449335"/>
            <a:ext cx="2992360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Предоставляются без определения конкретной цели их использования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27856" y="3780581"/>
            <a:ext cx="3024336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Предоставляются на финансирование «переданных» другим публично-правовым образованиям полномочий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52029" y="5354812"/>
            <a:ext cx="305995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Предоставляются на условиях долевого софинансирования расходов других бюджетов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52192" y="2445624"/>
            <a:ext cx="2790320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 даете своему ребенку карманные деньги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52192" y="3789040"/>
            <a:ext cx="2781083" cy="15081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 даете своему ребенку деньги и посылаете его в магазин купить продукты (по списку)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77481" y="5354811"/>
            <a:ext cx="2867073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 «добавляете» денег для того, чтобы ребенок купил себе новый телефон (а остальные он накопил сам</a:t>
            </a:r>
            <a:r>
              <a:rPr lang="ru-RU" sz="1600" dirty="0" smtClean="0"/>
              <a:t>)</a:t>
            </a:r>
          </a:p>
          <a:p>
            <a:r>
              <a:rPr lang="ru-RU" sz="1600" dirty="0" smtClean="0"/>
              <a:t>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3231724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чем основывается проект бюджета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района?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616606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Проект местного бюджета составляется и утверждается сроком на три года – очередной финансовый год и плановый период.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9448" y="2636912"/>
            <a:ext cx="727280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Составление проекта местного бюджета основывается на: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87624" y="3677381"/>
            <a:ext cx="1944216" cy="26642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19005" y="3677381"/>
            <a:ext cx="1994021" cy="26642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60235" y="3678216"/>
            <a:ext cx="1884171" cy="26626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904020" y="373832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33915" y="373832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18619" y="371951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46702" y="4446188"/>
            <a:ext cx="17960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Бюджетном послании Президента Российской Федерации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43852" y="4323078"/>
            <a:ext cx="17082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Прогнозе социально-экономического развития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62578" y="4470920"/>
            <a:ext cx="1884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Государственных и муниципальных программах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муниципального района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617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437" y="116632"/>
            <a:ext cx="7303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Бюджетный процесс – ежегодное формирование и исполнение бюджета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20235" y="1123003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622624" y="1920571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638868" y="2726551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723365" y="3558554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844271" y="4400237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911144" y="5295873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484498" y="2655904"/>
            <a:ext cx="7077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Утверждение бюджета очередного года (законодательные, представительные органы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62219" y="3467410"/>
            <a:ext cx="7521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Исполнение бюджета в текущем году (органы исполнительной власти; Правительство, местная администрация, финансовые органы)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71012" y="4328011"/>
            <a:ext cx="7472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 отчета об исполнении бюджета предыдущего года (органы исполнительной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02556" y="5228545"/>
            <a:ext cx="699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Утверждение отчета об исполнении бюджета предыдущего года (законодательные, представительные органы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35180" y="1052736"/>
            <a:ext cx="7454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Составление проекта бюджета очередного года (органы исполнительной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90800" y="1847582"/>
            <a:ext cx="7417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Рассмотрение проекта бюджета очередного года (законодательные, представительные органы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Выгнутая вправо стрелка 26"/>
          <p:cNvSpPr/>
          <p:nvPr/>
        </p:nvSpPr>
        <p:spPr>
          <a:xfrm rot="10800000">
            <a:off x="179509" y="1235280"/>
            <a:ext cx="731634" cy="4531456"/>
          </a:xfrm>
          <a:prstGeom prst="curvedLeftArrow">
            <a:avLst>
              <a:gd name="adj1" fmla="val 30195"/>
              <a:gd name="adj2" fmla="val 50000"/>
              <a:gd name="adj3" fmla="val 2500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110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20" name="Rectangle 128"/>
          <p:cNvSpPr>
            <a:spLocks noGrp="1" noRot="1" noChangeArrowheads="1"/>
          </p:cNvSpPr>
          <p:nvPr>
            <p:ph type="title"/>
          </p:nvPr>
        </p:nvSpPr>
        <p:spPr>
          <a:xfrm>
            <a:off x="457200" y="548680"/>
            <a:ext cx="8385175" cy="5943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2000" b="1" i="1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Основные характеристики бюджета муниципального района </a:t>
            </a:r>
            <a:br>
              <a:rPr lang="ru-RU" sz="2000" b="1" i="1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</a:br>
            <a:r>
              <a:rPr lang="ru-RU" sz="2000" b="1" i="1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за 2019 год</a:t>
            </a:r>
          </a:p>
        </p:txBody>
      </p:sp>
      <p:graphicFrame>
        <p:nvGraphicFramePr>
          <p:cNvPr id="110722" name="Group 130"/>
          <p:cNvGraphicFramePr>
            <a:graphicFrameLocks noGrp="1"/>
          </p:cNvGraphicFramePr>
          <p:nvPr>
            <p:ph type="tbl" idx="1"/>
          </p:nvPr>
        </p:nvGraphicFramePr>
        <p:xfrm>
          <a:off x="539552" y="1772819"/>
          <a:ext cx="8007350" cy="4223635"/>
        </p:xfrm>
        <a:graphic>
          <a:graphicData uri="http://schemas.openxmlformats.org/drawingml/2006/table">
            <a:tbl>
              <a:tblPr/>
              <a:tblGrid>
                <a:gridCol w="2207437"/>
                <a:gridCol w="2373361"/>
                <a:gridCol w="1899922"/>
                <a:gridCol w="1526630"/>
              </a:tblGrid>
              <a:tr h="48820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Плановое значение </a:t>
                      </a:r>
                    </a:p>
                    <a:p>
                      <a:pPr algn="ctr"/>
                      <a:r>
                        <a:rPr lang="ru-RU" sz="1600" i="1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(с учетом внесенных изменений)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Фактическое исполнение</a:t>
                      </a:r>
                      <a:endParaRPr lang="ru-RU" sz="1600" b="1" i="1" u="none" strike="noStrike" baseline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i="1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Процент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i="1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исполнения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5F7"/>
                    </a:solidFill>
                  </a:tcPr>
                </a:tc>
              </a:tr>
              <a:tr h="4794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Доходы,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462640,17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455239,97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98,4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</a:tr>
              <a:tr h="52377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</a:tr>
              <a:tr h="4794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Расходы,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463494,20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448152,47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98,8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</a:tr>
              <a:tr h="4794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</a:tr>
              <a:tr h="4794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(-)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-854,03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</a:tr>
              <a:tr h="4794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Профицит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(+)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+7087,50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</a:tr>
              <a:tr h="4794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тыс.рублей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20" y="1556790"/>
          <a:ext cx="8712969" cy="4896545"/>
        </p:xfrm>
        <a:graphic>
          <a:graphicData uri="http://schemas.openxmlformats.org/drawingml/2006/table">
            <a:tbl>
              <a:tblPr/>
              <a:tblGrid>
                <a:gridCol w="3066816"/>
                <a:gridCol w="1573517"/>
                <a:gridCol w="2036318"/>
                <a:gridCol w="2036318"/>
              </a:tblGrid>
              <a:tr h="26841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2019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92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План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Факт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% исполнения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ДОХОДЫ ВСЕГО в том числе: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462640,17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455239,97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98,4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4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Налоговые и неналоговые доходы в том числе: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149527,18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155943,39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104,3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налоговые доходы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133425,36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140050,23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105,0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неналоговые доходы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16101,82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15893,16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98,7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Безвозмездные  поступления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313112,99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299296,58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95,6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дотации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101964,45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101964,45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субсидии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30735,89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26244,87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85,4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субвенции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175908,80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166587,01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94,7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иные 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межбюджетные трансферты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4473,85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4473,85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прочие безвозмездные поступления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26,40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88,0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5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возврат остатков субсидий, субвенций прошлых лет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9297" name="Rectangle 1"/>
          <p:cNvSpPr>
            <a:spLocks noChangeArrowheads="1"/>
          </p:cNvSpPr>
          <p:nvPr/>
        </p:nvSpPr>
        <p:spPr bwMode="auto">
          <a:xfrm>
            <a:off x="467544" y="255187"/>
            <a:ext cx="82809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 принимается сбалансированный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Доходы бюджета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Объем и структура доходов в динамике районного бюджета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Ольгинского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муниципального района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т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ыс. рублей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27584" y="228600"/>
            <a:ext cx="7776864" cy="96815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Структура доходов бюджета </a:t>
            </a:r>
            <a:r>
              <a:rPr lang="ru-RU" sz="1800" dirty="0" err="1" smtClean="0"/>
              <a:t>Ольгинского</a:t>
            </a:r>
            <a:r>
              <a:rPr lang="ru-RU" sz="1800" dirty="0" smtClean="0"/>
              <a:t> муниципального района     в 2019 году                                                                                                 </a:t>
            </a:r>
            <a:r>
              <a:rPr lang="ru-RU" sz="1000" dirty="0" smtClean="0"/>
              <a:t>тыс.руб.</a:t>
            </a:r>
            <a:endParaRPr lang="ru-RU" sz="1000" dirty="0"/>
          </a:p>
        </p:txBody>
      </p:sp>
      <p:sp>
        <p:nvSpPr>
          <p:cNvPr id="20" name="Текст 19"/>
          <p:cNvSpPr>
            <a:spLocks noGrp="1"/>
          </p:cNvSpPr>
          <p:nvPr>
            <p:ph type="body" sz="half" idx="2"/>
          </p:nvPr>
        </p:nvSpPr>
        <p:spPr>
          <a:xfrm>
            <a:off x="467544" y="5013176"/>
            <a:ext cx="7920880" cy="1330474"/>
          </a:xfrm>
        </p:spPr>
        <p:txBody>
          <a:bodyPr/>
          <a:lstStyle/>
          <a:p>
            <a:pPr algn="just"/>
            <a:r>
              <a:rPr lang="ru-RU" sz="1400" b="1" dirty="0" smtClean="0">
                <a:solidFill>
                  <a:schemeClr val="tx2"/>
                </a:solidFill>
              </a:rPr>
              <a:t>                    </a:t>
            </a:r>
            <a:r>
              <a:rPr lang="ru-RU" sz="1400" b="1" dirty="0" smtClean="0">
                <a:solidFill>
                  <a:schemeClr val="tx1"/>
                </a:solidFill>
              </a:rPr>
              <a:t>налоговые доходы     неналоговые доходы     безвозмездные поступления</a:t>
            </a:r>
          </a:p>
          <a:p>
            <a:pPr algn="just"/>
            <a:r>
              <a:rPr lang="ru-RU" dirty="0" smtClean="0">
                <a:solidFill>
                  <a:schemeClr val="tx2"/>
                </a:solidFill>
              </a:rPr>
              <a:t>План</a:t>
            </a:r>
            <a:r>
              <a:rPr lang="ru-RU" dirty="0" smtClean="0"/>
              <a:t>              </a:t>
            </a:r>
            <a:r>
              <a:rPr lang="ru-RU" dirty="0" smtClean="0">
                <a:solidFill>
                  <a:schemeClr val="tx1"/>
                </a:solidFill>
              </a:rPr>
              <a:t>133425,36                      16101,82                     313112,99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Факт</a:t>
            </a:r>
            <a:r>
              <a:rPr lang="ru-RU" dirty="0" smtClean="0"/>
              <a:t>              </a:t>
            </a:r>
            <a:r>
              <a:rPr lang="ru-RU" dirty="0" smtClean="0">
                <a:solidFill>
                  <a:schemeClr val="tx1"/>
                </a:solidFill>
              </a:rPr>
              <a:t>140050,23                      15893,16                     299296,58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467544" y="1196752"/>
          <a:ext cx="8064896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1026"/>
          <p:cNvGraphicFramePr>
            <a:graphicFrameLocks/>
          </p:cNvGraphicFramePr>
          <p:nvPr/>
        </p:nvGraphicFramePr>
        <p:xfrm>
          <a:off x="1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0" y="0"/>
          <a:ext cx="9205913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-1" y="3"/>
          <a:ext cx="9144001" cy="6857996"/>
        </p:xfrm>
        <a:graphic>
          <a:graphicData uri="http://schemas.openxmlformats.org/drawingml/2006/table">
            <a:tbl>
              <a:tblPr/>
              <a:tblGrid>
                <a:gridCol w="1764038"/>
                <a:gridCol w="703148"/>
                <a:gridCol w="3434851"/>
                <a:gridCol w="1530158"/>
                <a:gridCol w="947241"/>
                <a:gridCol w="172442"/>
                <a:gridCol w="592123"/>
              </a:tblGrid>
              <a:tr h="37773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 smtClean="0"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Объем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1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 доходов бюджета  </a:t>
                      </a:r>
                      <a:r>
                        <a:rPr lang="ru-RU" sz="1200" b="1" i="0" u="none" strike="noStrike" dirty="0" err="1">
                          <a:latin typeface="Times New Roman"/>
                        </a:rPr>
                        <a:t>Ольгинского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 муниципального района на  2019 год</a:t>
                      </a:r>
                    </a:p>
                  </a:txBody>
                  <a:tcPr marL="4426" marR="4426" marT="44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Times New Roman"/>
                        </a:rPr>
                        <a:t>тыс. руб.</a:t>
                      </a:r>
                    </a:p>
                  </a:txBody>
                  <a:tcPr marL="4426" marR="4426" marT="44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443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426" marR="4426" marT="44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426" marR="4426" marT="44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4426" marR="4426" marT="44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4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Код бюджетной классификации РФ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Наименование </a:t>
                      </a:r>
                    </a:p>
                  </a:txBody>
                  <a:tcPr marL="4426" marR="4426" marT="44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Сумма по утвержденному бюджету</a:t>
                      </a:r>
                    </a:p>
                  </a:txBody>
                  <a:tcPr marL="4426" marR="4426" marT="44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latin typeface="Times New Roman"/>
                        </a:rPr>
                        <a:t>    исполнено</a:t>
                      </a:r>
                    </a:p>
                  </a:txBody>
                  <a:tcPr marL="4426" marR="4426" marT="44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latin typeface="Times New Roman"/>
                        </a:rPr>
                        <a:t>процент исполнения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5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2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3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5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"/>
                        </a:rPr>
                        <a:t>1 00 00000 00 0000 000 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latin typeface="Times New Roman"/>
                        </a:rPr>
                        <a:t>149 527,18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latin typeface="Times New Roman"/>
                        </a:rPr>
                        <a:t>155 943,39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latin typeface="Times New Roman"/>
                        </a:rPr>
                        <a:t>104,3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755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1 01 00000 00 0000 000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НАЛОГИ НА ПРИБЫЛЬ, ДОХОДЫ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119 272,93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125 932,79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/>
                        </a:rPr>
                        <a:t>105,6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472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1 03 00000 00 0000 000 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НАЛОГИ НА ТОВАРЫ (РАБОТЫ, УСЛУГИ), РЕАЛИЗУЕМЫЕ НА ТЕРРИТОРИИ РОССИЙСКОЙ ФЕДЕРАЦИИ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4 822,16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4 783,13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99,2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5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1 05 00000 00 0000 000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НАЛОГИ НА СОВОКУПНЫЙ ДОХОД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7 895,27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7 894,79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5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1 06 00000 00 0000 000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449,00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446,85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latin typeface="Times New Roman"/>
                        </a:rPr>
                        <a:t>99,5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5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1 08 00000 00 0000 000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986,00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992,67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/>
                        </a:rPr>
                        <a:t>100,7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769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1 11 00000 00 0000 000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7 154,07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7 221,00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/>
                        </a:rPr>
                        <a:t>100,9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101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1 12 00000 00 0000 000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ПЛАТЕЖИ ПРИ ПОЛЬЗОВАНИИ ПРИРОДНЫМИ РЕСУРСАМИ 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latin typeface="Times New Roman"/>
                        </a:rPr>
                        <a:t>78,73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73,74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latin typeface="Times New Roman"/>
                        </a:rPr>
                        <a:t>93,7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4663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1 13 00000 00 0000 000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ОКАЗАНИЯ ПЛАТНЫХ УСЛУГ (РАБОТ) И КОМПЕНСАЦИИ ЗАТРАТ  ГОСУДАРСТВА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latin typeface="Times New Roman"/>
                        </a:rPr>
                        <a:t>5 620,24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5 285,65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latin typeface="Times New Roman"/>
                        </a:rPr>
                        <a:t>94,0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4663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1 14 00000 00 0000 000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latin typeface="Times New Roman"/>
                        </a:rPr>
                        <a:t>473,05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476,79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latin typeface="Times New Roman"/>
                        </a:rPr>
                        <a:t>100,8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5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1 15 00000 00 0000 000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АДМИНИСТРАТИВНЫЕ ПЛАТЕЖИ И СБОРЫ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latin typeface="Times New Roman"/>
                        </a:rPr>
                        <a:t>53,50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53,45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/>
                        </a:rPr>
                        <a:t>99,9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5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1 16 00000 00 0000 000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latin typeface="Times New Roman"/>
                        </a:rPr>
                        <a:t>2 722,23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2 776,73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/>
                        </a:rPr>
                        <a:t>102,0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5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1 17 00000 00 0000 000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5,80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5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"/>
                        </a:rPr>
                        <a:t>2 00 00000 00 0000 000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313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112,99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latin typeface="Times New Roman"/>
                        </a:rPr>
                        <a:t>299 </a:t>
                      </a:r>
                      <a:r>
                        <a:rPr lang="ru-RU" sz="1100" b="1" i="0" u="none" strike="noStrike" dirty="0" smtClean="0">
                          <a:latin typeface="Times New Roman"/>
                        </a:rPr>
                        <a:t>296, 58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latin typeface="Times New Roman"/>
                        </a:rPr>
                        <a:t>95,6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472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2 02 00000 00 0000 000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313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112,99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/>
                        </a:rPr>
                        <a:t>299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296,58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/>
                        </a:rPr>
                        <a:t>95,6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101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2 02 10000 00 0000 000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ДОТАЦИИ БЮДЖЕТАМ МУНИЦИПАЛЬНЫХ РАЙОНОВ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101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964,45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/>
                        </a:rPr>
                        <a:t>101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964, 45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/>
                        </a:rPr>
                        <a:t>100,0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101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2 02 20000 00 0000 000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СУБСИДИИ БЮДЖЕТАМ МУНИЦИПАЛЬНЫХ РАЙОНОВ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30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735,89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/>
                        </a:rPr>
                        <a:t>26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244,87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/>
                        </a:rPr>
                        <a:t>85,4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7647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2 02 30000 00 0000 000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СУБВЕНЦИИ БЮДЖЕТАМ МУНИЦИПАЛЬНЫХ РАЙОНОВ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175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908,79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/>
                        </a:rPr>
                        <a:t>166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587,01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/>
                        </a:rPr>
                        <a:t>94,7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390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2 02 40000 00 0000 000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4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473,85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/>
                        </a:rPr>
                        <a:t>4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473,85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/>
                        </a:rPr>
                        <a:t>100,0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390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2 02 70000 00 0000 000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latin typeface="Times New Roman"/>
                        </a:rPr>
                        <a:t>30,00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/>
                        </a:rPr>
                        <a:t>26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,40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Times New Roman"/>
                        </a:rPr>
                        <a:t>88,0</a:t>
                      </a: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55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ВСЕГО ДОХОДОВ</a:t>
                      </a:r>
                    </a:p>
                  </a:txBody>
                  <a:tcPr marL="4426" marR="4426" marT="44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latin typeface="Times New Roman"/>
                        </a:rPr>
                        <a:t>313 </a:t>
                      </a:r>
                      <a:r>
                        <a:rPr lang="ru-RU" sz="1100" b="1" i="0" u="none" strike="noStrike" dirty="0" smtClean="0">
                          <a:latin typeface="Times New Roman"/>
                        </a:rPr>
                        <a:t>262,52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latin typeface="Times New Roman"/>
                        </a:rPr>
                        <a:t>299 </a:t>
                      </a:r>
                      <a:r>
                        <a:rPr lang="ru-RU" sz="1100" b="1" i="0" u="none" strike="noStrike" dirty="0" smtClean="0">
                          <a:latin typeface="Times New Roman"/>
                        </a:rPr>
                        <a:t>452,53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latin typeface="Times New Roman"/>
                        </a:rPr>
                        <a:t>95,6</a:t>
                      </a:r>
                    </a:p>
                  </a:txBody>
                  <a:tcPr marL="4426" marR="4426" marT="44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892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4426" marR="4426" marT="442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Times New Roman"/>
                      </a:endParaRPr>
                    </a:p>
                  </a:txBody>
                  <a:tcPr marL="4426" marR="4426" marT="44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63768" y="1152209"/>
          <a:ext cx="8628712" cy="4879904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4596093"/>
                <a:gridCol w="1416756"/>
                <a:gridCol w="1307931"/>
                <a:gridCol w="1307932"/>
              </a:tblGrid>
              <a:tr h="75992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highlight>
                            <a:srgbClr val="FFFF00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Уточненный план на год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u="none" strike="noStrike" baseline="0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66102,82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65972,26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1332,78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1332,78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4341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197,92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197,29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5709,53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4139,63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72,5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17575,98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15293,62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295382,99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286448,89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97,0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 и  кинематография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37259,90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36539,24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98,1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13673,29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11969,77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87,5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11799,13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11799,13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2448,36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2448,36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43061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Обслуживание</a:t>
                      </a:r>
                      <a:r>
                        <a:rPr lang="ru-RU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государственного и муниципального долга</a:t>
                      </a:r>
                      <a:endParaRPr lang="ru-RU" sz="1400" b="0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399,67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399,67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72051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Межбюджетные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трансферты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общего характера бюджетам субъектов Российской  Федерации и муниципальных образований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11611,83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11611,83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095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  РАСХОДОВ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463494,20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448152,47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96,7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24579" name="TextBox 5"/>
          <p:cNvSpPr txBox="1">
            <a:spLocks noChangeArrowheads="1"/>
          </p:cNvSpPr>
          <p:nvPr/>
        </p:nvSpPr>
        <p:spPr bwMode="auto">
          <a:xfrm>
            <a:off x="823912" y="0"/>
            <a:ext cx="5678091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 i="1" dirty="0" smtClean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 Исполнение </a:t>
            </a:r>
            <a:r>
              <a:rPr lang="ru-RU" altLang="ru-RU" sz="2000" b="1" i="1" dirty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бюджета</a:t>
            </a:r>
          </a:p>
          <a:p>
            <a:r>
              <a:rPr lang="ru-RU" altLang="ru-RU" sz="2000" b="1" i="1" dirty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 err="1" smtClean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Ольгинского</a:t>
            </a:r>
            <a:r>
              <a:rPr lang="ru-RU" altLang="ru-RU" sz="2000" b="1" i="1" dirty="0" smtClean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 муниципального </a:t>
            </a:r>
            <a:r>
              <a:rPr lang="ru-RU" altLang="ru-RU" sz="2000" b="1" i="1" dirty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района </a:t>
            </a:r>
            <a:r>
              <a:rPr lang="ru-RU" altLang="ru-RU" sz="2000" b="1" i="1" dirty="0">
                <a:solidFill>
                  <a:schemeClr val="accent6"/>
                </a:solidFill>
                <a:latin typeface="Georgia" pitchFamily="18" charset="0"/>
                <a:cs typeface="Times New Roman" pitchFamily="18" charset="0"/>
              </a:rPr>
              <a:t>по расходам </a:t>
            </a:r>
            <a:r>
              <a:rPr lang="ru-RU" altLang="ru-RU" sz="2000" b="1" i="1" dirty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за </a:t>
            </a:r>
            <a:r>
              <a:rPr lang="ru-RU" altLang="ru-RU" sz="2000" b="1" i="1" dirty="0" smtClean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2019  </a:t>
            </a:r>
            <a:r>
              <a:rPr lang="ru-RU" altLang="ru-RU" sz="2000" b="1" i="1" dirty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год</a:t>
            </a:r>
            <a:endParaRPr lang="ru-RU" altLang="ru-RU" sz="2000" b="1" i="1" dirty="0">
              <a:solidFill>
                <a:srgbClr val="0D79CA"/>
              </a:solidFill>
              <a:latin typeface="Georgia" pitchFamily="18" charset="0"/>
            </a:endParaRPr>
          </a:p>
          <a:p>
            <a:endParaRPr lang="ru-RU" altLang="ru-RU" sz="2400" dirty="0"/>
          </a:p>
        </p:txBody>
      </p:sp>
      <p:sp>
        <p:nvSpPr>
          <p:cNvPr id="24580" name="Прямоугольник 6"/>
          <p:cNvSpPr>
            <a:spLocks noChangeArrowheads="1"/>
          </p:cNvSpPr>
          <p:nvPr/>
        </p:nvSpPr>
        <p:spPr bwMode="auto">
          <a:xfrm>
            <a:off x="7884368" y="698501"/>
            <a:ext cx="10081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altLang="ru-RU" sz="1200" b="1" i="1" dirty="0" smtClean="0"/>
          </a:p>
          <a:p>
            <a:r>
              <a:rPr lang="ru-RU" altLang="ru-RU" sz="1200" b="1" i="1" dirty="0" smtClean="0"/>
              <a:t>тыс</a:t>
            </a:r>
            <a:r>
              <a:rPr lang="ru-RU" altLang="ru-RU" sz="1200" b="1" i="1" dirty="0"/>
              <a:t>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0"/>
          <a:ext cx="9144000" cy="666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200025" y="714375"/>
          <a:ext cx="8743949" cy="5429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467544" y="620688"/>
          <a:ext cx="7992888" cy="792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>
            <a:graphicFrameLocks/>
          </p:cNvGraphicFramePr>
          <p:nvPr/>
        </p:nvGraphicFramePr>
        <p:xfrm>
          <a:off x="0" y="1484784"/>
          <a:ext cx="91440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259632" y="188640"/>
            <a:ext cx="6120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Доля мероприятий программной направленности в общем объеме расходов бюджета 2019 года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9773" y="-11112"/>
            <a:ext cx="7127081" cy="98488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Реализация муниципальных программ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в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2019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году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7" y="836715"/>
          <a:ext cx="8640960" cy="5688628"/>
        </p:xfrm>
        <a:graphic>
          <a:graphicData uri="http://schemas.openxmlformats.org/drawingml/2006/table">
            <a:tbl>
              <a:tblPr/>
              <a:tblGrid>
                <a:gridCol w="4534694"/>
                <a:gridCol w="1308907"/>
                <a:gridCol w="1367841"/>
                <a:gridCol w="1429518"/>
              </a:tblGrid>
              <a:tr h="9330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муниципальной  программы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года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за 2019 год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 программной направленности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417327,57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402138,89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96,4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10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latin typeface="Times New Roman"/>
                        </a:rPr>
                        <a:t>«Экономическое 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развитие </a:t>
                      </a:r>
                      <a:r>
                        <a:rPr lang="ru-RU" sz="1400" b="1" i="0" u="none" strike="noStrike" dirty="0" err="1">
                          <a:latin typeface="Times New Roman"/>
                        </a:rPr>
                        <a:t>Ольгинского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 муниципального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района» на 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2019-2021 годы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37274,70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36772,23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98,7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6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«Профилактика терроризма и экстремизма на территории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муниципального района» на 2019-2021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750,00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743,88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99,2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«Профилактика терроризма и экстремизма на территории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муниципального района» на 2019-2021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304,00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297,29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97,8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7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"Развитие физической культуры и спорта в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Ольгинском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муниципальном районе" на 2017-2020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11799,13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11799,13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"Развитие системы образования 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района" на 2018-2020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295133,37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285608,32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96,8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5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"Доступная среда" на территории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района" на 2018-2020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75,00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00,0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34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"Развития культуры в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Ольгинском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районе" на 2019-2021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36857,60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36062,31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97,8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41" name="Прямоугольник 6"/>
          <p:cNvSpPr>
            <a:spLocks noChangeArrowheads="1"/>
          </p:cNvSpPr>
          <p:nvPr/>
        </p:nvSpPr>
        <p:spPr bwMode="auto">
          <a:xfrm>
            <a:off x="5985272" y="116632"/>
            <a:ext cx="297709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altLang="ru-RU" sz="2000" b="1" i="1" dirty="0" smtClean="0"/>
          </a:p>
          <a:p>
            <a:r>
              <a:rPr lang="ru-RU" altLang="ru-RU" sz="2000" b="1" i="1" dirty="0" smtClean="0"/>
              <a:t>                         </a:t>
            </a:r>
            <a:r>
              <a:rPr lang="ru-RU" altLang="ru-RU" sz="1400" b="1" i="1" dirty="0" smtClean="0"/>
              <a:t>тыс</a:t>
            </a:r>
            <a:r>
              <a:rPr lang="ru-RU" altLang="ru-RU" sz="1400" b="1" i="1" dirty="0"/>
              <a:t>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70273" y="188641"/>
          <a:ext cx="8622207" cy="6103043"/>
        </p:xfrm>
        <a:graphic>
          <a:graphicData uri="http://schemas.openxmlformats.org/drawingml/2006/table">
            <a:tbl>
              <a:tblPr/>
              <a:tblGrid>
                <a:gridCol w="4645686"/>
                <a:gridCol w="1295254"/>
                <a:gridCol w="1307560"/>
                <a:gridCol w="1373707"/>
              </a:tblGrid>
              <a:tr h="792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"Комплексное развитие коммунальной инфраструктуры и повышение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энергоэффективности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Ольгинском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муниципальном районе» на 2019-2021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17065,92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17286,72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101,3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"Комплексное развитие транспортной инфраструктуры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 " на  2019-2021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5453,20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4044,63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74,2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муниципальных районов на предоставление жилых помещений детям-сиротам и детям, оставшимся без попечения родителей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8427,57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7640,90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90,7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76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"Поддержка коренных и малочисленных народов Севера, Сибири и Дальнего Востока, проживающих на территории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района, на 2017-2020  годы"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476,93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476,93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5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"Территориальное планирование и градостроительное зонирование" на 2018-2025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95,00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95,00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"Организация и предоставление услуг по обеспечению твердым топливом населения, проживающего на территории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района" на 2019 - 2022 годы.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3615,15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1311,55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36,3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1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Непрограммные направления деятельности органов местного самоуправления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46166,63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46013,58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99,7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65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непрограммных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направлений деятельности органов местного самоуправления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39505,41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39352,40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99,6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непрограммных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направлений деятельности органов местного самоуправления за счет средств бюджетов других уровней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6661,22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6661,18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79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РАСХОДОВ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463494,20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448152,47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96,7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95536" y="116633"/>
            <a:ext cx="84969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Консолидированный бюджет </a:t>
            </a:r>
            <a:r>
              <a:rPr lang="ru-RU" dirty="0" err="1" smtClean="0">
                <a:solidFill>
                  <a:schemeClr val="accent1"/>
                </a:solidFill>
              </a:rPr>
              <a:t>Ольгинского</a:t>
            </a:r>
            <a:r>
              <a:rPr lang="ru-RU" dirty="0" smtClean="0">
                <a:solidFill>
                  <a:schemeClr val="accent1"/>
                </a:solidFill>
              </a:rPr>
              <a:t> муниципального района по         </a:t>
            </a:r>
            <a:r>
              <a:rPr lang="ru-RU" dirty="0" smtClean="0">
                <a:solidFill>
                  <a:schemeClr val="accent6"/>
                </a:solidFill>
              </a:rPr>
              <a:t>доходам</a:t>
            </a:r>
            <a:r>
              <a:rPr lang="ru-RU" dirty="0" smtClean="0">
                <a:solidFill>
                  <a:schemeClr val="accent1"/>
                </a:solidFill>
              </a:rPr>
              <a:t> за 2019 год                                    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</a:rPr>
              <a:t>                                                                                                                </a:t>
            </a:r>
            <a:r>
              <a:rPr lang="ru-RU" sz="1050" b="1" dirty="0" smtClean="0"/>
              <a:t>тыс. руб.</a:t>
            </a:r>
          </a:p>
          <a:p>
            <a:pPr algn="ctr"/>
            <a:endParaRPr lang="ru-RU" dirty="0" smtClean="0">
              <a:solidFill>
                <a:srgbClr val="993300"/>
              </a:solidFill>
            </a:endParaRPr>
          </a:p>
          <a:p>
            <a:pPr algn="ctr"/>
            <a:endParaRPr lang="ru-RU" dirty="0" smtClean="0">
              <a:solidFill>
                <a:srgbClr val="993300"/>
              </a:solidFill>
            </a:endParaRPr>
          </a:p>
          <a:p>
            <a:pPr algn="r"/>
            <a:endParaRPr lang="ru-RU" sz="1000" dirty="0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0" y="1124744"/>
          <a:ext cx="9036496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116632"/>
            <a:ext cx="896448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Консолидированный бюджет </a:t>
            </a:r>
            <a:r>
              <a:rPr lang="ru-RU" dirty="0" err="1" smtClean="0">
                <a:solidFill>
                  <a:schemeClr val="accent1"/>
                </a:solidFill>
              </a:rPr>
              <a:t>Ольгинского</a:t>
            </a:r>
            <a:r>
              <a:rPr lang="ru-RU" dirty="0" smtClean="0">
                <a:solidFill>
                  <a:schemeClr val="accent1"/>
                </a:solidFill>
              </a:rPr>
              <a:t> муниципального района по </a:t>
            </a:r>
            <a:r>
              <a:rPr lang="ru-RU" dirty="0" smtClean="0">
                <a:solidFill>
                  <a:schemeClr val="accent6"/>
                </a:solidFill>
              </a:rPr>
              <a:t>расходам</a:t>
            </a:r>
            <a:r>
              <a:rPr lang="ru-RU" dirty="0" smtClean="0">
                <a:solidFill>
                  <a:schemeClr val="accent1"/>
                </a:solidFill>
              </a:rPr>
              <a:t> за 2019 год</a:t>
            </a:r>
          </a:p>
          <a:p>
            <a:pPr algn="r"/>
            <a:r>
              <a:rPr lang="ru-RU" sz="1000" dirty="0" smtClean="0"/>
              <a:t>тыс.руб.</a:t>
            </a:r>
            <a:endParaRPr lang="ru-RU" sz="1000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07504" y="836712"/>
          <a:ext cx="8928992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1" y="1556791"/>
          <a:ext cx="8496944" cy="3870571"/>
        </p:xfrm>
        <a:graphic>
          <a:graphicData uri="http://schemas.openxmlformats.org/drawingml/2006/table">
            <a:tbl>
              <a:tblPr/>
              <a:tblGrid>
                <a:gridCol w="720079"/>
                <a:gridCol w="3564705"/>
                <a:gridCol w="1403847"/>
                <a:gridCol w="1440160"/>
                <a:gridCol w="1368153"/>
              </a:tblGrid>
              <a:tr h="50405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№ </a:t>
                      </a:r>
                      <a:r>
                        <a:rPr lang="ru-RU" sz="1200" dirty="0" err="1" smtClean="0">
                          <a:latin typeface="Times New Roman"/>
                          <a:ea typeface="Calibri"/>
                          <a:cs typeface="Times New Roman"/>
                        </a:rPr>
                        <a:t>пп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Наименование показателя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2017 г.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отчет, млн. руб.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2018 г.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отчет, 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млн. руб.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2019 г.</a:t>
                      </a:r>
                      <a:r>
                        <a:rPr lang="ru-RU" sz="12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отчет 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млн. руб.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Оборот организаций по хозяйственным видам экономической деятельности (по крупным и средним)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379,3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352,8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275,8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07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Объем отгруженных товаров, работ, услуг крупных и средних предприятий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199,5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203,8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113,1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36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Валовая продукция сельского хозяйства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348,8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363,9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352,3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8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Оборот общественного питания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0,313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0,131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0,315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359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Объем платных услуг (по крупным и средним)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50,0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46,2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48,2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70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Объем инвестиций в основной капитал (по крупным и средним)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32,82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01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8.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Количество организаций, ед.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166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160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143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26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9.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Количество индивидуальных предпринимателей, ед.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228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200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185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55576" y="332656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00FF"/>
                </a:solidFill>
              </a:rPr>
              <a:t>Основные показатели социально-экономического развития </a:t>
            </a:r>
            <a:r>
              <a:rPr lang="ru-RU" b="1" i="1" dirty="0" err="1" smtClean="0">
                <a:solidFill>
                  <a:srgbClr val="0000FF"/>
                </a:solidFill>
              </a:rPr>
              <a:t>Ольгинского</a:t>
            </a:r>
            <a:r>
              <a:rPr lang="ru-RU" b="1" i="1" dirty="0" smtClean="0">
                <a:solidFill>
                  <a:srgbClr val="0000FF"/>
                </a:solidFill>
              </a:rPr>
              <a:t> муниципального района</a:t>
            </a:r>
            <a:endParaRPr lang="ru-RU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0" y="908717"/>
          <a:ext cx="9144000" cy="5968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5463"/>
                <a:gridCol w="4544609"/>
                <a:gridCol w="1440160"/>
                <a:gridCol w="1224136"/>
                <a:gridCol w="1259632"/>
              </a:tblGrid>
              <a:tr h="5563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№ </a:t>
                      </a:r>
                    </a:p>
                    <a:p>
                      <a:pPr algn="ctr"/>
                      <a:r>
                        <a:rPr lang="ru-RU" sz="1400" dirty="0" err="1" smtClean="0"/>
                        <a:t>пп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Наименование</a:t>
                      </a:r>
                      <a:r>
                        <a:rPr lang="ru-RU" sz="1400" baseline="0" dirty="0" smtClean="0"/>
                        <a:t> показателя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2017 </a:t>
                      </a:r>
                      <a:r>
                        <a:rPr lang="ru-RU" sz="1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г. 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2018  г.     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0010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2019г.  </a:t>
                      </a:r>
                    </a:p>
                    <a:p>
                      <a:pPr marL="80010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lain" startAt="2017"/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6315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Размер среднемесячной заработной платы в крупных и средних организациях, руб.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32402,4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36938,7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38389,2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8959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Численность работающих в крупных и средних организациях, 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1381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1343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1264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5289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Численность зарегистрированных безработных, чел.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306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276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5453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Уровень зарегистрированной  безработицы, %     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6,7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6,1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5,6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6315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Численность пенсионеров на 1 января, чел.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3529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3533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3420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8439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Количество детей в возрасте от 1 до 6 лет посещающих муниципальные дошкольные учреждения на 1 января,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356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345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80317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Численность учащихся муниципальных общеобразовательных учреждений на 1 января,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1088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1082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1014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95069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8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Ввод в действие жилых домов, кв.м.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1725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256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44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27584" y="116632"/>
            <a:ext cx="70567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ln>
                  <a:solidFill>
                    <a:schemeClr val="tx1"/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Социальные       показатели</a:t>
            </a:r>
            <a:endParaRPr lang="ru-RU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1412955"/>
            <a:ext cx="87849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79513" y="-925014"/>
            <a:ext cx="878497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pPr algn="ctr"/>
            <a:r>
              <a:rPr lang="ru-RU" sz="1400" b="1" dirty="0" smtClean="0"/>
              <a:t>СТРУКТУРА МУНИЦИПАЛЬНОГО ДОЛГА ОЛЬГИНСКОГО МУНИЦИПАЛЬНОГО РАОНА</a:t>
            </a:r>
            <a:endParaRPr lang="ru-RU" sz="1400" dirty="0" smtClean="0"/>
          </a:p>
          <a:p>
            <a:r>
              <a:rPr lang="ru-RU" sz="1400" dirty="0" smtClean="0"/>
              <a:t> 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2018 году между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Ольгинским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муниципальным районом и Департаментом финансов Приморского края было заключено соглашение № 04/18 от 02.07.2018 г. о реструктуризации задолженности по бюджетному кредиту, предоставленному по договору от 06.05.2016 г. №01/16 о предоставлении бюджетного кредита. Сумма погашенной задолженности в 2019 году составила 1175,13 тыс. руб., в соответствии с графиком погашения реструктуризированной задолженности.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График гашения муниципального долга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муниципального района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В соответствии с законом Приморского края от 07.03.2017 г. № 241-КЗ «О внесении изменений в закон Приморского края от 21.12.2017 г. № 218-КЗ «О краевом бюджете на 2018 год и плановый период 2019 и 2020 годов» - 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году задолженность по основному долгу на дату реструктуризации задолженности подлежит гашению в объеме 5 процентов от суммы задолженности, что составляет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1175,13 тыс.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Ольгинский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муниципальный район обязуется гасить задолженность по основному долгу в размере и сроки, указанные в изложенном ниже графике оплаты: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533525" y="4527313"/>
          <a:ext cx="6076950" cy="2070041"/>
        </p:xfrm>
        <a:graphic>
          <a:graphicData uri="http://schemas.openxmlformats.org/drawingml/2006/table">
            <a:tbl>
              <a:tblPr/>
              <a:tblGrid>
                <a:gridCol w="3038475"/>
                <a:gridCol w="3038475"/>
              </a:tblGrid>
              <a:tr h="256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	Период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Сумма, руб.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2018 г.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587564,50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2019 г.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1175129,00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2020 г.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1762693,50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2021 г.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2350258,00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2022 г.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5875645,00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Итого: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11751290,00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1" y="-2079720"/>
            <a:ext cx="8856985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Уплата процентов за пользование бюджетным кредитом будет производится в размере ½ ключевой ставки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Центрального банка Российской Федерации за каждый день пользования бюджетным кредитом.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Обслуживание муниципального внутреннего долга в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2019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году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 расходы исполнены на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399,67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тыс. руб., при плане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399,67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тыс. руб., процент исполнения – 100,0 %.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Общая сумма долговой нагрузки на бюджет муниципального района в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2019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году составила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1574,80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тыс. руб., в том числе: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гашение основного долга в размере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1175,13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тыс. руб.;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уплата процентов за пользование кредитом в размере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399,67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тыс. руб.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9117</TotalTime>
  <Words>2432</Words>
  <Application>Microsoft Office PowerPoint</Application>
  <PresentationFormat>Экран (4:3)</PresentationFormat>
  <Paragraphs>769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Воздушный поток</vt:lpstr>
      <vt:lpstr>Аптека</vt:lpstr>
      <vt:lpstr>1_Исполнительная</vt:lpstr>
      <vt:lpstr>Открытая</vt:lpstr>
      <vt:lpstr>2_Исполнительная</vt:lpstr>
      <vt:lpstr>8_Тема Office</vt:lpstr>
      <vt:lpstr>Слайд 1</vt:lpstr>
      <vt:lpstr>Слайд 2</vt:lpstr>
      <vt:lpstr>Слайд 3</vt:lpstr>
      <vt:lpstr>Слайд 4</vt:lpstr>
      <vt:lpstr>ЧТО ТАКОЕ БЮДЖЕТ?</vt:lpstr>
      <vt:lpstr>Слайд 6</vt:lpstr>
      <vt:lpstr>Слайд 7</vt:lpstr>
      <vt:lpstr>Слайд 8</vt:lpstr>
      <vt:lpstr>Слайд 9</vt:lpstr>
      <vt:lpstr>На чем основывается проект бюджета ольгинского муниципального района?</vt:lpstr>
      <vt:lpstr>Слайд 11</vt:lpstr>
      <vt:lpstr>Основные характеристики бюджета муниципального района  за 2019 год</vt:lpstr>
      <vt:lpstr>Слайд 13</vt:lpstr>
      <vt:lpstr>Структура доходов бюджета Ольгинского муниципального района     в 2019 году                                                                                                 тыс.руб.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Company>UPRFIN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Борох Оксана Николаевна</dc:creator>
  <cp:lastModifiedBy>Борисова</cp:lastModifiedBy>
  <cp:revision>828</cp:revision>
  <cp:lastPrinted>2014-02-24T14:13:58Z</cp:lastPrinted>
  <dcterms:created xsi:type="dcterms:W3CDTF">2013-12-18T08:51:47Z</dcterms:created>
  <dcterms:modified xsi:type="dcterms:W3CDTF">2020-02-25T06:48:43Z</dcterms:modified>
</cp:coreProperties>
</file>