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chart7.xml" ContentType="application/vnd.openxmlformats-officedocument.drawingml.chart+xml"/>
  <Override PartName="/ppt/slideMasters/slideMaster6.xml" ContentType="application/vnd.openxmlformats-officedocument.presentationml.slideMaster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4.xml" ContentType="application/vnd.openxmlformats-officedocument.drawingml.char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harts/chart9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56" r:id="rId3"/>
    <p:sldMasterId id="2147483780" r:id="rId4"/>
    <p:sldMasterId id="2147483804" r:id="rId5"/>
    <p:sldMasterId id="2147483953" r:id="rId6"/>
  </p:sldMasterIdLst>
  <p:notesMasterIdLst>
    <p:notesMasterId r:id="rId35"/>
  </p:notesMasterIdLst>
  <p:sldIdLst>
    <p:sldId id="256" r:id="rId7"/>
    <p:sldId id="257" r:id="rId8"/>
    <p:sldId id="396" r:id="rId9"/>
    <p:sldId id="397" r:id="rId10"/>
    <p:sldId id="260" r:id="rId11"/>
    <p:sldId id="261" r:id="rId12"/>
    <p:sldId id="374" r:id="rId13"/>
    <p:sldId id="271" r:id="rId14"/>
    <p:sldId id="272" r:id="rId15"/>
    <p:sldId id="268" r:id="rId16"/>
    <p:sldId id="275" r:id="rId17"/>
    <p:sldId id="386" r:id="rId18"/>
    <p:sldId id="376" r:id="rId19"/>
    <p:sldId id="379" r:id="rId20"/>
    <p:sldId id="380" r:id="rId21"/>
    <p:sldId id="381" r:id="rId22"/>
    <p:sldId id="389" r:id="rId23"/>
    <p:sldId id="383" r:id="rId24"/>
    <p:sldId id="390" r:id="rId25"/>
    <p:sldId id="391" r:id="rId26"/>
    <p:sldId id="392" r:id="rId27"/>
    <p:sldId id="395" r:id="rId28"/>
    <p:sldId id="393" r:id="rId29"/>
    <p:sldId id="387" r:id="rId30"/>
    <p:sldId id="388" r:id="rId31"/>
    <p:sldId id="398" r:id="rId32"/>
    <p:sldId id="399" r:id="rId33"/>
    <p:sldId id="401" r:id="rId34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0000FF"/>
    <a:srgbClr val="CCFFCC"/>
    <a:srgbClr val="00CC00"/>
    <a:srgbClr val="920000"/>
    <a:srgbClr val="CCECFF"/>
    <a:srgbClr val="FFFF66"/>
    <a:srgbClr val="CC0000"/>
    <a:srgbClr val="336600"/>
    <a:srgbClr val="00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598" autoAdjust="0"/>
  </p:normalViewPr>
  <p:slideViewPr>
    <p:cSldViewPr>
      <p:cViewPr varScale="1">
        <p:scale>
          <a:sx n="106" d="100"/>
          <a:sy n="106" d="100"/>
        </p:scale>
        <p:origin x="-16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44;&#1086;&#1082;&#1091;&#1084;&#1077;&#1085;&#1090;&#1099;%20!!!\2018%20&#1075;&#1086;&#1076;\&#1041;&#1102;&#1076;&#1078;&#1077;&#1090;%20&#1076;&#1083;&#1103;%20&#1075;&#1088;&#1072;&#1078;&#1076;&#1072;&#1085;\&#1073;&#1102;&#1076;&#1078;&#1077;&#1090;%20&#1080;&#1089;&#1087;%202016,&#1087;&#1083;&#1072;&#1085;%20201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44;&#1086;&#1082;&#1091;&#1084;&#1077;&#1085;&#1090;&#1099;%20!!!\2018%20&#1075;&#1086;&#1076;\&#1041;&#1102;&#1076;&#1078;&#1077;&#1090;%20&#1076;&#1083;&#1103;%20&#1075;&#1088;&#1072;&#1078;&#1076;&#1072;&#1085;\&#1073;&#1102;&#1076;&#1078;&#1077;&#1090;%20&#1080;&#1089;&#1087;%202016,&#1087;&#1083;&#1072;&#1085;%202017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44;&#1086;&#1082;&#1091;&#1084;&#1077;&#1085;&#1090;&#1099;%20!!!\2018%20&#1075;&#1086;&#1076;\&#1041;&#1102;&#1076;&#1078;&#1077;&#1090;%20&#1076;&#1083;&#1103;%20&#1075;&#1088;&#1072;&#1078;&#1076;&#1072;&#1085;\&#1073;&#1102;&#1076;&#1078;&#1077;&#1090;%20&#1080;&#1089;&#1087;%202016,&#1087;&#1083;&#1072;&#1085;%202017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&#1041;&#1086;&#1088;&#1080;&#1089;&#1086;&#1074;&#1072;\Desktop\&#1051;&#1080;&#1089;&#1090;%20Microsoft%20Office%20Exce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3;&#1102;&#1076;&#1078;&#1077;&#1090;%20&#1076;&#1083;&#1103;%20&#1075;&#1088;&#1072;&#1078;&#1076;&#1072;&#1085;%202018\&#1080;&#1089;&#1087;&#1086;&#1083;&#1085;&#1077;&#1085;&#1080;&#1077;%202018%20&#1088;&#1072;&#1079;&#1076;&#1077;&#1083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3;&#1102;&#1076;&#1078;&#1077;&#1090;%20&#1080;&#1089;&#1087;%202016,&#1087;&#1083;&#1072;&#1085;%202017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44;&#1086;&#1082;&#1091;&#1084;&#1077;&#1085;&#1090;&#1099;%20!!!\2018%20&#1075;&#1086;&#1076;\&#1041;&#1102;&#1076;&#1078;&#1077;&#1090;%20&#1076;&#1083;&#1103;%20&#1075;&#1088;&#1072;&#1078;&#1076;&#1072;&#1085;\&#1073;&#1102;&#1076;&#1078;&#1077;&#1090;%20&#1080;&#1089;&#1087;%202016,&#1087;&#1083;&#1072;&#1085;%202017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3;&#1102;&#1076;&#1078;&#1077;&#1090;%20&#1076;&#1083;&#1103;%20&#1075;&#1088;&#1072;&#1078;&#1076;&#1072;&#1085;%202018\&#1041;&#1102;&#1076;&#1078;&#1077;&#1090;&#1099;%20-%20&#1082;&#1086;&#1087;&#1080;&#1103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3;&#1102;&#1076;&#1078;&#1077;&#1090;%20&#1076;&#1083;&#1103;%20&#1075;&#1088;&#1072;&#1078;&#1076;&#1072;&#1085;%202018\&#1041;&#1102;&#1076;&#1078;&#1077;&#1090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perspective val="30"/>
    </c:view3D>
    <c:plotArea>
      <c:layout>
        <c:manualLayout>
          <c:layoutTarget val="inner"/>
          <c:xMode val="edge"/>
          <c:yMode val="edge"/>
          <c:x val="2.7297306389556436E-2"/>
          <c:y val="0.11191172762109322"/>
          <c:w val="0.94926174924439743"/>
          <c:h val="0.79571163168819292"/>
        </c:manualLayout>
      </c:layout>
      <c:bar3DChart>
        <c:barDir val="col"/>
        <c:grouping val="clustered"/>
        <c:ser>
          <c:idx val="0"/>
          <c:order val="0"/>
          <c:cat>
            <c:strRef>
              <c:f>'план доля в общем объем на 2017'!$A$3:$A$5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'план доля в общем объем на 2017'!$B$3:$B$5</c:f>
              <c:numCache>
                <c:formatCode>0.00</c:formatCode>
                <c:ptCount val="3"/>
                <c:pt idx="0" formatCode="@">
                  <c:v>0</c:v>
                </c:pt>
                <c:pt idx="1">
                  <c:v>5600.76</c:v>
                </c:pt>
                <c:pt idx="2">
                  <c:v>273491.17</c:v>
                </c:pt>
              </c:numCache>
            </c:numRef>
          </c:val>
        </c:ser>
        <c:ser>
          <c:idx val="1"/>
          <c:order val="1"/>
          <c:cat>
            <c:strRef>
              <c:f>'план доля в общем объем на 2017'!$A$3:$A$5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'план доля в общем объем на 2017'!$C$3:$C$5</c:f>
              <c:numCache>
                <c:formatCode>0.00</c:formatCode>
                <c:ptCount val="3"/>
                <c:pt idx="0">
                  <c:v>14831.73000000001</c:v>
                </c:pt>
                <c:pt idx="1">
                  <c:v>56388.37</c:v>
                </c:pt>
                <c:pt idx="2">
                  <c:v>268779.31</c:v>
                </c:pt>
              </c:numCache>
            </c:numRef>
          </c:val>
        </c:ser>
        <c:shape val="box"/>
        <c:axId val="83519360"/>
        <c:axId val="83520896"/>
        <c:axId val="0"/>
      </c:bar3DChart>
      <c:catAx>
        <c:axId val="8351936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83520896"/>
        <c:crosses val="autoZero"/>
        <c:auto val="1"/>
        <c:lblAlgn val="ctr"/>
        <c:lblOffset val="100"/>
      </c:catAx>
      <c:valAx>
        <c:axId val="83520896"/>
        <c:scaling>
          <c:orientation val="minMax"/>
        </c:scaling>
        <c:delete val="1"/>
        <c:axPos val="l"/>
        <c:majorGridlines/>
        <c:numFmt formatCode="@" sourceLinked="1"/>
        <c:majorTickMark val="none"/>
        <c:tickLblPos val="none"/>
        <c:crossAx val="83519360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l">
              <a:defRPr sz="15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500" baseline="0" dirty="0"/>
              <a:t>Исполнение по налоговым и неналоговым доходам за 2018 год</a:t>
            </a:r>
          </a:p>
          <a:p>
            <a:pPr algn="l">
              <a:defRPr sz="15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500" baseline="0" dirty="0"/>
              <a:t>(исполнение 71220,10 тыс. руб.)</a:t>
            </a:r>
          </a:p>
        </c:rich>
      </c:tx>
      <c:layout>
        <c:manualLayout>
          <c:xMode val="edge"/>
          <c:yMode val="edge"/>
          <c:x val="9.4364974504278464E-3"/>
          <c:y val="2.5326436705871997E-2"/>
        </c:manualLayout>
      </c:layout>
      <c:spPr>
        <a:noFill/>
        <a:ln w="3175">
          <a:noFill/>
          <a:prstDash val="solid"/>
        </a:ln>
      </c:spPr>
    </c:title>
    <c:view3D>
      <c:perspective val="0"/>
    </c:view3D>
    <c:plotArea>
      <c:layout>
        <c:manualLayout>
          <c:layoutTarget val="inner"/>
          <c:xMode val="edge"/>
          <c:yMode val="edge"/>
          <c:x val="4.5263498221791293E-2"/>
          <c:y val="0.39493895898996051"/>
          <c:w val="0.60575462499777388"/>
          <c:h val="0.27304187394985829"/>
        </c:manualLayout>
      </c:layout>
      <c:pie3DChart>
        <c:varyColors val="1"/>
        <c:ser>
          <c:idx val="1"/>
          <c:order val="0"/>
          <c:explosion val="25"/>
          <c:dPt>
            <c:idx val="0"/>
            <c:spPr>
              <a:solidFill>
                <a:srgbClr val="9999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spPr>
              <a:solidFill>
                <a:srgbClr val="0066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spPr>
              <a:solidFill>
                <a:srgbClr val="CCCC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8"/>
            <c:spPr>
              <a:solidFill>
                <a:srgbClr val="0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9"/>
            <c:spPr>
              <a:solidFill>
                <a:srgbClr val="FF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0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1"/>
            <c:spPr>
              <a:solidFill>
                <a:srgbClr val="00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2"/>
            <c:spPr>
              <a:solidFill>
                <a:srgbClr val="8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3"/>
            <c:spPr>
              <a:solidFill>
                <a:srgbClr val="8000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4"/>
            <c:spPr>
              <a:solidFill>
                <a:srgbClr val="00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5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'план 2017'!$A$4:$A$19</c:f>
              <c:strCache>
                <c:ptCount val="16"/>
                <c:pt idx="0">
                  <c:v>Налог на доходы физических лиц</c:v>
                </c:pt>
                <c:pt idx="1">
                  <c:v>Налоги на товары (работы, услуги), реализуемые на территории РФ</c:v>
                </c:pt>
                <c:pt idx="2">
                  <c:v>Единый налог на вмененный доход</c:v>
                </c:pt>
                <c:pt idx="3">
                  <c:v>Единый сельскохозяйственный налог</c:v>
                </c:pt>
                <c:pt idx="4">
                  <c:v>Налог, взимаемый в связи с применением патентной системы налогообложения</c:v>
                </c:pt>
                <c:pt idx="5">
                  <c:v>Налог на имущество физических лиц</c:v>
                </c:pt>
                <c:pt idx="6">
                  <c:v>Земельный налог</c:v>
                </c:pt>
                <c:pt idx="7">
                  <c:v>Госпошлина</c:v>
                </c:pt>
                <c:pt idx="8">
                  <c:v>Доходы от арендной платы за земельные участки</c:v>
                </c:pt>
                <c:pt idx="9">
                  <c:v>Доходы от арендной платы за имущество</c:v>
                </c:pt>
                <c:pt idx="10">
                  <c:v>Доходы от перечисления части прибыли муниципальных унитарных предприятий</c:v>
                </c:pt>
                <c:pt idx="11">
                  <c:v>Платежи за пользование природными ресурсами</c:v>
                </c:pt>
                <c:pt idx="12">
                  <c:v>Доходы от оказания платных услуг и компенсации затрат государства</c:v>
                </c:pt>
                <c:pt idx="13">
                  <c:v>Доходы от продажи материальных и нематериальных активов</c:v>
                </c:pt>
                <c:pt idx="14">
                  <c:v>Административные платежи и сборы</c:v>
                </c:pt>
                <c:pt idx="15">
                  <c:v>Штрафы, санкции, возмещение вреда</c:v>
                </c:pt>
              </c:strCache>
            </c:strRef>
          </c:cat>
          <c:val>
            <c:numRef>
              <c:f>'план 2017'!$B$4:$B$19</c:f>
            </c:numRef>
          </c:val>
        </c:ser>
        <c:ser>
          <c:idx val="0"/>
          <c:order val="1"/>
          <c:explosion val="25"/>
          <c:dLbls>
            <c:dLbl>
              <c:idx val="8"/>
              <c:layout>
                <c:manualLayout>
                  <c:x val="2.9753383516547001E-2"/>
                  <c:y val="-0.17723633578733339"/>
                </c:manualLayout>
              </c:layout>
              <c:dLblPos val="bestFit"/>
              <c:showVal val="1"/>
            </c:dLbl>
            <c:dLbl>
              <c:idx val="9"/>
              <c:layout>
                <c:manualLayout>
                  <c:x val="-7.3424073824512812E-2"/>
                  <c:y val="-0.11220550475054722"/>
                </c:manualLayout>
              </c:layout>
              <c:dLblPos val="bestFit"/>
              <c:showVal val="1"/>
            </c:dLbl>
            <c:dLbl>
              <c:idx val="10"/>
              <c:layout>
                <c:manualLayout>
                  <c:x val="-8.4625069788037743E-2"/>
                  <c:y val="-4.1370766774875757E-2"/>
                </c:manualLayout>
              </c:layout>
              <c:dLblPos val="bestFit"/>
              <c:showVal val="1"/>
            </c:dLbl>
            <c:dLbl>
              <c:idx val="11"/>
              <c:layout>
                <c:manualLayout>
                  <c:x val="-4.2870197460036334E-2"/>
                  <c:y val="8.7237892310328014E-3"/>
                </c:manualLayout>
              </c:layout>
              <c:dLblPos val="bestFit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'план 2017'!$A$4:$A$21</c:f>
              <c:strCache>
                <c:ptCount val="17"/>
                <c:pt idx="0">
                  <c:v>Налог на доходы физических лиц</c:v>
                </c:pt>
                <c:pt idx="1">
                  <c:v>Налоги на товары (работы, услуги), реализуемые на территории РФ</c:v>
                </c:pt>
                <c:pt idx="2">
                  <c:v>Единый налог на вмененный доход</c:v>
                </c:pt>
                <c:pt idx="3">
                  <c:v>Единый сельскохозяйственный налог</c:v>
                </c:pt>
                <c:pt idx="4">
                  <c:v>Налог, взимаемый в связи с применением патентной системы налогообложения</c:v>
                </c:pt>
                <c:pt idx="5">
                  <c:v>Налог на имущество физических лиц</c:v>
                </c:pt>
                <c:pt idx="6">
                  <c:v>Земельный налог</c:v>
                </c:pt>
                <c:pt idx="7">
                  <c:v>Госпошлина</c:v>
                </c:pt>
                <c:pt idx="8">
                  <c:v>Доходы от арендной платы за земельные участки</c:v>
                </c:pt>
                <c:pt idx="9">
                  <c:v>Доходы от арендной платы за имущество</c:v>
                </c:pt>
                <c:pt idx="10">
                  <c:v>Доходы от перечисления части прибыли муниципальных унитарных предприятий</c:v>
                </c:pt>
                <c:pt idx="11">
                  <c:v>Платежи за пользование природными ресурсами</c:v>
                </c:pt>
                <c:pt idx="12">
                  <c:v>Доходы от оказания платных услуг и компенсации затрат государства</c:v>
                </c:pt>
                <c:pt idx="13">
                  <c:v>Доходы от продажи материальных и нематериальных активов</c:v>
                </c:pt>
                <c:pt idx="14">
                  <c:v>Административные платежи и сборы</c:v>
                </c:pt>
                <c:pt idx="15">
                  <c:v>Штрафы, санкции, возмещение вреда</c:v>
                </c:pt>
                <c:pt idx="16">
                  <c:v>Прочие неналоговые доходы</c:v>
                </c:pt>
              </c:strCache>
            </c:strRef>
          </c:cat>
          <c:val>
            <c:numRef>
              <c:f>'план 2017'!$C$4:$C$21</c:f>
              <c:numCache>
                <c:formatCode>0.00</c:formatCode>
                <c:ptCount val="17"/>
                <c:pt idx="0">
                  <c:v>41198.269999999997</c:v>
                </c:pt>
                <c:pt idx="1">
                  <c:v>4158.72</c:v>
                </c:pt>
                <c:pt idx="2">
                  <c:v>6287.7</c:v>
                </c:pt>
                <c:pt idx="3">
                  <c:v>1433.96</c:v>
                </c:pt>
                <c:pt idx="4">
                  <c:v>139.97</c:v>
                </c:pt>
                <c:pt idx="5">
                  <c:v>64.679999999999978</c:v>
                </c:pt>
                <c:pt idx="6">
                  <c:v>346.34000000000032</c:v>
                </c:pt>
                <c:pt idx="7">
                  <c:v>2758.73</c:v>
                </c:pt>
                <c:pt idx="8">
                  <c:v>5404.71</c:v>
                </c:pt>
                <c:pt idx="9">
                  <c:v>1525.33</c:v>
                </c:pt>
                <c:pt idx="10">
                  <c:v>0</c:v>
                </c:pt>
                <c:pt idx="11">
                  <c:v>92.910000000000025</c:v>
                </c:pt>
                <c:pt idx="12">
                  <c:v>5354.6</c:v>
                </c:pt>
                <c:pt idx="13">
                  <c:v>370.88</c:v>
                </c:pt>
                <c:pt idx="14">
                  <c:v>5.01</c:v>
                </c:pt>
                <c:pt idx="15">
                  <c:v>2073.52</c:v>
                </c:pt>
                <c:pt idx="16">
                  <c:v>4.76</c:v>
                </c:pt>
              </c:numCache>
            </c:numRef>
          </c:val>
        </c:ser>
        <c:dLbls>
          <c:showVal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6332399041778556"/>
          <c:y val="0"/>
          <c:w val="0.33667600958221794"/>
          <c:h val="1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kern="1400" spc="10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zero"/>
  </c:chart>
  <c:spPr>
    <a:solidFill>
      <a:schemeClr val="bg2"/>
    </a:solidFill>
    <a:ln w="3175">
      <a:solidFill>
        <a:schemeClr val="accent1">
          <a:lumMod val="60000"/>
          <a:lumOff val="40000"/>
        </a:schemeClr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/>
              <a:t>Структура безвозмездных поступлений в бюджет Ольгинского муниципального района из бюджетов других уровней в 2018 году (общий объем 268779,30 тыс.руб.)</a:t>
            </a:r>
          </a:p>
        </c:rich>
      </c:tx>
      <c:layout>
        <c:manualLayout>
          <c:xMode val="edge"/>
          <c:yMode val="edge"/>
          <c:x val="0.1132687782959171"/>
          <c:y val="3.2745591939546598E-2"/>
        </c:manualLayout>
      </c:layout>
      <c:spPr>
        <a:noFill/>
        <a:ln w="25400">
          <a:noFill/>
        </a:ln>
      </c:spPr>
    </c:title>
    <c:view3D>
      <c:perspective val="30"/>
    </c:view3D>
    <c:plotArea>
      <c:layout>
        <c:manualLayout>
          <c:layoutTarget val="inner"/>
          <c:xMode val="edge"/>
          <c:yMode val="edge"/>
          <c:x val="7.1561679790026284E-2"/>
          <c:y val="0.16456330775201344"/>
          <c:w val="0.58578816710411197"/>
          <c:h val="0.83543669224798667"/>
        </c:manualLayout>
      </c:layout>
      <c:pie3DChart>
        <c:varyColors val="1"/>
        <c:ser>
          <c:idx val="0"/>
          <c:order val="1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explosion val="17"/>
          <c:dPt>
            <c:idx val="1"/>
            <c:bubble3D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1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1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/>
                      <a:t>98346,06%</a:t>
                    </a:r>
                  </a:p>
                </c:rich>
              </c:tx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/>
                      <a:t>3601,50%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/>
                      <a:t>116737,15%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/>
                      <a:t>2645,62%</a:t>
                    </a:r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/>
                      <a:t>10,00%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'план 2017 безв'!$A$4:$A$9</c:f>
              <c:strCache>
                <c:ptCount val="6"/>
                <c:pt idx="0">
                  <c:v>Дотации</c:v>
                </c:pt>
                <c:pt idx="1">
                  <c:v>Прочие субсидии</c:v>
                </c:pt>
                <c:pt idx="2">
                  <c:v>Субвенции</c:v>
                </c:pt>
                <c:pt idx="3">
                  <c:v>Межбюджетные трансферты</c:v>
                </c:pt>
                <c:pt idx="4">
                  <c:v>Прочие безвозмездные поступления</c:v>
                </c:pt>
                <c:pt idx="5">
                  <c:v>Возврат прочих остатков субсидий, субвенций прошлых лет</c:v>
                </c:pt>
              </c:strCache>
            </c:strRef>
          </c:cat>
          <c:val>
            <c:numRef>
              <c:f>'план 2017 безв'!$C$4:$C$9</c:f>
              <c:numCache>
                <c:formatCode>0.00</c:formatCode>
                <c:ptCount val="6"/>
                <c:pt idx="0">
                  <c:v>125611.98</c:v>
                </c:pt>
                <c:pt idx="1">
                  <c:v>13128.48</c:v>
                </c:pt>
                <c:pt idx="2">
                  <c:v>126244.19</c:v>
                </c:pt>
                <c:pt idx="3">
                  <c:v>3625.01</c:v>
                </c:pt>
                <c:pt idx="4">
                  <c:v>171.76999999999998</c:v>
                </c:pt>
                <c:pt idx="5">
                  <c:v>-2.12</c:v>
                </c:pt>
              </c:numCache>
            </c:numRef>
          </c:val>
          <c:bubble3D val="1"/>
        </c:ser>
        <c:ser>
          <c:idx val="1"/>
          <c:order val="0"/>
          <c:explosion val="25"/>
          <c:dPt>
            <c:idx val="0"/>
            <c:spPr>
              <a:solidFill>
                <a:srgbClr val="9999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'план 2017 безв'!$A$4:$A$7</c:f>
              <c:strCache>
                <c:ptCount val="4"/>
                <c:pt idx="0">
                  <c:v>Дотации</c:v>
                </c:pt>
                <c:pt idx="1">
                  <c:v>Прочие субсидии</c:v>
                </c:pt>
                <c:pt idx="2">
                  <c:v>Субвенции</c:v>
                </c:pt>
                <c:pt idx="3">
                  <c:v>Межбюджетные трансферты</c:v>
                </c:pt>
              </c:strCache>
            </c:strRef>
          </c:cat>
          <c:val>
            <c:numRef>
              <c:f>'план 2017 безв'!$B$4:$B$7</c:f>
            </c:numRef>
          </c:val>
        </c:ser>
      </c:pie3DChart>
    </c:plotArea>
    <c:legend>
      <c:legendPos val="r"/>
      <c:layout/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zero"/>
  </c:chart>
  <c:spPr>
    <a:solidFill>
      <a:schemeClr val="bg2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75"/>
      <c:perspective val="30"/>
    </c:view3D>
    <c:plotArea>
      <c:layout>
        <c:manualLayout>
          <c:layoutTarget val="inner"/>
          <c:xMode val="edge"/>
          <c:yMode val="edge"/>
          <c:x val="6.5061543341062469E-2"/>
          <c:y val="0.15892861721103041"/>
          <c:w val="0.53126378810491437"/>
          <c:h val="0.82909516592116128"/>
        </c:manualLayout>
      </c:layout>
      <c:pie3DChart>
        <c:varyColors val="1"/>
      </c:pie3DChart>
      <c:spPr>
        <a:noFill/>
        <a:ln w="25400">
          <a:noFill/>
        </a:ln>
      </c:spPr>
    </c:plotArea>
    <c:plotVisOnly val="1"/>
  </c:chart>
  <c:spPr>
    <a:solidFill>
      <a:schemeClr val="accent3">
        <a:lumMod val="20000"/>
        <a:lumOff val="80000"/>
      </a:schemeClr>
    </a:solidFill>
  </c:sp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75"/>
      <c:depthPercent val="110"/>
      <c:perspective val="30"/>
    </c:view3D>
    <c:plotArea>
      <c:layout/>
      <c:pie3DChart>
        <c:varyColors val="1"/>
        <c:ser>
          <c:idx val="0"/>
          <c:order val="0"/>
          <c:explosion val="25"/>
          <c:dPt>
            <c:idx val="5"/>
            <c:explosion val="16"/>
          </c:dPt>
          <c:dPt>
            <c:idx val="6"/>
            <c:explosion val="22"/>
          </c:dPt>
          <c:dPt>
            <c:idx val="11"/>
            <c:explosion val="26"/>
          </c:dPt>
          <c:dLbls>
            <c:showVal val="1"/>
            <c:showLeaderLines val="1"/>
          </c:dLbls>
          <c:cat>
            <c:strRef>
              <c:f>'без учета счетов бюджета'!$A$8:$A$19</c:f>
              <c:strCache>
                <c:ptCount val="12"/>
                <c:pt idx="0">
                  <c:v>    ОБЩЕГОСУДАРСТВЕННЫЕ ВОПРОСЫ</c:v>
                </c:pt>
                <c:pt idx="1">
                  <c:v>    НАЦИОНАЛЬНАЯ ОБОРОНА</c:v>
                </c:pt>
                <c:pt idx="2">
                  <c:v>    НАЦИОНАЛЬНАЯ БЕЗОПАСНОСТЬ И ПРАВООХРАНИТЕЛЬНАЯ ДЕЯТЕЛЬНОСТЬ</c:v>
                </c:pt>
                <c:pt idx="3">
                  <c:v>    НАЦИОНАЛЬНАЯ ЭКОНОМИКА</c:v>
                </c:pt>
                <c:pt idx="4">
                  <c:v>    ЖИЛИЩНО-КОММУНАЛЬНОЕ ХОЗЯЙСТВО</c:v>
                </c:pt>
                <c:pt idx="5">
                  <c:v>    ОБРАЗОВАНИЕ</c:v>
                </c:pt>
                <c:pt idx="6">
                  <c:v>    КУЛЬТУРА, КИНЕМАТОГРАФИЯ</c:v>
                </c:pt>
                <c:pt idx="7">
                  <c:v>    СОЦИАЛЬНАЯ ПОЛИТИКА</c:v>
                </c:pt>
                <c:pt idx="8">
                  <c:v>    ФИЗИЧЕСКАЯ КУЛЬТУРА И СПОРТ</c:v>
                </c:pt>
                <c:pt idx="9">
                  <c:v>    СРЕДСТВА МАССОВОЙ ИНФОРМАЦИИ</c:v>
                </c:pt>
                <c:pt idx="10">
                  <c:v>    ОБСЛУЖИВАНИЕ ГОСУДАРСТВЕННОГО И МУНИЦИПАЛЬНОГО ДОЛГА</c:v>
                </c:pt>
                <c:pt idx="11">
                  <c:v>    МЕЖБЮДЖЕТНЫЕ ТРАНСФЕРТЫ ОБЩЕГО ХАРАКТЕРА БЮДЖЕТАМ СУБЪЕКТОВ РОССИЙСКОЙ ФЕДЕРАЦИИ И МУНИЦИПАЛЬНЫХ ОБРАЗОВАНИЙ</c:v>
                </c:pt>
              </c:strCache>
            </c:strRef>
          </c:cat>
          <c:val>
            <c:numRef>
              <c:f>'без учета счетов бюджета'!$B$8:$B$19</c:f>
              <c:numCache>
                <c:formatCode>#,##0.00</c:formatCode>
                <c:ptCount val="12"/>
                <c:pt idx="0">
                  <c:v>61223.4</c:v>
                </c:pt>
                <c:pt idx="1">
                  <c:v>1215.8399999999999</c:v>
                </c:pt>
                <c:pt idx="2">
                  <c:v>5970.3600000000024</c:v>
                </c:pt>
                <c:pt idx="3">
                  <c:v>4502.9000000000005</c:v>
                </c:pt>
                <c:pt idx="4">
                  <c:v>2628.9300000000012</c:v>
                </c:pt>
                <c:pt idx="5">
                  <c:v>219965.88999999966</c:v>
                </c:pt>
                <c:pt idx="6">
                  <c:v>24538.309999999954</c:v>
                </c:pt>
                <c:pt idx="7">
                  <c:v>2981.14</c:v>
                </c:pt>
                <c:pt idx="8">
                  <c:v>3877.15</c:v>
                </c:pt>
                <c:pt idx="9">
                  <c:v>2040.71</c:v>
                </c:pt>
                <c:pt idx="10">
                  <c:v>532.99</c:v>
                </c:pt>
                <c:pt idx="11">
                  <c:v>8902.26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6208142586827978"/>
          <c:y val="6.3791343953765837E-3"/>
          <c:w val="0.33651545771108232"/>
          <c:h val="0.99087974848982885"/>
        </c:manualLayout>
      </c:layout>
      <c:txPr>
        <a:bodyPr/>
        <a:lstStyle/>
        <a:p>
          <a:pPr>
            <a:defRPr kern="0" baseline="0"/>
          </a:pPr>
          <a:endParaRPr lang="ru-RU"/>
        </a:p>
      </c:txPr>
    </c:legend>
    <c:plotVisOnly val="1"/>
  </c:chart>
  <c:spPr>
    <a:solidFill>
      <a:schemeClr val="accent3">
        <a:lumMod val="40000"/>
        <a:lumOff val="60000"/>
      </a:schemeClr>
    </a:solidFill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75"/>
      <c:perspective val="30"/>
    </c:view3D>
    <c:plotArea>
      <c:layout>
        <c:manualLayout>
          <c:layoutTarget val="inner"/>
          <c:xMode val="edge"/>
          <c:yMode val="edge"/>
          <c:x val="8.9363569213030528E-2"/>
          <c:y val="0.14149915882362332"/>
          <c:w val="0.55837439483700957"/>
          <c:h val="0.78455136489757116"/>
        </c:manualLayout>
      </c:layout>
      <c:pie3DChart>
        <c:varyColors val="1"/>
      </c:pie3DChart>
    </c:plotArea>
    <c:legend>
      <c:legendPos val="r"/>
      <c:layout/>
      <c:txPr>
        <a:bodyPr/>
        <a:lstStyle/>
        <a:p>
          <a:pPr>
            <a:defRPr sz="1200" baseline="0"/>
          </a:pPr>
          <a:endParaRPr lang="ru-RU"/>
        </a:p>
      </c:txPr>
    </c:legend>
    <c:plotVisOnly val="1"/>
    <c:dispBlanksAs val="zero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explosion val="23"/>
          <c:dLbls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'[бюджет исп 2016,план 2017.xls]Лист1'!$A$9:$A$10</c:f>
              <c:strCache>
                <c:ptCount val="2"/>
                <c:pt idx="0">
                  <c:v>Мероприятия программной направленности</c:v>
                </c:pt>
                <c:pt idx="1">
                  <c:v>Непрограммные направления деятельности органов местного самоуправления</c:v>
                </c:pt>
              </c:strCache>
            </c:strRef>
          </c:cat>
          <c:val>
            <c:numRef>
              <c:f>'[бюджет исп 2016,план 2017.xls]Лист1'!$B$9:$B$10</c:f>
              <c:numCache>
                <c:formatCode>#,##0.00</c:formatCode>
                <c:ptCount val="2"/>
                <c:pt idx="0">
                  <c:v>301040.40000000002</c:v>
                </c:pt>
                <c:pt idx="1">
                  <c:v>37339.480000000003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65"/>
      <c:rotY val="30"/>
      <c:rAngAx val="1"/>
    </c:view3D>
    <c:plotArea>
      <c:layout>
        <c:manualLayout>
          <c:layoutTarget val="inner"/>
          <c:xMode val="edge"/>
          <c:yMode val="edge"/>
          <c:x val="0.30905386549211888"/>
          <c:y val="7.1431158825110194E-3"/>
          <c:w val="0.68669235990340272"/>
          <c:h val="0.97787884948116599"/>
        </c:manualLayout>
      </c:layout>
      <c:bar3DChart>
        <c:barDir val="bar"/>
        <c:grouping val="clustered"/>
        <c:ser>
          <c:idx val="0"/>
          <c:order val="0"/>
          <c:tx>
            <c:v>Уточненный план</c:v>
          </c:tx>
          <c:dLbls>
            <c:showVal val="1"/>
          </c:dLbls>
          <c:cat>
            <c:strRef>
              <c:f>'без учета счетов бюджета'!$A$8:$A$15</c:f>
              <c:strCache>
                <c:ptCount val="8"/>
                <c:pt idx="0">
                  <c:v>Бюджет Ольгинского муниципального района</c:v>
                </c:pt>
                <c:pt idx="1">
                  <c:v>    Администрация Ольгинского городского поселения</c:v>
                </c:pt>
                <c:pt idx="2">
                  <c:v>    Администрация Тимофеевского сельского поселения</c:v>
                </c:pt>
                <c:pt idx="3">
                  <c:v>    Администрация Веселояровского сельского поселения</c:v>
                </c:pt>
                <c:pt idx="4">
                  <c:v>    Администрация Пермского сельского поселения</c:v>
                </c:pt>
                <c:pt idx="5">
                  <c:v>    Администрация Милоградовского сельского поселения</c:v>
                </c:pt>
                <c:pt idx="6">
                  <c:v>    Администрация Молдавановского сельского поселения</c:v>
                </c:pt>
                <c:pt idx="7">
                  <c:v>    Администрация Моряк-Рыболовского сельского поселения</c:v>
                </c:pt>
              </c:strCache>
            </c:strRef>
          </c:cat>
          <c:val>
            <c:numRef>
              <c:f>'без учета счетов бюджета'!$B$8:$B$15</c:f>
              <c:numCache>
                <c:formatCode>#,##0.00</c:formatCode>
                <c:ptCount val="8"/>
                <c:pt idx="0">
                  <c:v>344345.28</c:v>
                </c:pt>
                <c:pt idx="1">
                  <c:v>19635.05</c:v>
                </c:pt>
                <c:pt idx="2">
                  <c:v>3413.52</c:v>
                </c:pt>
                <c:pt idx="3">
                  <c:v>4844.0200000000004</c:v>
                </c:pt>
                <c:pt idx="4">
                  <c:v>3098.64</c:v>
                </c:pt>
                <c:pt idx="5">
                  <c:v>6901.24</c:v>
                </c:pt>
                <c:pt idx="6">
                  <c:v>1753.47</c:v>
                </c:pt>
                <c:pt idx="7">
                  <c:v>4993.43</c:v>
                </c:pt>
              </c:numCache>
            </c:numRef>
          </c:val>
          <c:bubble3D val="1"/>
        </c:ser>
        <c:ser>
          <c:idx val="1"/>
          <c:order val="1"/>
          <c:tx>
            <c:v>Исполнено</c:v>
          </c:tx>
          <c:dLbls>
            <c:showVal val="1"/>
          </c:dLbls>
          <c:val>
            <c:numRef>
              <c:f>'без учета счетов бюджета'!$C$8:$C$15</c:f>
              <c:numCache>
                <c:formatCode>#,##0.00</c:formatCode>
                <c:ptCount val="8"/>
                <c:pt idx="0">
                  <c:v>339999.41000000021</c:v>
                </c:pt>
                <c:pt idx="1">
                  <c:v>18906.32</c:v>
                </c:pt>
                <c:pt idx="2">
                  <c:v>3232.07</c:v>
                </c:pt>
                <c:pt idx="3">
                  <c:v>4281.76</c:v>
                </c:pt>
                <c:pt idx="4">
                  <c:v>3100.25</c:v>
                </c:pt>
                <c:pt idx="5">
                  <c:v>4504.1500000000024</c:v>
                </c:pt>
                <c:pt idx="6">
                  <c:v>1739.1599999999999</c:v>
                </c:pt>
                <c:pt idx="7">
                  <c:v>5064.18</c:v>
                </c:pt>
              </c:numCache>
            </c:numRef>
          </c:val>
        </c:ser>
        <c:shape val="box"/>
        <c:axId val="85286272"/>
        <c:axId val="85284736"/>
        <c:axId val="0"/>
      </c:bar3DChart>
      <c:valAx>
        <c:axId val="85284736"/>
        <c:scaling>
          <c:orientation val="minMax"/>
        </c:scaling>
        <c:delete val="1"/>
        <c:axPos val="b"/>
        <c:numFmt formatCode="#,##0.00" sourceLinked="1"/>
        <c:tickLblPos val="none"/>
        <c:crossAx val="85286272"/>
        <c:crosses val="autoZero"/>
        <c:crossBetween val="between"/>
      </c:valAx>
      <c:catAx>
        <c:axId val="85286272"/>
        <c:scaling>
          <c:orientation val="minMax"/>
        </c:scaling>
        <c:axPos val="l"/>
        <c:numFmt formatCode="#,##0.00" sourceLinked="1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85284736"/>
        <c:crosses val="autoZero"/>
        <c:auto val="1"/>
        <c:lblAlgn val="r"/>
        <c:lblOffset val="100"/>
      </c:catAx>
    </c:plotArea>
    <c:legend>
      <c:legendPos val="r"/>
      <c:layout>
        <c:manualLayout>
          <c:xMode val="edge"/>
          <c:yMode val="edge"/>
          <c:x val="0.85516168969444861"/>
          <c:y val="0.58381532229731126"/>
          <c:w val="0.13595928699811524"/>
          <c:h val="0.12499231302539952"/>
        </c:manualLayout>
      </c:layout>
    </c:legend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65"/>
      <c:rotY val="30"/>
      <c:rAngAx val="1"/>
    </c:view3D>
    <c:plotArea>
      <c:layout>
        <c:manualLayout>
          <c:layoutTarget val="inner"/>
          <c:xMode val="edge"/>
          <c:yMode val="edge"/>
          <c:x val="0.31201353992793157"/>
          <c:y val="2.2121150518835796E-2"/>
          <c:w val="0.68669235990340272"/>
          <c:h val="0.97787884948116555"/>
        </c:manualLayout>
      </c:layout>
      <c:bar3DChart>
        <c:barDir val="bar"/>
        <c:grouping val="clustered"/>
        <c:ser>
          <c:idx val="0"/>
          <c:order val="0"/>
          <c:tx>
            <c:v>Уточненный план</c:v>
          </c:tx>
          <c:dLbls>
            <c:showVal val="1"/>
          </c:dLbls>
          <c:cat>
            <c:strRef>
              <c:f>'без учета счетов бюджета'!$A$8:$A$15</c:f>
              <c:strCache>
                <c:ptCount val="8"/>
                <c:pt idx="0">
                  <c:v>Бюджет Ольгинского муниципального района</c:v>
                </c:pt>
                <c:pt idx="1">
                  <c:v>    Администрация Ольгинского городского поселения</c:v>
                </c:pt>
                <c:pt idx="2">
                  <c:v>    Администрация Тимофеевского сельского поселения</c:v>
                </c:pt>
                <c:pt idx="3">
                  <c:v>    Администрация Веселояровского сельского поселения</c:v>
                </c:pt>
                <c:pt idx="4">
                  <c:v>    Администрация Пермского сельского поселения</c:v>
                </c:pt>
                <c:pt idx="5">
                  <c:v>    Администрация Милоградовского сельского поселения</c:v>
                </c:pt>
                <c:pt idx="6">
                  <c:v>    Администрация Молдавановского сельского поселения</c:v>
                </c:pt>
                <c:pt idx="7">
                  <c:v>    Администрация Моряк-Рыболовского сельского поселения</c:v>
                </c:pt>
              </c:strCache>
            </c:strRef>
          </c:cat>
          <c:val>
            <c:numRef>
              <c:f>'без учета счетов бюджета'!$B$8:$B$15</c:f>
              <c:numCache>
                <c:formatCode>#,##0.00</c:formatCode>
                <c:ptCount val="8"/>
                <c:pt idx="0">
                  <c:v>344701.06</c:v>
                </c:pt>
                <c:pt idx="1">
                  <c:v>24691.919999999958</c:v>
                </c:pt>
                <c:pt idx="2">
                  <c:v>3425.2599999999998</c:v>
                </c:pt>
                <c:pt idx="3">
                  <c:v>4979.8</c:v>
                </c:pt>
                <c:pt idx="4">
                  <c:v>3157.12</c:v>
                </c:pt>
                <c:pt idx="5">
                  <c:v>6936.73</c:v>
                </c:pt>
                <c:pt idx="6">
                  <c:v>1753.47</c:v>
                </c:pt>
                <c:pt idx="7">
                  <c:v>5103.45</c:v>
                </c:pt>
              </c:numCache>
            </c:numRef>
          </c:val>
          <c:bubble3D val="1"/>
        </c:ser>
        <c:ser>
          <c:idx val="1"/>
          <c:order val="1"/>
          <c:tx>
            <c:v>Исполнено</c:v>
          </c:tx>
          <c:dLbls>
            <c:showVal val="1"/>
          </c:dLbls>
          <c:val>
            <c:numRef>
              <c:f>'без учета счетов бюджета'!$C$8:$C$15</c:f>
              <c:numCache>
                <c:formatCode>#,##0.00</c:formatCode>
                <c:ptCount val="8"/>
                <c:pt idx="0">
                  <c:v>338379.88</c:v>
                </c:pt>
                <c:pt idx="1">
                  <c:v>21571.43</c:v>
                </c:pt>
                <c:pt idx="2">
                  <c:v>3239.94</c:v>
                </c:pt>
                <c:pt idx="3">
                  <c:v>4399.01</c:v>
                </c:pt>
                <c:pt idx="4">
                  <c:v>3151.53</c:v>
                </c:pt>
                <c:pt idx="5">
                  <c:v>4491.21</c:v>
                </c:pt>
                <c:pt idx="6">
                  <c:v>1729.41</c:v>
                </c:pt>
                <c:pt idx="7">
                  <c:v>4875.8100000000004</c:v>
                </c:pt>
              </c:numCache>
            </c:numRef>
          </c:val>
        </c:ser>
        <c:shape val="box"/>
        <c:axId val="85207680"/>
        <c:axId val="85206144"/>
        <c:axId val="0"/>
      </c:bar3DChart>
      <c:valAx>
        <c:axId val="85206144"/>
        <c:scaling>
          <c:orientation val="minMax"/>
        </c:scaling>
        <c:delete val="1"/>
        <c:axPos val="b"/>
        <c:numFmt formatCode="#,##0.00" sourceLinked="1"/>
        <c:tickLblPos val="none"/>
        <c:crossAx val="85207680"/>
        <c:crosses val="autoZero"/>
        <c:crossBetween val="between"/>
      </c:valAx>
      <c:catAx>
        <c:axId val="85207680"/>
        <c:scaling>
          <c:orientation val="minMax"/>
        </c:scaling>
        <c:axPos val="l"/>
        <c:numFmt formatCode="#,##0.00" sourceLinked="1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85206144"/>
        <c:crosses val="autoZero"/>
        <c:auto val="1"/>
        <c:lblAlgn val="r"/>
        <c:lblOffset val="100"/>
      </c:catAx>
    </c:plotArea>
    <c:legend>
      <c:legendPos val="r"/>
      <c:layout>
        <c:manualLayout>
          <c:xMode val="edge"/>
          <c:yMode val="edge"/>
          <c:x val="0.85516168969444861"/>
          <c:y val="0.58381532229731126"/>
          <c:w val="0.13595928699811524"/>
          <c:h val="8.4337694008721334E-2"/>
        </c:manualLayout>
      </c:layout>
    </c:legend>
    <c:plotVisOnly val="1"/>
    <c:dispBlanksAs val="gap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0.46875</cdr:x>
      <cdr:y>0.10069</cdr:y>
    </cdr:from>
    <cdr:to>
      <cdr:x>0.66875</cdr:x>
      <cdr:y>0.43403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43125" y="2762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</cdr:x>
      <cdr:y>0</cdr:y>
    </cdr:from>
    <cdr:to>
      <cdr:x>0.97917</cdr:x>
      <cdr:y>0.14554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0" y="0"/>
          <a:ext cx="7134845" cy="885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>
              <a:latin typeface="Times New Roman" pitchFamily="18" charset="0"/>
              <a:cs typeface="Times New Roman" pitchFamily="18" charset="0"/>
            </a:rPr>
            <a:t>Структура бюджета </a:t>
          </a:r>
          <a:r>
            <a:rPr lang="ru-RU" sz="1400" b="1" dirty="0" err="1">
              <a:latin typeface="Times New Roman" pitchFamily="18" charset="0"/>
              <a:cs typeface="Times New Roman" pitchFamily="18" charset="0"/>
            </a:rPr>
            <a:t>Ольгинского</a:t>
          </a:r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 муниципального 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района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по </a:t>
          </a:r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основным видам расходов в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2018 </a:t>
          </a:r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году</a:t>
          </a:r>
        </a:p>
        <a:p xmlns:a="http://schemas.openxmlformats.org/drawingml/2006/main">
          <a:pPr algn="ctr"/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 (общий объем расходов 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338379,88 </a:t>
          </a:r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тыс.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рублей)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413"/>
          </a:xfrm>
          <a:prstGeom prst="rect">
            <a:avLst/>
          </a:prstGeom>
        </p:spPr>
        <p:txBody>
          <a:bodyPr vert="horz" lIns="91468" tIns="45733" rIns="91468" bIns="4573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1"/>
            <a:ext cx="2945659" cy="496413"/>
          </a:xfrm>
          <a:prstGeom prst="rect">
            <a:avLst/>
          </a:prstGeom>
        </p:spPr>
        <p:txBody>
          <a:bodyPr vert="horz" lIns="91468" tIns="45733" rIns="91468" bIns="45733" rtlCol="0"/>
          <a:lstStyle>
            <a:lvl1pPr algn="r">
              <a:defRPr sz="1200"/>
            </a:lvl1pPr>
          </a:lstStyle>
          <a:p>
            <a:fld id="{7052821B-354E-4A8D-BB6F-7B2E73A81B33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8875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68" tIns="45733" rIns="91468" bIns="45733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vert="horz" lIns="91468" tIns="45733" rIns="91468" bIns="4573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0091"/>
            <a:ext cx="2945659" cy="496413"/>
          </a:xfrm>
          <a:prstGeom prst="rect">
            <a:avLst/>
          </a:prstGeom>
        </p:spPr>
        <p:txBody>
          <a:bodyPr vert="horz" lIns="91468" tIns="45733" rIns="91468" bIns="4573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30091"/>
            <a:ext cx="2945659" cy="496413"/>
          </a:xfrm>
          <a:prstGeom prst="rect">
            <a:avLst/>
          </a:prstGeom>
        </p:spPr>
        <p:txBody>
          <a:bodyPr vert="horz" lIns="91468" tIns="45733" rIns="91468" bIns="45733" rtlCol="0" anchor="b"/>
          <a:lstStyle>
            <a:lvl1pPr algn="r">
              <a:defRPr sz="1200"/>
            </a:lvl1pPr>
          </a:lstStyle>
          <a:p>
            <a:fld id="{CE473E03-14A9-44D1-9B9D-9662B3FA388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22845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73E03-14A9-44D1-9B9D-9662B3FA3888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09328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FFADC-67A4-432A-99AB-4C76AE80BF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D7A9B-C2B5-4E7E-88E4-C3F462F820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3070A-A4B9-4592-81A4-6CB557D964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81943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005FB-B322-4689-90BD-A915166FEB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982A1-3191-4BA1-8556-046F3784029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56889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C44FA-C9C2-456C-90FB-F040F0C4BC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D3284-3D87-43CB-BF5F-945146B1C60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03373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FF265-B957-406D-8EB0-EF5ED86D44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C7FF4-6995-4871-A8D3-B9645AEC392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156739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EFDE5-891F-408E-BAD3-942BB77CF9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035BF-9A02-4774-8FD8-A1BB34DAF2F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21919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5B1C6-3796-4E7C-88EC-265652522D1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ABA3E-3EFC-42AD-8513-4479F43C65F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44969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7309F-25A1-4299-B091-E46B29FE8AB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38AAC-5DDA-4AC7-9E5A-D7E01DDB080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435520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A19B9-7B40-460B-814B-1A0C1611C18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A67A9-5A0A-473B-B99B-292C8E93BA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29688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499EE-92C9-43C8-A012-D3B55C4662F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6D60B-CABA-448F-B78B-9A307CC6DAB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69091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E5117-D199-490A-9E55-B9A3CDCE59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3F0EE-70F9-46A3-BE33-560BD7303A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151844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DA559-53F6-4EA3-8CAC-029F01AB432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CA634-5A00-4306-9CCA-CE7AE6E5518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693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059ED2A-11C0-4DA3-996B-2980BB2B2DCF}" type="datetimeFigureOut">
              <a:rPr lang="ru-RU" smtClean="0"/>
              <a:pPr/>
              <a:t>27.06.2019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965" r:id="rId12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7D9DC7-EE8A-4085-9837-C0354944D88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534F1D-893E-4071-8864-17388333576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579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1926_%D0%B3%D0%BE%D0%B4" TargetMode="External"/><Relationship Id="rId2" Type="http://schemas.openxmlformats.org/officeDocument/2006/relationships/hyperlink" Target="https://ru.wikipedia.org/wiki/%D0%92%D1%81%D0%B5%D1%80%D0%BE%D1%81%D1%81%D0%B8%D0%B9%D1%81%D0%BA%D0%B8%D0%B9_%D0%A6%D0%B5%D0%BD%D1%82%D1%80%D0%B0%D0%BB%D1%8C%D0%BD%D1%8B%D0%B9_%D0%98%D1%81%D0%BF%D0%BE%D0%BB%D0%BD%D0%B8%D1%82%D0%B5%D0%BB%D1%8C%D0%BD%D1%8B%D0%B9_%D0%9A%D0%BE%D0%BC%D0%B8%D1%82%D0%B5%D1%82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u.wikipedia.org/wiki/%D0%9E%D0%BB%D1%8C%D0%B3%D0%B0_(%D0%9F%D1%80%D0%B8%D0%BC%D0%BE%D1%80%D1%81%D0%BA%D0%B8%D0%B9_%D0%BA%D1%80%D0%B0%D0%B9)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11307" y="5028607"/>
            <a:ext cx="2397644" cy="1829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932040" y="0"/>
            <a:ext cx="2268982" cy="184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796136" y="5805264"/>
            <a:ext cx="1905000" cy="105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698908" y="5085184"/>
            <a:ext cx="1938166" cy="177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0" y="3140968"/>
            <a:ext cx="2555776" cy="180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411760" y="5373216"/>
            <a:ext cx="2304256" cy="1488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2339752" y="0"/>
            <a:ext cx="2622074" cy="184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4613973" y="3789040"/>
            <a:ext cx="2197019" cy="2016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6997030" y="1"/>
            <a:ext cx="2146970" cy="1782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0" y="4950542"/>
            <a:ext cx="2422258" cy="1907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6516216" y="3400008"/>
            <a:ext cx="2627784" cy="1678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2285984" y="3789040"/>
            <a:ext cx="2350967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5" cstate="print"/>
          <a:stretch>
            <a:fillRect/>
          </a:stretch>
        </p:blipFill>
        <p:spPr bwMode="auto">
          <a:xfrm>
            <a:off x="6516216" y="1772816"/>
            <a:ext cx="2627783" cy="162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6" cstate="print"/>
          <a:stretch>
            <a:fillRect/>
          </a:stretch>
        </p:blipFill>
        <p:spPr bwMode="auto">
          <a:xfrm>
            <a:off x="0" y="1484784"/>
            <a:ext cx="2555776" cy="1657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0" y="0"/>
            <a:ext cx="2339752" cy="147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555776" y="1844824"/>
            <a:ext cx="3960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ОЛЬГИНСКОГО МУНИЦИПАЛЬНОГО РАЙОНА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2018 ГОД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ГРАЖДАН</a:t>
            </a:r>
            <a:endParaRPr lang="ru-RU" sz="2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620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88641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Уважаемые жители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района!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 Одна из основных целей бюджетной политики - обеспечение большей прозрачности, открытости и доступности бюджетного процесса для жителей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района.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 Одним из инструментов обеспечения прозрачности и открытости бюджетного процесса для населения является реализация проекта – открытый бюджет.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«Бюджет для граждан» - это аналитический материал, разрабатываемый в целях ознакомления граждан с основными целями, задачами и приоритетными направлениями бюджетной политики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района, обоснованиями бюджетных расходов, планируемыми и достигнутыми результатами использования бюджетных ассигнований.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Надеемся, что представление бюджета в понятной и доступной форме повысит уровень общественного участия жителей в бюджетном процессе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муниципального района.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«Бюджет для граждан» размещается на официальном сайте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муниципального района.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Глава администрации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муниципального района                                                        С.С.Басок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srgbClr val="F14124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solidFill>
                <a:srgbClr val="F14124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916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1"/>
          <p:cNvSpPr>
            <a:spLocks noChangeArrowheads="1"/>
          </p:cNvSpPr>
          <p:nvPr/>
        </p:nvSpPr>
        <p:spPr bwMode="auto">
          <a:xfrm>
            <a:off x="107504" y="-6265481"/>
            <a:ext cx="8928992" cy="12988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ОБЩАЯ ХАРАКТЕРИСТИКА ОЛЬГИНСКОГО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МУНИЦИПАЛЬНОГО РАЙОНА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Постановлением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 tooltip="Всероссийский Центральный Исполнительный Комитет"/>
              </a:rPr>
              <a:t>Президиума ВЦИК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 4 января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tooltip="1926 год"/>
              </a:rPr>
              <a:t>1926 года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был образован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 с центром в селении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 tooltip="Ольга (Приморский край)"/>
              </a:rPr>
              <a:t>Ольга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 занимает 6 место в Приморском крае по территории и 32 место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численности населения.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соответствии со статьей 1 Закона Приморского края от 11 октября 2004 года №145-КЗ «Об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муниципальном районе», муниципальное образование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 было наделено статусом муниципального района. Данным законом были установлены границы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муниципального района, административный центр муниципального района, образованы в составе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муниципального района семь муниципальных образований и наделены статусом 1 городское и 6 сельских поселений, а также определена межселенная территория с.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Щербаковка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Статьей 3 Закона установлен административный центр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муниципального района - поселок городского типа Ольга.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климатическим условиям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 приравнен к регионам Крайнего Севера. Эта самая южная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территория страны с таким статусом.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муниципальный район является административно-территориальной единицей Приморского края, в своей структуре имеет: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городское поселение;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Пермское сельское поселение;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Молдавановское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сельское поселение;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Моряк-Рыболовское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сельское поселение;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Милоградовское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сельское поселение;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Тимофеевское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сельское поселение;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Весёлояровское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сельское поселение.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общей сложности на территории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муниципального района расположено 19 населённых пунктов,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числе которых 1 городской населенный пункт –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пгт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Ольга и 18 сельских населённых пунктов. Село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Щербаковка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наделено статусом сельского поселения и не включено в состав поселений, образованных в составе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муниципального района, расположено на межселенной территории; местное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самоуправление осуществляется сходом граждан.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Площадь района составляет 6500 кв. км. Численность постоянного населения муниципального района на 01.01.18 г. составила 9,269 тыс. чел. или 0,49 % от численности населения Приморского края в целом.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16639"/>
          <a:ext cx="8712968" cy="4372296"/>
        </p:xfrm>
        <a:graphic>
          <a:graphicData uri="http://schemas.openxmlformats.org/drawingml/2006/table">
            <a:tbl>
              <a:tblPr/>
              <a:tblGrid>
                <a:gridCol w="5377856"/>
                <a:gridCol w="770148"/>
                <a:gridCol w="1282482"/>
                <a:gridCol w="1282482"/>
              </a:tblGrid>
              <a:tr h="324334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Численность постоянного населения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98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cs typeface="Times New Roman"/>
                      </a:endParaRPr>
                    </a:p>
                  </a:txBody>
                  <a:tcPr marL="63095" marR="630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cs typeface="Times New Roman"/>
                      </a:endParaRPr>
                    </a:p>
                  </a:txBody>
                  <a:tcPr marL="63095" marR="630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latin typeface="Calibri"/>
                        <a:cs typeface="Times New Roman"/>
                      </a:endParaRPr>
                    </a:p>
                  </a:txBody>
                  <a:tcPr marL="63095" marR="630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(человек)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88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на 01.01.2018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98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город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село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8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Ольгинский муниципальный район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9269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3577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5692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8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Городские поселения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Ольгинского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муниципального района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3963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3577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386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8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Ольгинское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городское поселение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3963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3577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386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8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пгт Ольга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3577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3577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8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Сельские поселения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Ольгинского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муниципального района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5248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5248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8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Веселояровское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сельское поселение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1042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1042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8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Моряк-Рыболовское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сельское поселение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1217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1217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8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Милоградовское сельское поселение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946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946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8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Молдавановское сельское поселение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242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242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8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Пермское сельское поселение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869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869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8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Тимофеевское сельское поселение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932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932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8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Межселенные территории Ольгинского муниципального района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8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село Щербаковка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095" marR="630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1520" y="4365104"/>
            <a:ext cx="85689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Ольгинский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муниципальный район является одним из самых удаленных районов Приморского края, расстояние от центра до ближайшего крупного населенного пункта г. Дальнегорска 148 км. Связь с краевым центром осуществляется морским и сухопутными путями. Расстояние от бухты Ольга до Владивостока морским путем 241 миля (446 км), автомобильной трассой до ближайшей железнодорожной станции «Варфоломеевка» - 270 км, до краевого центра 538 км. 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>
            <a:alpha val="5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0" y="692696"/>
            <a:ext cx="9144000" cy="5976664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– ЭТО ПЛАН ДОХОДОВ И РАСХОДОВ</a:t>
            </a:r>
          </a:p>
          <a:p>
            <a:pPr algn="ctr"/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Каждый житель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 является участником формирования этого плана с одной стороны как налогоплательщик, наполняя доходы бюджета, с другой – он получает часть расходов как потребитель общественных услуг.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Государство расходует поступившие доходы для выполнения своих функций и предоставления общественных (государственных) услуг: образование, здравоохранение, культура, спорт, социальное обеспечение, поддержка экономики, гарантии безопасности и правопорядка, защита общественных интересов, гражданских прав и свобод и др.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4" name="Заголовок 5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504056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ЧТО ТАКОЕ БЮДЖЕТ?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600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3784" y="188640"/>
            <a:ext cx="9144000" cy="6192688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2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средства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i="1" u="sng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2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lvl="0" algn="ctr"/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денежные средства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 бюджета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превышение расходов бюджета над его доходами</a:t>
            </a:r>
          </a:p>
          <a:p>
            <a:pPr lvl="0" algn="ctr"/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 бюджета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превышение доходов над его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lvl="0" algn="ctr"/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расходами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Бюджетные обязательства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расходные обязательства, подлежащие исполнению в соответствующем финансовом году</a:t>
            </a:r>
            <a:endParaRPr lang="ru-RU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532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267" name="Picture 43"/>
          <p:cNvPicPr>
            <a:picLocks noChangeArrowheads="1"/>
          </p:cNvPicPr>
          <p:nvPr/>
        </p:nvPicPr>
        <p:blipFill>
          <a:blip r:embed="rId2" cstate="print"/>
          <a:srcRect l="-15752" r="-15752"/>
          <a:stretch>
            <a:fillRect/>
          </a:stretch>
        </p:blipFill>
        <p:spPr bwMode="auto">
          <a:xfrm>
            <a:off x="1043608" y="3501008"/>
            <a:ext cx="3257550" cy="2752725"/>
          </a:xfrm>
          <a:prstGeom prst="rect">
            <a:avLst/>
          </a:prstGeom>
          <a:noFill/>
        </p:spPr>
      </p:pic>
      <p:pic>
        <p:nvPicPr>
          <p:cNvPr id="436268" name="Схема 21"/>
          <p:cNvPicPr>
            <a:picLocks noChangeArrowheads="1"/>
          </p:cNvPicPr>
          <p:nvPr/>
        </p:nvPicPr>
        <p:blipFill>
          <a:blip r:embed="rId3" cstate="print"/>
          <a:srcRect l="-15752" r="-15752"/>
          <a:stretch>
            <a:fillRect/>
          </a:stretch>
        </p:blipFill>
        <p:spPr bwMode="auto">
          <a:xfrm>
            <a:off x="5436096" y="3429000"/>
            <a:ext cx="3257550" cy="2752725"/>
          </a:xfrm>
          <a:prstGeom prst="rect">
            <a:avLst/>
          </a:prstGeom>
          <a:noFill/>
        </p:spPr>
      </p:pic>
      <p:pic>
        <p:nvPicPr>
          <p:cNvPr id="436272" name="Рисунок 14"/>
          <p:cNvPicPr>
            <a:picLocks noChangeAspect="1" noChangeArrowheads="1"/>
          </p:cNvPicPr>
          <p:nvPr/>
        </p:nvPicPr>
        <p:blipFill>
          <a:blip r:embed="rId4" cstate="print"/>
          <a:srcRect t="25943" b="17461"/>
          <a:stretch>
            <a:fillRect/>
          </a:stretch>
        </p:blipFill>
        <p:spPr bwMode="auto">
          <a:xfrm>
            <a:off x="1043608" y="2060848"/>
            <a:ext cx="1200150" cy="1247775"/>
          </a:xfrm>
          <a:prstGeom prst="rect">
            <a:avLst/>
          </a:prstGeom>
          <a:noFill/>
        </p:spPr>
      </p:pic>
      <p:pic>
        <p:nvPicPr>
          <p:cNvPr id="436271" name="Рисунок 15"/>
          <p:cNvPicPr>
            <a:picLocks noChangeAspect="1" noChangeArrowheads="1"/>
          </p:cNvPicPr>
          <p:nvPr/>
        </p:nvPicPr>
        <p:blipFill>
          <a:blip r:embed="rId5" cstate="print"/>
          <a:srcRect t="24055" b="17294"/>
          <a:stretch>
            <a:fillRect/>
          </a:stretch>
        </p:blipFill>
        <p:spPr bwMode="auto">
          <a:xfrm>
            <a:off x="2555776" y="1124744"/>
            <a:ext cx="1171575" cy="2219325"/>
          </a:xfrm>
          <a:prstGeom prst="rect">
            <a:avLst/>
          </a:prstGeom>
          <a:noFill/>
        </p:spPr>
      </p:pic>
      <p:pic>
        <p:nvPicPr>
          <p:cNvPr id="436270" name="Рисунок 16"/>
          <p:cNvPicPr>
            <a:picLocks noChangeAspect="1" noChangeArrowheads="1"/>
          </p:cNvPicPr>
          <p:nvPr/>
        </p:nvPicPr>
        <p:blipFill>
          <a:blip r:embed="rId4" cstate="print"/>
          <a:srcRect t="25935" b="17296"/>
          <a:stretch>
            <a:fillRect/>
          </a:stretch>
        </p:blipFill>
        <p:spPr bwMode="auto">
          <a:xfrm>
            <a:off x="5508104" y="1196752"/>
            <a:ext cx="1238250" cy="2105025"/>
          </a:xfrm>
          <a:prstGeom prst="rect">
            <a:avLst/>
          </a:prstGeom>
          <a:noFill/>
        </p:spPr>
      </p:pic>
      <p:pic>
        <p:nvPicPr>
          <p:cNvPr id="436269" name="Рисунок 17"/>
          <p:cNvPicPr>
            <a:picLocks noChangeAspect="1" noChangeArrowheads="1"/>
          </p:cNvPicPr>
          <p:nvPr/>
        </p:nvPicPr>
        <p:blipFill>
          <a:blip r:embed="rId5" cstate="print"/>
          <a:srcRect t="24063" b="17461"/>
          <a:stretch>
            <a:fillRect/>
          </a:stretch>
        </p:blipFill>
        <p:spPr bwMode="auto">
          <a:xfrm>
            <a:off x="7164288" y="1916832"/>
            <a:ext cx="1200150" cy="1333500"/>
          </a:xfrm>
          <a:prstGeom prst="rect">
            <a:avLst/>
          </a:prstGeom>
          <a:noFill/>
        </p:spPr>
      </p:pic>
      <p:sp>
        <p:nvSpPr>
          <p:cNvPr id="436273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6274" name="Rectangle 50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6275" name="Rectangle 51"/>
          <p:cNvSpPr>
            <a:spLocks noChangeArrowheads="1"/>
          </p:cNvSpPr>
          <p:nvPr/>
        </p:nvSpPr>
        <p:spPr bwMode="auto">
          <a:xfrm>
            <a:off x="0" y="3467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43608" y="2492896"/>
            <a:ext cx="99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Доходы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2699792" y="2060848"/>
            <a:ext cx="1367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Расходы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5580112" y="1988840"/>
            <a:ext cx="1215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Доходы</a:t>
            </a:r>
            <a:endParaRPr lang="ru-RU" dirty="0"/>
          </a:p>
        </p:txBody>
      </p:sp>
      <p:sp>
        <p:nvSpPr>
          <p:cNvPr id="48" name="TextBox 47"/>
          <p:cNvSpPr txBox="1"/>
          <p:nvPr/>
        </p:nvSpPr>
        <p:spPr>
          <a:xfrm>
            <a:off x="7308304" y="2492896"/>
            <a:ext cx="1367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Расходы</a:t>
            </a:r>
            <a:endParaRPr lang="ru-RU" dirty="0"/>
          </a:p>
        </p:txBody>
      </p:sp>
      <p:sp>
        <p:nvSpPr>
          <p:cNvPr id="436276" name="Rectangle 52"/>
          <p:cNvSpPr>
            <a:spLocks noChangeArrowheads="1"/>
          </p:cNvSpPr>
          <p:nvPr/>
        </p:nvSpPr>
        <p:spPr bwMode="auto">
          <a:xfrm>
            <a:off x="2162879" y="-233064"/>
            <a:ext cx="481824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latin typeface="Cambria" pitchFamily="18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Доходы – Расходы = Дефицит (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Профицит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1680" y="332657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Доходы районного бюджета </a:t>
            </a:r>
            <a:endParaRPr lang="ru-RU" sz="2000" dirty="0" smtClean="0"/>
          </a:p>
          <a:p>
            <a:pPr algn="ctr"/>
            <a:r>
              <a:rPr lang="ru-RU" sz="2000" b="1" dirty="0" err="1" smtClean="0"/>
              <a:t>Ольгинского</a:t>
            </a:r>
            <a:r>
              <a:rPr lang="ru-RU" sz="2000" b="1" dirty="0" smtClean="0"/>
              <a:t> муниципального района </a:t>
            </a:r>
            <a:endParaRPr lang="ru-RU" sz="20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1727684" y="1340768"/>
            <a:ext cx="5400600" cy="137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277290" y="1329408"/>
            <a:ext cx="0" cy="34426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128284" y="1357374"/>
            <a:ext cx="0" cy="37680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727684" y="1338238"/>
            <a:ext cx="0" cy="36178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79512" y="1734182"/>
            <a:ext cx="2467744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43808" y="1700018"/>
            <a:ext cx="2970022" cy="3077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40152" y="1700808"/>
            <a:ext cx="288032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40152" y="2204865"/>
            <a:ext cx="2880320" cy="219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дотации,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-субсидии,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-субвенции,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иные межбюджетные трансферты,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прочие безвозмездные поступления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43808" y="2007795"/>
            <a:ext cx="2970022" cy="30777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доходы от использования муниципального имущества,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-плата за негативное воздействие на окружающую среду,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доходы от продажи материальных и нематериальных активов,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штрафы, санкции, возмещение ущерба,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прочие неналоговые доходы</a:t>
            </a:r>
          </a:p>
          <a:p>
            <a:r>
              <a:rPr lang="ru-RU" sz="1600" b="1" dirty="0" smtClean="0"/>
              <a:t> </a:t>
            </a:r>
            <a:endParaRPr lang="ru-RU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179512" y="2041959"/>
            <a:ext cx="2467744" cy="42780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налог на доходы физических лиц,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акцизы по подакцизным товарам,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-единый налог на вмененный доход,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единый сельскохозяйственный налог,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-налог, взимаемый в связи с применением патентной системы налогообложения,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государственная пошлина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2212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16631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– ОСНОВНОЙ ВИД БЕЗВОЗМЕЗДНЫХ ПЕРЕЧИСЛЕНИЙ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940078"/>
            <a:ext cx="8496944" cy="70788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– денежные средства, перечисляемые из одного бюджета бюджетной системы Российской Федерации другому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1803464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Виды межбюджетных трансфертов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43908" y="192385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Определение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72200" y="1803464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Аналогия в семейном бюджете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7494" y="2454850"/>
            <a:ext cx="2830923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Дотации (от лат. «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Dotation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»)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дар, пожертвование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0105" y="3780581"/>
            <a:ext cx="2808312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Субвенции (от лат. «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Subvenire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»)- приходить на помощь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7583" y="5362671"/>
            <a:ext cx="2793357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Субсидии (от лат. «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Subsidium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») - поддержка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9832" y="2449335"/>
            <a:ext cx="2992360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Предоставляются без определения конкретной цели их использования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27856" y="3780581"/>
            <a:ext cx="3024336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Предоставляются на финансирование «переданных» другим публично-правовым образованиям полномочий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52029" y="5354812"/>
            <a:ext cx="305995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Предоставляются на условиях долевого софинансирования расходов других бюджетов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52192" y="2445624"/>
            <a:ext cx="2790320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 даете своему ребенку карманные деньги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52192" y="3789040"/>
            <a:ext cx="2781083" cy="15081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 даете своему ребенку деньги и посылаете его в магазин купить продукты (по списку)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77481" y="5354811"/>
            <a:ext cx="2867073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 «добавляете» денег для того, чтобы ребенок купил себе новый телефон (а остальные он накопил сам</a:t>
            </a:r>
            <a:r>
              <a:rPr lang="ru-RU" sz="1600" dirty="0" smtClean="0"/>
              <a:t>)</a:t>
            </a:r>
          </a:p>
          <a:p>
            <a:r>
              <a:rPr lang="ru-RU" sz="1600" dirty="0" smtClean="0"/>
              <a:t> </a:t>
            </a: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3231724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чем основывается проект бюджета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района?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616606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Проект местного бюджета составляется и утверждается сроком на три года – очередной финансовый год и плановый период.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9448" y="2636912"/>
            <a:ext cx="727280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Составление проекта местного бюджета основывается на: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87624" y="3677381"/>
            <a:ext cx="1944216" cy="26642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19005" y="3677381"/>
            <a:ext cx="1994021" cy="26642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60235" y="3678216"/>
            <a:ext cx="1884171" cy="26626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904020" y="373832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33915" y="373832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18619" y="371951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46702" y="4446188"/>
            <a:ext cx="17960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Бюджетном послании Президента Российской Федерации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43852" y="4323078"/>
            <a:ext cx="17082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Прогнозе социально-экономического развития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62578" y="4470920"/>
            <a:ext cx="1884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Государственных и муниципальных программах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617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437" y="116632"/>
            <a:ext cx="7303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Бюджетный процесс – ежегодное формирование и исполнение бюджета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20235" y="1123003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622624" y="1920571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638868" y="2726551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723365" y="3558554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844271" y="4400237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911144" y="5295873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484498" y="2655904"/>
            <a:ext cx="7077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Утверждение бюджета очередного года (законодательные, представительные органы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62219" y="3467410"/>
            <a:ext cx="7521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Исполнение бюджета в текущем году (органы исполнительной власти; Правительство, местная администрация, финансовые органы)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71012" y="4328011"/>
            <a:ext cx="7472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отчета об исполнении бюджета предыдущего года (органы исполнительной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02556" y="5228545"/>
            <a:ext cx="699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Утверждение отчета об исполнении бюджета предыдущего года (законодательные, представительные органы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35180" y="1052736"/>
            <a:ext cx="7454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 очередного года (органы исполнительной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90800" y="1847582"/>
            <a:ext cx="7417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Рассмотрение проекта бюджета очередного года (законодательные, представительные органы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Выгнутая вправо стрелка 26"/>
          <p:cNvSpPr/>
          <p:nvPr/>
        </p:nvSpPr>
        <p:spPr>
          <a:xfrm rot="10800000">
            <a:off x="179509" y="1235280"/>
            <a:ext cx="731634" cy="4531456"/>
          </a:xfrm>
          <a:prstGeom prst="curvedLeftArrow">
            <a:avLst>
              <a:gd name="adj1" fmla="val 30195"/>
              <a:gd name="adj2" fmla="val 50000"/>
              <a:gd name="adj3" fmla="val 2500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110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20" name="Rectangle 128"/>
          <p:cNvSpPr>
            <a:spLocks noGrp="1" noRot="1" noChangeArrowheads="1"/>
          </p:cNvSpPr>
          <p:nvPr>
            <p:ph type="title"/>
          </p:nvPr>
        </p:nvSpPr>
        <p:spPr>
          <a:xfrm>
            <a:off x="457200" y="548680"/>
            <a:ext cx="8385175" cy="5943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2000" b="1" i="1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Основные характеристики бюджета муниципального района </a:t>
            </a:r>
            <a:br>
              <a:rPr lang="ru-RU" sz="2000" b="1" i="1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</a:br>
            <a:r>
              <a:rPr lang="ru-RU" sz="2000" b="1" i="1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за 2018 год</a:t>
            </a:r>
          </a:p>
        </p:txBody>
      </p:sp>
      <p:graphicFrame>
        <p:nvGraphicFramePr>
          <p:cNvPr id="110722" name="Group 130"/>
          <p:cNvGraphicFramePr>
            <a:graphicFrameLocks noGrp="1"/>
          </p:cNvGraphicFramePr>
          <p:nvPr>
            <p:ph type="tbl" idx="1"/>
          </p:nvPr>
        </p:nvGraphicFramePr>
        <p:xfrm>
          <a:off x="539552" y="1772819"/>
          <a:ext cx="8007350" cy="4223635"/>
        </p:xfrm>
        <a:graphic>
          <a:graphicData uri="http://schemas.openxmlformats.org/drawingml/2006/table">
            <a:tbl>
              <a:tblPr/>
              <a:tblGrid>
                <a:gridCol w="2207437"/>
                <a:gridCol w="2373361"/>
                <a:gridCol w="1899922"/>
                <a:gridCol w="1526630"/>
              </a:tblGrid>
              <a:tr h="48820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Плановое значение </a:t>
                      </a:r>
                    </a:p>
                    <a:p>
                      <a:pPr algn="ctr"/>
                      <a:r>
                        <a:rPr lang="ru-RU" sz="1600" i="1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(с учетом внесенных изменений)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Фактическое исполнение</a:t>
                      </a:r>
                      <a:endParaRPr lang="ru-RU" sz="1600" b="1" i="1" u="none" strike="noStrike" baseline="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5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i="1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Процент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i="1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исполнения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5F7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Доходы,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344345,28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339999,41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98,7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</a:tr>
              <a:tr h="52377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48F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Расходы,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344701,06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338379,88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98,2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B9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-355,78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Профицит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(+)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+1619,53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</a:tr>
              <a:tr h="4794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тыс.рублей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FA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20" y="1556790"/>
          <a:ext cx="8712969" cy="4896545"/>
        </p:xfrm>
        <a:graphic>
          <a:graphicData uri="http://schemas.openxmlformats.org/drawingml/2006/table">
            <a:tbl>
              <a:tblPr/>
              <a:tblGrid>
                <a:gridCol w="3066816"/>
                <a:gridCol w="1573517"/>
                <a:gridCol w="2036318"/>
                <a:gridCol w="2036318"/>
              </a:tblGrid>
              <a:tr h="26841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2018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92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План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Факт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% исполнения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ДОХОДЫ ВСЕГО в том числе: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344 345,28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333 999,41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98,7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4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Налоговые и неналоговые доходы в том числе: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70 854,11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71 220,10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100,5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налоговые доходы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56 000,76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56 388,37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100,7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неналоговые доходы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14 853,35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14 831,73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99,9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Безвозмездные  поступления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273 491,17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268</a:t>
                      </a:r>
                      <a:r>
                        <a:rPr lang="ru-RU" sz="1400" b="1" baseline="0" dirty="0" smtClean="0">
                          <a:latin typeface="Times New Roman"/>
                          <a:ea typeface="Times New Roman"/>
                        </a:rPr>
                        <a:t> 779,31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98,3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дотации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125 611,98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125 611,98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субсидии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16 839,66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13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</a:rPr>
                        <a:t> 128,48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78,0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субвенции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127 238,84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126 244,19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99,2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иные межбюджетные трансферты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3 625,69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3 625,01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прочие безвозмездные поступления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175,00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171,77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98,2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5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возврат остатков субсидий, субвенций прошлых лет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-2,12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9297" name="Rectangle 1"/>
          <p:cNvSpPr>
            <a:spLocks noChangeArrowheads="1"/>
          </p:cNvSpPr>
          <p:nvPr/>
        </p:nvSpPr>
        <p:spPr bwMode="auto">
          <a:xfrm>
            <a:off x="467544" y="255187"/>
            <a:ext cx="82809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 принимается сбалансированный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Доходы бюджета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Объем и структура доходов в динамике районного бюджета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Ольгинского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муниципального района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т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ыс. рублей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0" y="980728"/>
          <a:ext cx="9036496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27584" y="228600"/>
            <a:ext cx="7776864" cy="96815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Структура доходов бюджета </a:t>
            </a:r>
            <a:r>
              <a:rPr lang="ru-RU" sz="1800" dirty="0" err="1" smtClean="0"/>
              <a:t>Ольгинского</a:t>
            </a:r>
            <a:r>
              <a:rPr lang="ru-RU" sz="1800" dirty="0" smtClean="0"/>
              <a:t> муниципального района     в 2018 году                                                                                                 </a:t>
            </a:r>
            <a:r>
              <a:rPr lang="ru-RU" sz="1000" dirty="0" smtClean="0"/>
              <a:t>тыс.руб.</a:t>
            </a:r>
            <a:endParaRPr lang="ru-RU" sz="1000" dirty="0"/>
          </a:p>
        </p:txBody>
      </p:sp>
      <p:sp>
        <p:nvSpPr>
          <p:cNvPr id="20" name="Текст 19"/>
          <p:cNvSpPr>
            <a:spLocks noGrp="1"/>
          </p:cNvSpPr>
          <p:nvPr>
            <p:ph type="body" sz="half" idx="2"/>
          </p:nvPr>
        </p:nvSpPr>
        <p:spPr>
          <a:xfrm>
            <a:off x="467544" y="5373216"/>
            <a:ext cx="7272808" cy="970434"/>
          </a:xfrm>
        </p:spPr>
        <p:txBody>
          <a:bodyPr/>
          <a:lstStyle/>
          <a:p>
            <a:pPr algn="just"/>
            <a:r>
              <a:rPr lang="ru-RU" dirty="0" smtClean="0">
                <a:solidFill>
                  <a:schemeClr val="tx2"/>
                </a:solidFill>
              </a:rPr>
              <a:t>План</a:t>
            </a:r>
            <a:r>
              <a:rPr lang="ru-RU" dirty="0" smtClean="0"/>
              <a:t>              </a:t>
            </a:r>
            <a:r>
              <a:rPr lang="ru-RU" dirty="0" smtClean="0">
                <a:solidFill>
                  <a:schemeClr val="tx1"/>
                </a:solidFill>
              </a:rPr>
              <a:t>14853,35                      56000,76                     273491,17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Факт</a:t>
            </a:r>
            <a:r>
              <a:rPr lang="ru-RU" dirty="0" smtClean="0"/>
              <a:t>               </a:t>
            </a:r>
            <a:r>
              <a:rPr lang="ru-RU" dirty="0" smtClean="0">
                <a:solidFill>
                  <a:schemeClr val="tx1"/>
                </a:solidFill>
              </a:rPr>
              <a:t>14831,73                     56388,37                     268779,31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1026"/>
          <p:cNvGraphicFramePr>
            <a:graphicFrameLocks/>
          </p:cNvGraphicFramePr>
          <p:nvPr/>
        </p:nvGraphicFramePr>
        <p:xfrm>
          <a:off x="-338137" y="14287"/>
          <a:ext cx="9820275" cy="6829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2"/>
          <p:cNvGraphicFramePr>
            <a:graphicFrameLocks/>
          </p:cNvGraphicFramePr>
          <p:nvPr/>
        </p:nvGraphicFramePr>
        <p:xfrm>
          <a:off x="0" y="0"/>
          <a:ext cx="9144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63768" y="1152209"/>
          <a:ext cx="8628712" cy="5023490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4596093"/>
                <a:gridCol w="1416756"/>
                <a:gridCol w="1307931"/>
                <a:gridCol w="1307932"/>
              </a:tblGrid>
              <a:tr h="75992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highlight>
                            <a:srgbClr val="FFFF00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Уточненный план на год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u="none" strike="noStrike" baseline="0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61237,08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61223,40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1215,84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1215,84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4341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5970,51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5970,36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7627,30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4502,90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2630,28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2628,93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222809,92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219965,89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 и  кинематография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24654,83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24538,31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3128,29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2981,14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95,3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3877,15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3877,15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3309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2040,71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2040,71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86647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Обслуживание</a:t>
                      </a:r>
                      <a:r>
                        <a:rPr lang="ru-RU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государственного и муниципального долга</a:t>
                      </a:r>
                      <a:endParaRPr lang="ru-RU" sz="1400" b="0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533,00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532,99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72051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Межбюджетные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трансферты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общего характера бюджетам субъектов Российской  Федерации и муниципальных образований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8976,15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8902,26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095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  РАСХОДОВ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344701,06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338379,88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98,2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73" marR="42173" marT="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24579" name="TextBox 5"/>
          <p:cNvSpPr txBox="1">
            <a:spLocks noChangeArrowheads="1"/>
          </p:cNvSpPr>
          <p:nvPr/>
        </p:nvSpPr>
        <p:spPr bwMode="auto">
          <a:xfrm>
            <a:off x="823912" y="0"/>
            <a:ext cx="5678091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 i="1" dirty="0" smtClean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 Исполнение </a:t>
            </a:r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бюджета</a:t>
            </a:r>
          </a:p>
          <a:p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err="1" smtClean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Ольгинского</a:t>
            </a:r>
            <a:r>
              <a:rPr lang="ru-RU" altLang="ru-RU" sz="2000" b="1" i="1" dirty="0" smtClean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 муниципального </a:t>
            </a:r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района </a:t>
            </a:r>
            <a:r>
              <a:rPr lang="ru-RU" altLang="ru-RU" sz="2000" b="1" i="1" dirty="0">
                <a:solidFill>
                  <a:schemeClr val="accent6"/>
                </a:solidFill>
                <a:latin typeface="Georgia" pitchFamily="18" charset="0"/>
                <a:cs typeface="Times New Roman" pitchFamily="18" charset="0"/>
              </a:rPr>
              <a:t>по расходам </a:t>
            </a:r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за </a:t>
            </a:r>
            <a:r>
              <a:rPr lang="ru-RU" altLang="ru-RU" sz="2000" b="1" i="1" dirty="0" smtClean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2018  </a:t>
            </a:r>
            <a:r>
              <a:rPr lang="ru-RU" altLang="ru-RU" sz="2000" b="1" i="1" dirty="0">
                <a:solidFill>
                  <a:srgbClr val="0D79CA"/>
                </a:solidFill>
                <a:latin typeface="Georgia" pitchFamily="18" charset="0"/>
                <a:cs typeface="Times New Roman" pitchFamily="18" charset="0"/>
              </a:rPr>
              <a:t>год</a:t>
            </a:r>
            <a:endParaRPr lang="ru-RU" altLang="ru-RU" sz="2000" b="1" i="1" dirty="0">
              <a:solidFill>
                <a:srgbClr val="0D79CA"/>
              </a:solidFill>
              <a:latin typeface="Georgia" pitchFamily="18" charset="0"/>
            </a:endParaRPr>
          </a:p>
          <a:p>
            <a:endParaRPr lang="ru-RU" altLang="ru-RU" sz="2400" dirty="0"/>
          </a:p>
        </p:txBody>
      </p:sp>
      <p:sp>
        <p:nvSpPr>
          <p:cNvPr id="24580" name="Прямоугольник 6"/>
          <p:cNvSpPr>
            <a:spLocks noChangeArrowheads="1"/>
          </p:cNvSpPr>
          <p:nvPr/>
        </p:nvSpPr>
        <p:spPr bwMode="auto">
          <a:xfrm>
            <a:off x="7884368" y="698501"/>
            <a:ext cx="10081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altLang="ru-RU" sz="1200" b="1" i="1" dirty="0" smtClean="0"/>
          </a:p>
          <a:p>
            <a:r>
              <a:rPr lang="ru-RU" altLang="ru-RU" sz="1200" b="1" i="1" dirty="0" smtClean="0"/>
              <a:t>тыс</a:t>
            </a:r>
            <a:r>
              <a:rPr lang="ru-RU" altLang="ru-RU" sz="1200" b="1" i="1" dirty="0"/>
              <a:t>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0"/>
          <a:ext cx="9144000" cy="66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1" y="548680"/>
          <a:ext cx="9144000" cy="6309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467544" y="620688"/>
          <a:ext cx="7992888" cy="792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>
            <a:graphicFrameLocks/>
          </p:cNvGraphicFramePr>
          <p:nvPr/>
        </p:nvGraphicFramePr>
        <p:xfrm>
          <a:off x="0" y="1484784"/>
          <a:ext cx="91440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59632" y="188640"/>
            <a:ext cx="6120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Доля мероприятий программной направленности в общем объеме расходов бюджета 2018 года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773" y="-11112"/>
            <a:ext cx="7127081" cy="98488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Реализация муниципальных программ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в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2018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году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7175" y="836715"/>
          <a:ext cx="8707313" cy="5904654"/>
        </p:xfrm>
        <a:graphic>
          <a:graphicData uri="http://schemas.openxmlformats.org/drawingml/2006/table">
            <a:tbl>
              <a:tblPr/>
              <a:tblGrid>
                <a:gridCol w="4601047"/>
                <a:gridCol w="1308907"/>
                <a:gridCol w="1367841"/>
                <a:gridCol w="1429518"/>
              </a:tblGrid>
              <a:tr h="862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муниципальной  программы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года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за 2018 год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3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 программной направленности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307196,06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301040,40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3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"Экономическое развитие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района" на 2018-2020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29560,40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29480,72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0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«Профилактика терроризма и экстремизма на территории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муниципального района» на 2018-2020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256,00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254,73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9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«Защита населения и территории от чрезвычайных ситуаций и обеспечение пожарной безопасности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района» на 2018 – 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5970,51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5970,36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4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"Развитие физической культуры и спорта в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Ольгинском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муниципальном районе" на 2017-2020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3877,15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3877,15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70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"Развитие системы образования 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района" на 2018-2020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220252,50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217263,95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98,6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1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"Доступная среда" на территории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района" на 2016-2018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66,40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66,31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41" name="Прямоугольник 6"/>
          <p:cNvSpPr>
            <a:spLocks noChangeArrowheads="1"/>
          </p:cNvSpPr>
          <p:nvPr/>
        </p:nvSpPr>
        <p:spPr bwMode="auto">
          <a:xfrm>
            <a:off x="5985272" y="116632"/>
            <a:ext cx="297709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altLang="ru-RU" sz="2000" b="1" i="1" dirty="0" smtClean="0"/>
          </a:p>
          <a:p>
            <a:r>
              <a:rPr lang="ru-RU" altLang="ru-RU" sz="2000" b="1" i="1" dirty="0" smtClean="0"/>
              <a:t>                         </a:t>
            </a:r>
            <a:r>
              <a:rPr lang="ru-RU" altLang="ru-RU" sz="1400" b="1" i="1" dirty="0" smtClean="0"/>
              <a:t>тыс</a:t>
            </a:r>
            <a:r>
              <a:rPr lang="ru-RU" altLang="ru-RU" sz="1400" b="1" i="1" dirty="0"/>
              <a:t>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70273" y="188640"/>
          <a:ext cx="8622207" cy="6524514"/>
        </p:xfrm>
        <a:graphic>
          <a:graphicData uri="http://schemas.openxmlformats.org/drawingml/2006/table">
            <a:tbl>
              <a:tblPr/>
              <a:tblGrid>
                <a:gridCol w="4645686"/>
                <a:gridCol w="1295254"/>
                <a:gridCol w="1307560"/>
                <a:gridCol w="1373707"/>
              </a:tblGrid>
              <a:tr h="792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"Развития культуры в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Ольгинском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районе" на 2018-2020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23946,84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23830,31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6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"Комплексное развитие коммунальной инфраструктуры и повышение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энергоэффективности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Ольгинском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муниципальном районе» на 2018-2020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6443,87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6440,76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03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"Комплексное развитие транспортной инфраструктуры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 " на  2018-2020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7469,18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4502,90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60,3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03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"Предоставление государственных и муниципальных услуг через многофункциональный центр в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Ольгинском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муниципальном районе" на 2018-2020 годы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8645,21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8645,21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51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"Поддержка коренных и малочисленных народов Севера, Сибири и Дальнего Востока, проживающих на территории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Ольгинского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района, на 2017-2020  годы"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708,00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708,00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06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направления деятельности органов местного самоуправления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37505,00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37339,48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99,6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9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непрограммных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направлений деятельности органов местного самоуправления местной администрации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31577,30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31569,90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1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непрограммных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направлений деятельности органов местного самоуправления на выполнение переданных государственных полномочий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5927,70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5769,58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97,3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6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РАСХОДОВ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344701,06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338379,88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98,2</a:t>
                      </a:r>
                    </a:p>
                  </a:txBody>
                  <a:tcPr marL="21405" marR="2140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528" y="116632"/>
            <a:ext cx="864096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Консолидированный бюджет </a:t>
            </a:r>
            <a:r>
              <a:rPr lang="ru-RU" dirty="0" err="1" smtClean="0">
                <a:solidFill>
                  <a:schemeClr val="accent1"/>
                </a:solidFill>
              </a:rPr>
              <a:t>Ольгинского</a:t>
            </a:r>
            <a:r>
              <a:rPr lang="ru-RU" dirty="0" smtClean="0">
                <a:solidFill>
                  <a:schemeClr val="accent1"/>
                </a:solidFill>
              </a:rPr>
              <a:t> муниципального района по </a:t>
            </a:r>
            <a:r>
              <a:rPr lang="ru-RU" dirty="0" smtClean="0">
                <a:solidFill>
                  <a:schemeClr val="accent6"/>
                </a:solidFill>
              </a:rPr>
              <a:t>доходам</a:t>
            </a:r>
            <a:r>
              <a:rPr lang="ru-RU" dirty="0" smtClean="0">
                <a:solidFill>
                  <a:schemeClr val="accent1"/>
                </a:solidFill>
              </a:rPr>
              <a:t> за 2018 год</a:t>
            </a:r>
          </a:p>
          <a:p>
            <a:pPr algn="ctr"/>
            <a:endParaRPr lang="ru-RU" dirty="0" smtClean="0">
              <a:solidFill>
                <a:srgbClr val="993300"/>
              </a:solidFill>
            </a:endParaRPr>
          </a:p>
          <a:p>
            <a:pPr algn="ctr"/>
            <a:endParaRPr lang="ru-RU" dirty="0" smtClean="0">
              <a:solidFill>
                <a:srgbClr val="993300"/>
              </a:solidFill>
            </a:endParaRPr>
          </a:p>
          <a:p>
            <a:pPr algn="r"/>
            <a:r>
              <a:rPr lang="ru-RU" sz="1000" dirty="0" smtClean="0"/>
              <a:t>тыс.руб.</a:t>
            </a:r>
            <a:endParaRPr lang="ru-RU" sz="1000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80987" y="661987"/>
          <a:ext cx="8582025" cy="5935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16632"/>
            <a:ext cx="896448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Консолидированный бюджет </a:t>
            </a:r>
            <a:r>
              <a:rPr lang="ru-RU" dirty="0" err="1" smtClean="0">
                <a:solidFill>
                  <a:schemeClr val="accent1"/>
                </a:solidFill>
              </a:rPr>
              <a:t>Ольгинского</a:t>
            </a:r>
            <a:r>
              <a:rPr lang="ru-RU" dirty="0" smtClean="0">
                <a:solidFill>
                  <a:schemeClr val="accent1"/>
                </a:solidFill>
              </a:rPr>
              <a:t> муниципального района по </a:t>
            </a:r>
            <a:r>
              <a:rPr lang="ru-RU" dirty="0" smtClean="0">
                <a:solidFill>
                  <a:schemeClr val="accent6"/>
                </a:solidFill>
              </a:rPr>
              <a:t>расходам</a:t>
            </a:r>
            <a:r>
              <a:rPr lang="ru-RU" dirty="0" smtClean="0">
                <a:solidFill>
                  <a:schemeClr val="accent1"/>
                </a:solidFill>
              </a:rPr>
              <a:t> за 2018 год</a:t>
            </a:r>
          </a:p>
          <a:p>
            <a:pPr algn="ctr"/>
            <a:endParaRPr lang="ru-RU" dirty="0" smtClean="0">
              <a:solidFill>
                <a:srgbClr val="993300"/>
              </a:solidFill>
            </a:endParaRPr>
          </a:p>
          <a:p>
            <a:pPr algn="ctr"/>
            <a:endParaRPr lang="ru-RU" dirty="0" smtClean="0">
              <a:solidFill>
                <a:srgbClr val="993300"/>
              </a:solidFill>
            </a:endParaRPr>
          </a:p>
          <a:p>
            <a:pPr algn="r"/>
            <a:r>
              <a:rPr lang="ru-RU" sz="1000" dirty="0" smtClean="0"/>
              <a:t>тыс.руб.</a:t>
            </a:r>
            <a:endParaRPr lang="ru-RU" sz="1000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1" y="1556791"/>
          <a:ext cx="8496944" cy="3870571"/>
        </p:xfrm>
        <a:graphic>
          <a:graphicData uri="http://schemas.openxmlformats.org/drawingml/2006/table">
            <a:tbl>
              <a:tblPr/>
              <a:tblGrid>
                <a:gridCol w="720079"/>
                <a:gridCol w="3564705"/>
                <a:gridCol w="1403847"/>
                <a:gridCol w="1440160"/>
                <a:gridCol w="1368153"/>
              </a:tblGrid>
              <a:tr h="50405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№ </a:t>
                      </a:r>
                      <a:r>
                        <a:rPr lang="ru-RU" sz="1200" dirty="0" err="1" smtClean="0">
                          <a:latin typeface="Times New Roman"/>
                          <a:ea typeface="Calibri"/>
                          <a:cs typeface="Times New Roman"/>
                        </a:rPr>
                        <a:t>пп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Наименование показателя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2016 г.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отчет, млн. руб.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2017 г.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отчет, 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млн. руб.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2018 г.</a:t>
                      </a:r>
                      <a:r>
                        <a:rPr lang="ru-RU" sz="12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отчет 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млн. руб.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Оборот организаций по хозяйственным видам экономической деятельности (по крупным и средним)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481,3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379,3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352,8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07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Объем отгруженных товаров, работ, услуг крупных и средних предприятий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204,3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199,5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203,8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36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Валовая продукция сельского хозяйства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334,4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348,8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363,9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8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Оборот общественного питания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0,360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0,313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0,131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359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Объем платных услуг (по крупным и средним)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54,2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50,0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46,2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70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Объем инвестиций в основной капитал (по крупным и средним)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01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Количество организаций, ед.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184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166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160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26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9.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Количество индивидуальных предпринимателей, ед.</a:t>
                      </a:r>
                    </a:p>
                  </a:txBody>
                  <a:tcPr marL="42070" marR="42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229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228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200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55576" y="332656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00FF"/>
                </a:solidFill>
              </a:rPr>
              <a:t>Основные показатели социально-экономического развития </a:t>
            </a:r>
            <a:r>
              <a:rPr lang="ru-RU" b="1" i="1" dirty="0" err="1" smtClean="0">
                <a:solidFill>
                  <a:srgbClr val="0000FF"/>
                </a:solidFill>
              </a:rPr>
              <a:t>Ольгинского</a:t>
            </a:r>
            <a:r>
              <a:rPr lang="ru-RU" b="1" i="1" dirty="0" smtClean="0">
                <a:solidFill>
                  <a:srgbClr val="0000FF"/>
                </a:solidFill>
              </a:rPr>
              <a:t> муниципального района</a:t>
            </a:r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0" y="908717"/>
          <a:ext cx="9144000" cy="5968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463"/>
                <a:gridCol w="4544609"/>
                <a:gridCol w="1440160"/>
                <a:gridCol w="1224136"/>
                <a:gridCol w="1259632"/>
              </a:tblGrid>
              <a:tr h="5563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№ </a:t>
                      </a:r>
                    </a:p>
                    <a:p>
                      <a:pPr algn="ctr"/>
                      <a:r>
                        <a:rPr lang="ru-RU" sz="1400" dirty="0" err="1" smtClean="0"/>
                        <a:t>пп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</a:t>
                      </a:r>
                      <a:r>
                        <a:rPr lang="ru-RU" sz="1400" baseline="0" dirty="0" smtClean="0"/>
                        <a:t> показателя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2016 </a:t>
                      </a:r>
                      <a:r>
                        <a:rPr lang="ru-RU" sz="1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г. 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2017  г.     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0010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2018г.  </a:t>
                      </a:r>
                    </a:p>
                    <a:p>
                      <a:pPr marL="80010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lain" startAt="2017"/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6315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Размер среднемесячной заработной платы в крупных и средних организациях, руб.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28448,7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32402,4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36938,7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8959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Численность работающих в крупных и средних организациях, 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1399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1381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1343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5289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Численность зарегистрированных безработных, чел.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401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306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5453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Уровень зарегистрированной  безработицы, %     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7,5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6,7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6315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Численность пенсионеров на 1 января, чел.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3522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3529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3533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8439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Количество детей в возрасте от 1 до 6 лет посещающих муниципальные дошкольные учреждения на 1 января,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372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350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356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80317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Численность учащихся муниципальных общеобразовательных учреждений на 1 января,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1072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1088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1082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95069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ru-RU" sz="13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Ввод в действие жилых домов, кв.м.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304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1725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256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27584" y="116632"/>
            <a:ext cx="70567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Социальные       показатели</a:t>
            </a:r>
            <a:endParaRPr lang="ru-RU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1412955"/>
            <a:ext cx="87849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79513" y="-925014"/>
            <a:ext cx="87849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pPr algn="ctr"/>
            <a:r>
              <a:rPr lang="ru-RU" sz="1400" b="1" dirty="0" smtClean="0"/>
              <a:t>СТРУКТУРА МУНИЦИПАЛЬНОГО ДОЛГА ОЛЬГИНСКОГО МУНИЦИПАЛЬНОГО РАОНА</a:t>
            </a:r>
            <a:endParaRPr lang="ru-RU" sz="1400" dirty="0" smtClean="0"/>
          </a:p>
          <a:p>
            <a:r>
              <a:rPr lang="ru-RU" sz="1400" dirty="0" smtClean="0"/>
              <a:t> 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В 2018 году между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Ольгинским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муниципальным районом и Департаментом финансов Приморского края было заключено соглашение № 04/18 от 02.07.2018 г. о реструктуризации задолженности по бюджетному кредиту, предоставленному по договору от 06.05.2016 г. №01/16 о предоставлении бюджетного кредита. Сумма погашенной задолженности в 2018 году составила 587,56 тыс. руб., в соответствии с графиком погашения реструктуризированной задолженности.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График гашения муниципального долга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муниципального района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В соответствии с законом Приморского края от 07.03.2017 г. № 241-КЗ «О внесении изменений в закон Приморского края от 21.12.2017 г. № 218-КЗ «О краевом бюджете на 2018 год и плановый период 2019 и 2020 годов» - в 2018 году задолженность по основному долгу на дату реструктуризации задолженности подлежит гашению в объеме 5 процентов от суммы задолженности, что составляет 587564,50 руб.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Ольгинский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муниципальный район обязуется гасить задолженность по основному долгу в размере и сроки, указанные в изложенном ниже графике оплаты: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33525" y="4527313"/>
          <a:ext cx="6076950" cy="2070041"/>
        </p:xfrm>
        <a:graphic>
          <a:graphicData uri="http://schemas.openxmlformats.org/drawingml/2006/table">
            <a:tbl>
              <a:tblPr/>
              <a:tblGrid>
                <a:gridCol w="3038475"/>
                <a:gridCol w="3038475"/>
              </a:tblGrid>
              <a:tr h="256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	Период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Сумма, руб.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2018 г.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587564,50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2019 г.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1175129,00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2020 г.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1762693,50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2021 г.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2350258,00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2022 г.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5875645,00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Итого: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11751290,00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1" y="-2079720"/>
            <a:ext cx="8856985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Уплата процентов за пользование бюджетным кредитом будет производится в размере ½ ключевой ставки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Центрального банка Российской Федерации за каждый день пользования бюджетным кредитом.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Обслуживание муниципального внутреннего долга в 2018 году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расходы исполнены на 532,99 тыс. руб., при плане 533,00 тыс. руб., процент исполнения – 100,0 %.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Общая сумма долговой нагрузки на бюджет муниципального района в 2018 году составила 1120,55 тыс. руб., в том числе: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гашение основного долга в размере 587,56 тыс. руб.;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уплата процентов за пользование кредитом в размере 532,99 тыс. руб.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47664" y="116631"/>
          <a:ext cx="6048672" cy="6638613"/>
        </p:xfrm>
        <a:graphic>
          <a:graphicData uri="http://schemas.openxmlformats.org/drawingml/2006/table">
            <a:tbl>
              <a:tblPr/>
              <a:tblGrid>
                <a:gridCol w="2824136"/>
                <a:gridCol w="1611083"/>
                <a:gridCol w="1613453"/>
              </a:tblGrid>
              <a:tr h="15539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Муниципальные районы,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городские округа</a:t>
                      </a:r>
                    </a:p>
                  </a:txBody>
                  <a:tcPr marL="4566" marR="4566" marT="4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Результаты мониторинга за 2017 год</a:t>
                      </a:r>
                    </a:p>
                  </a:txBody>
                  <a:tcPr marL="4566" marR="4566" marT="45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97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Комплексная оценка качества управления бюджетным процессом (с учетом соблюдения бюджетного законодательства)</a:t>
                      </a:r>
                    </a:p>
                  </a:txBody>
                  <a:tcPr marL="4566" marR="4566" marT="45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Степень качества управления бюджетным процессом (с учетом соблюдения бюджетного законодательства)</a:t>
                      </a:r>
                    </a:p>
                  </a:txBody>
                  <a:tcPr marL="4566" marR="4566" marT="456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3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4566" marR="4566" marT="4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4566" marR="4566" marT="4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4566" marR="4566" marT="4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39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Артёмовский городской округ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83,709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Уссурийский городской округ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83,453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Владивостокский городской округ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80,381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Партизанский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73,307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Арсеньевский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городской округ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73,305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Чугуевский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81,970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Партизанский городской округ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79,885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Дальнереченский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79,834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Кавалеровский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78,139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Анучинский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73,799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Дальнегорский городской округ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73,336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Находкинский городской округ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71,125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Красноармейский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69,956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Дальнереченский городской округ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69,741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Городской округ ЗАТО г. Фокино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68,318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Черниговский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65,337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Лесозаводский городской округ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64,116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Городской округ Большой Камень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61,078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Шкотовский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60,216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Октябрьский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60,203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Хасанский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59,126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Михайловский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57,926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Лазовский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57,471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Городской округ Спасск-Дальний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57,309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Хорольский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57,189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Ханкайский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57,051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Пограничный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56,598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Кировский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52,964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Надеждинский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52,003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Спасский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51,200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Ольгинский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48,429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Тернейский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43,893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Пожарский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40,977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Яковлевский муниципальный район</a:t>
                      </a:r>
                    </a:p>
                  </a:txBody>
                  <a:tcPr marL="4566" marR="4566" marT="45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38,672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III</a:t>
                      </a:r>
                    </a:p>
                  </a:txBody>
                  <a:tcPr marL="4566" marR="4566" marT="456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8055</TotalTime>
  <Words>2261</Words>
  <Application>Microsoft Office PowerPoint</Application>
  <PresentationFormat>Экран (4:3)</PresentationFormat>
  <Paragraphs>727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Воздушный поток</vt:lpstr>
      <vt:lpstr>Аптека</vt:lpstr>
      <vt:lpstr>1_Исполнительная</vt:lpstr>
      <vt:lpstr>Открытая</vt:lpstr>
      <vt:lpstr>2_Исполнительная</vt:lpstr>
      <vt:lpstr>8_Тема Office</vt:lpstr>
      <vt:lpstr>Слайд 1</vt:lpstr>
      <vt:lpstr>Слайд 2</vt:lpstr>
      <vt:lpstr>Слайд 3</vt:lpstr>
      <vt:lpstr>Слайд 4</vt:lpstr>
      <vt:lpstr>ЧТО ТАКОЕ БЮДЖЕТ?</vt:lpstr>
      <vt:lpstr>Слайд 6</vt:lpstr>
      <vt:lpstr>Слайд 7</vt:lpstr>
      <vt:lpstr>Слайд 8</vt:lpstr>
      <vt:lpstr>Слайд 9</vt:lpstr>
      <vt:lpstr>На чем основывается проект бюджета ольгинского муниципального района?</vt:lpstr>
      <vt:lpstr>Слайд 11</vt:lpstr>
      <vt:lpstr>Основные характеристики бюджета муниципального района  за 2018 год</vt:lpstr>
      <vt:lpstr>Слайд 13</vt:lpstr>
      <vt:lpstr>Структура доходов бюджета Ольгинского муниципального района     в 2018 году                                                                                                 тыс.руб.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Company>UPRFIN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Борох Оксана Николаевна</dc:creator>
  <cp:lastModifiedBy>Борисова</cp:lastModifiedBy>
  <cp:revision>658</cp:revision>
  <cp:lastPrinted>2014-02-24T14:13:58Z</cp:lastPrinted>
  <dcterms:created xsi:type="dcterms:W3CDTF">2013-12-18T08:51:47Z</dcterms:created>
  <dcterms:modified xsi:type="dcterms:W3CDTF">2019-06-27T03:41:01Z</dcterms:modified>
</cp:coreProperties>
</file>