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Override1.xml" ContentType="application/vnd.openxmlformats-officedocument.themeOverride+xml"/>
  <Override PartName="/ppt/slideLayouts/slideLayout60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charts/chart7.xml" ContentType="application/vnd.openxmlformats-officedocument.drawingml.chart+xml"/>
  <Override PartName="/ppt/slideMasters/slideMaster6.xml" ContentType="application/vnd.openxmlformats-officedocument.presentationml.slideMaster+xml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charts/chart1.xml" ContentType="application/vnd.openxmlformats-officedocument.drawingml.char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6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Override4.xml" ContentType="application/vnd.openxmlformats-officedocument.themeOverride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Override2.xml" ContentType="application/vnd.openxmlformats-officedocument.themeOverride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charts/chart8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4.xml" ContentType="application/vnd.openxmlformats-officedocument.drawingml.chart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Override3.xml" ContentType="application/vnd.openxmlformats-officedocument.themeOverride+xml"/>
  <Override PartName="/ppt/slideLayouts/slideLayout62.xml" ContentType="application/vnd.openxmlformats-officedocument.presentationml.slideLayout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charts/chart9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6" r:id="rId2"/>
    <p:sldMasterId id="2147483756" r:id="rId3"/>
    <p:sldMasterId id="2147483780" r:id="rId4"/>
    <p:sldMasterId id="2147483804" r:id="rId5"/>
    <p:sldMasterId id="2147483953" r:id="rId6"/>
  </p:sldMasterIdLst>
  <p:notesMasterIdLst>
    <p:notesMasterId r:id="rId30"/>
  </p:notesMasterIdLst>
  <p:sldIdLst>
    <p:sldId id="256" r:id="rId7"/>
    <p:sldId id="257" r:id="rId8"/>
    <p:sldId id="260" r:id="rId9"/>
    <p:sldId id="261" r:id="rId10"/>
    <p:sldId id="374" r:id="rId11"/>
    <p:sldId id="271" r:id="rId12"/>
    <p:sldId id="272" r:id="rId13"/>
    <p:sldId id="268" r:id="rId14"/>
    <p:sldId id="275" r:id="rId15"/>
    <p:sldId id="386" r:id="rId16"/>
    <p:sldId id="376" r:id="rId17"/>
    <p:sldId id="379" r:id="rId18"/>
    <p:sldId id="380" r:id="rId19"/>
    <p:sldId id="381" r:id="rId20"/>
    <p:sldId id="389" r:id="rId21"/>
    <p:sldId id="383" r:id="rId22"/>
    <p:sldId id="390" r:id="rId23"/>
    <p:sldId id="391" r:id="rId24"/>
    <p:sldId id="392" r:id="rId25"/>
    <p:sldId id="395" r:id="rId26"/>
    <p:sldId id="393" r:id="rId27"/>
    <p:sldId id="387" r:id="rId28"/>
    <p:sldId id="388" r:id="rId29"/>
  </p:sldIdLst>
  <p:sldSz cx="9144000" cy="6858000" type="screen4x3"/>
  <p:notesSz cx="6797675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00"/>
    <a:srgbClr val="0000FF"/>
    <a:srgbClr val="CCFFCC"/>
    <a:srgbClr val="00CC00"/>
    <a:srgbClr val="920000"/>
    <a:srgbClr val="CCECFF"/>
    <a:srgbClr val="FFFF66"/>
    <a:srgbClr val="CC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34587" autoAdjust="0"/>
    <p:restoredTop sz="94598" autoAdjust="0"/>
  </p:normalViewPr>
  <p:slideViewPr>
    <p:cSldViewPr>
      <p:cViewPr varScale="1">
        <p:scale>
          <a:sx n="88" d="100"/>
          <a:sy n="88" d="100"/>
        </p:scale>
        <p:origin x="-131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1;&#1086;&#1088;&#1080;&#1089;&#1086;&#1074;&#1072;\Desktop\&#1044;&#1086;&#1082;&#1091;&#1084;&#1077;&#1085;&#1090;&#1099;%20!!!\2018%20&#1075;&#1086;&#1076;\&#1041;&#1102;&#1076;&#1078;&#1077;&#1090;%20&#1076;&#1083;&#1103;%20&#1075;&#1088;&#1072;&#1078;&#1076;&#1072;&#1085;\&#1073;&#1102;&#1076;&#1078;&#1077;&#1090;%20&#1080;&#1089;&#1087;%202016,&#1087;&#1083;&#1072;&#1085;%202017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1;&#1086;&#1088;&#1080;&#1089;&#1086;&#1074;&#1072;\Desktop\&#1044;&#1086;&#1082;&#1091;&#1084;&#1077;&#1085;&#1090;&#1099;%20!!!\2018%20&#1075;&#1086;&#1076;\&#1041;&#1102;&#1076;&#1078;&#1077;&#1090;%20&#1076;&#1083;&#1103;%20&#1075;&#1088;&#1072;&#1078;&#1076;&#1072;&#1085;\&#1073;&#1102;&#1076;&#1078;&#1077;&#1090;%20&#1080;&#1089;&#1087;%202016,&#1087;&#1083;&#1072;&#1085;%202017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1;&#1086;&#1088;&#1080;&#1089;&#1086;&#1074;&#1072;\Desktop\&#1044;&#1086;&#1082;&#1091;&#1084;&#1077;&#1085;&#1090;&#1099;%20!!!\2018%20&#1075;&#1086;&#1076;\&#1041;&#1102;&#1076;&#1078;&#1077;&#1090;%20&#1076;&#1083;&#1103;%20&#1075;&#1088;&#1072;&#1078;&#1076;&#1072;&#1085;\&#1073;&#1102;&#1076;&#1078;&#1077;&#1090;%20&#1080;&#1089;&#1087;%202016,&#1087;&#1083;&#1072;&#1085;%202017.xls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&#1041;&#1086;&#1088;&#1080;&#1089;&#1086;&#1074;&#1072;\Desktop\&#1051;&#1080;&#1089;&#1090;%20Microsoft%20Office%20Excel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1;&#1086;&#1088;&#1080;&#1089;&#1086;&#1074;&#1072;\Desktop\&#1073;&#1102;&#1076;&#1078;&#1077;&#1090;%20&#1076;&#1083;&#1103;%20&#1075;&#1088;&#1072;&#1078;&#1076;&#1072;&#1085;%202018\&#1080;&#1089;&#1087;&#1086;&#1083;&#1085;&#1077;&#1085;&#1080;&#1077;%202018%20&#1088;&#1072;&#1079;&#1076;&#1077;&#1083;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1;&#1086;&#1088;&#1080;&#1089;&#1086;&#1074;&#1072;\Desktop\&#1073;&#1102;&#1076;&#1078;&#1077;&#1090;%20&#1080;&#1089;&#1087;%202016,&#1087;&#1083;&#1072;&#1085;%202017.xls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1;&#1086;&#1088;&#1080;&#1089;&#1086;&#1074;&#1072;\Desktop\&#1044;&#1086;&#1082;&#1091;&#1084;&#1077;&#1085;&#1090;&#1099;%20!!!\2018%20&#1075;&#1086;&#1076;\&#1041;&#1102;&#1076;&#1078;&#1077;&#1090;%20&#1076;&#1083;&#1103;%20&#1075;&#1088;&#1072;&#1078;&#1076;&#1072;&#1085;\&#1073;&#1102;&#1076;&#1078;&#1077;&#1090;%20&#1080;&#1089;&#1087;%202016,&#1087;&#1083;&#1072;&#1085;%202017.xls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1;&#1086;&#1088;&#1080;&#1089;&#1086;&#1074;&#1072;\Desktop\&#1073;&#1102;&#1076;&#1078;&#1077;&#1090;%20&#1076;&#1083;&#1103;%20&#1075;&#1088;&#1072;&#1078;&#1076;&#1072;&#1085;%202018\&#1041;&#1102;&#1076;&#1078;&#1077;&#1090;&#1099;%20-%20&#1082;&#1086;&#1087;&#1080;&#1103;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1;&#1086;&#1088;&#1080;&#1089;&#1086;&#1074;&#1072;\Desktop\&#1073;&#1102;&#1076;&#1078;&#1077;&#1090;%20&#1076;&#1083;&#1103;%20&#1075;&#1088;&#1072;&#1078;&#1076;&#1072;&#1085;%202018\&#1041;&#1102;&#1076;&#1078;&#1077;&#1090;&#1099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perspective val="30"/>
    </c:view3D>
    <c:plotArea>
      <c:layout>
        <c:manualLayout>
          <c:layoutTarget val="inner"/>
          <c:xMode val="edge"/>
          <c:yMode val="edge"/>
          <c:x val="2.7297306389556377E-2"/>
          <c:y val="0.11191172762109321"/>
          <c:w val="0.94926174924439743"/>
          <c:h val="0.79571163168819137"/>
        </c:manualLayout>
      </c:layout>
      <c:bar3DChart>
        <c:barDir val="col"/>
        <c:grouping val="clustered"/>
        <c:ser>
          <c:idx val="0"/>
          <c:order val="0"/>
          <c:cat>
            <c:strRef>
              <c:f>'план доля в общем объем на 2017'!$A$3:$A$5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'план доля в общем объем на 2017'!$B$3:$B$5</c:f>
              <c:numCache>
                <c:formatCode>0.00</c:formatCode>
                <c:ptCount val="3"/>
                <c:pt idx="0" formatCode="@">
                  <c:v>0</c:v>
                </c:pt>
                <c:pt idx="1">
                  <c:v>5600.76</c:v>
                </c:pt>
                <c:pt idx="2">
                  <c:v>273491.17</c:v>
                </c:pt>
              </c:numCache>
            </c:numRef>
          </c:val>
        </c:ser>
        <c:ser>
          <c:idx val="1"/>
          <c:order val="1"/>
          <c:cat>
            <c:strRef>
              <c:f>'план доля в общем объем на 2017'!$A$3:$A$5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'план доля в общем объем на 2017'!$C$3:$C$5</c:f>
              <c:numCache>
                <c:formatCode>0.00</c:formatCode>
                <c:ptCount val="3"/>
                <c:pt idx="0">
                  <c:v>14831.73000000001</c:v>
                </c:pt>
                <c:pt idx="1">
                  <c:v>56388.37</c:v>
                </c:pt>
                <c:pt idx="2">
                  <c:v>268779.31</c:v>
                </c:pt>
              </c:numCache>
            </c:numRef>
          </c:val>
        </c:ser>
        <c:shape val="box"/>
        <c:axId val="64251776"/>
        <c:axId val="64253312"/>
        <c:axId val="0"/>
      </c:bar3DChart>
      <c:catAx>
        <c:axId val="64251776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 baseline="0"/>
            </a:pPr>
            <a:endParaRPr lang="ru-RU"/>
          </a:p>
        </c:txPr>
        <c:crossAx val="64253312"/>
        <c:crosses val="autoZero"/>
        <c:auto val="1"/>
        <c:lblAlgn val="ctr"/>
        <c:lblOffset val="100"/>
      </c:catAx>
      <c:valAx>
        <c:axId val="64253312"/>
        <c:scaling>
          <c:orientation val="minMax"/>
        </c:scaling>
        <c:delete val="1"/>
        <c:axPos val="l"/>
        <c:majorGridlines/>
        <c:numFmt formatCode="@" sourceLinked="1"/>
        <c:majorTickMark val="none"/>
        <c:tickLblPos val="none"/>
        <c:crossAx val="64251776"/>
        <c:crosses val="autoZero"/>
        <c:crossBetween val="between"/>
      </c:valAx>
    </c:plotArea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 algn="l">
              <a:defRPr sz="1500" b="1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r>
              <a:rPr lang="ru-RU" sz="1500" baseline="0" dirty="0"/>
              <a:t>Исполнение по налоговым и неналоговым доходам за 2018 год</a:t>
            </a:r>
          </a:p>
          <a:p>
            <a:pPr algn="l">
              <a:defRPr sz="1500" b="1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r>
              <a:rPr lang="ru-RU" sz="1500" baseline="0" dirty="0"/>
              <a:t>(исполнение 71220,10 тыс. руб.)</a:t>
            </a:r>
          </a:p>
        </c:rich>
      </c:tx>
      <c:layout>
        <c:manualLayout>
          <c:xMode val="edge"/>
          <c:yMode val="edge"/>
          <c:x val="9.4364974504278325E-3"/>
          <c:y val="2.5326436705871997E-2"/>
        </c:manualLayout>
      </c:layout>
      <c:spPr>
        <a:noFill/>
        <a:ln w="3175">
          <a:noFill/>
          <a:prstDash val="solid"/>
        </a:ln>
      </c:spPr>
    </c:title>
    <c:view3D>
      <c:perspective val="0"/>
    </c:view3D>
    <c:plotArea>
      <c:layout>
        <c:manualLayout>
          <c:layoutTarget val="inner"/>
          <c:xMode val="edge"/>
          <c:yMode val="edge"/>
          <c:x val="4.5263498221791203E-2"/>
          <c:y val="0.39493895898995973"/>
          <c:w val="0.60575462499777322"/>
          <c:h val="0.27304187394985757"/>
        </c:manualLayout>
      </c:layout>
      <c:pie3DChart>
        <c:varyColors val="1"/>
        <c:ser>
          <c:idx val="1"/>
          <c:order val="0"/>
          <c:explosion val="25"/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200" b="0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Val val="1"/>
            <c:showLeaderLines val="1"/>
          </c:dLbls>
          <c:cat>
            <c:strRef>
              <c:f>'план 2017'!$A$4:$A$19</c:f>
              <c:strCache>
                <c:ptCount val="16"/>
                <c:pt idx="0">
                  <c:v>Налог на доходы физических лиц</c:v>
                </c:pt>
                <c:pt idx="1">
                  <c:v>Налоги на товары (работы, услуги), реализуемые на территории РФ</c:v>
                </c:pt>
                <c:pt idx="2">
                  <c:v>Единый налог на вмененный доход</c:v>
                </c:pt>
                <c:pt idx="3">
                  <c:v>Единый сельскохозяйственный налог</c:v>
                </c:pt>
                <c:pt idx="4">
                  <c:v>Налог, взимаемый в связи с применением патентной системы налогообложения</c:v>
                </c:pt>
                <c:pt idx="5">
                  <c:v>Налог на имущество физических лиц</c:v>
                </c:pt>
                <c:pt idx="6">
                  <c:v>Земельный налог</c:v>
                </c:pt>
                <c:pt idx="7">
                  <c:v>Госпошлина</c:v>
                </c:pt>
                <c:pt idx="8">
                  <c:v>Доходы от арендной платы за земельные участки</c:v>
                </c:pt>
                <c:pt idx="9">
                  <c:v>Доходы от арендной платы за имущество</c:v>
                </c:pt>
                <c:pt idx="10">
                  <c:v>Доходы от перечисления части прибыли муниципальных унитарных предприятий</c:v>
                </c:pt>
                <c:pt idx="11">
                  <c:v>Платежи за пользование природными ресурсами</c:v>
                </c:pt>
                <c:pt idx="12">
                  <c:v>Доходы от оказания платных услуг и компенсации затрат государства</c:v>
                </c:pt>
                <c:pt idx="13">
                  <c:v>Доходы от продажи материальных и нематериальных активов</c:v>
                </c:pt>
                <c:pt idx="14">
                  <c:v>Административные платежи и сборы</c:v>
                </c:pt>
                <c:pt idx="15">
                  <c:v>Штрафы, санкции, возмещение вреда</c:v>
                </c:pt>
              </c:strCache>
            </c:strRef>
          </c:cat>
          <c:val>
            <c:numRef>
              <c:f>'план 2017'!$B$4:$B$19</c:f>
            </c:numRef>
          </c:val>
        </c:ser>
        <c:ser>
          <c:idx val="0"/>
          <c:order val="1"/>
          <c:explosion val="25"/>
          <c:dLbls>
            <c:dLbl>
              <c:idx val="8"/>
              <c:layout>
                <c:manualLayout>
                  <c:x val="2.9753383516547001E-2"/>
                  <c:y val="-0.17723633578733289"/>
                </c:manualLayout>
              </c:layout>
              <c:dLblPos val="bestFit"/>
              <c:showVal val="1"/>
            </c:dLbl>
            <c:dLbl>
              <c:idx val="9"/>
              <c:layout>
                <c:manualLayout>
                  <c:x val="-7.3424073824512812E-2"/>
                  <c:y val="-0.11220550475054722"/>
                </c:manualLayout>
              </c:layout>
              <c:dLblPos val="bestFit"/>
              <c:showVal val="1"/>
            </c:dLbl>
            <c:dLbl>
              <c:idx val="10"/>
              <c:layout>
                <c:manualLayout>
                  <c:x val="-8.462506978803741E-2"/>
                  <c:y val="-4.1370766774875757E-2"/>
                </c:manualLayout>
              </c:layout>
              <c:dLblPos val="bestFit"/>
              <c:showVal val="1"/>
            </c:dLbl>
            <c:dLbl>
              <c:idx val="11"/>
              <c:layout>
                <c:manualLayout>
                  <c:x val="-4.2870197460036334E-2"/>
                  <c:y val="8.7237892310327875E-3"/>
                </c:manualLayout>
              </c:layout>
              <c:dLblPos val="bestFit"/>
              <c:showVal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200" b="0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Val val="1"/>
            <c:showLeaderLines val="1"/>
          </c:dLbls>
          <c:cat>
            <c:strRef>
              <c:f>'план 2017'!$A$4:$A$21</c:f>
              <c:strCache>
                <c:ptCount val="17"/>
                <c:pt idx="0">
                  <c:v>Налог на доходы физических лиц</c:v>
                </c:pt>
                <c:pt idx="1">
                  <c:v>Налоги на товары (работы, услуги), реализуемые на территории РФ</c:v>
                </c:pt>
                <c:pt idx="2">
                  <c:v>Единый налог на вмененный доход</c:v>
                </c:pt>
                <c:pt idx="3">
                  <c:v>Единый сельскохозяйственный налог</c:v>
                </c:pt>
                <c:pt idx="4">
                  <c:v>Налог, взимаемый в связи с применением патентной системы налогообложения</c:v>
                </c:pt>
                <c:pt idx="5">
                  <c:v>Налог на имущество физических лиц</c:v>
                </c:pt>
                <c:pt idx="6">
                  <c:v>Земельный налог</c:v>
                </c:pt>
                <c:pt idx="7">
                  <c:v>Госпошлина</c:v>
                </c:pt>
                <c:pt idx="8">
                  <c:v>Доходы от арендной платы за земельные участки</c:v>
                </c:pt>
                <c:pt idx="9">
                  <c:v>Доходы от арендной платы за имущество</c:v>
                </c:pt>
                <c:pt idx="10">
                  <c:v>Доходы от перечисления части прибыли муниципальных унитарных предприятий</c:v>
                </c:pt>
                <c:pt idx="11">
                  <c:v>Платежи за пользование природными ресурсами</c:v>
                </c:pt>
                <c:pt idx="12">
                  <c:v>Доходы от оказания платных услуг и компенсации затрат государства</c:v>
                </c:pt>
                <c:pt idx="13">
                  <c:v>Доходы от продажи материальных и нематериальных активов</c:v>
                </c:pt>
                <c:pt idx="14">
                  <c:v>Административные платежи и сборы</c:v>
                </c:pt>
                <c:pt idx="15">
                  <c:v>Штрафы, санкции, возмещение вреда</c:v>
                </c:pt>
                <c:pt idx="16">
                  <c:v>Прочие неналоговые доходы</c:v>
                </c:pt>
              </c:strCache>
            </c:strRef>
          </c:cat>
          <c:val>
            <c:numRef>
              <c:f>'план 2017'!$C$4:$C$21</c:f>
              <c:numCache>
                <c:formatCode>0.00</c:formatCode>
                <c:ptCount val="17"/>
                <c:pt idx="0">
                  <c:v>41198.269999999997</c:v>
                </c:pt>
                <c:pt idx="1">
                  <c:v>4158.72</c:v>
                </c:pt>
                <c:pt idx="2">
                  <c:v>6287.7</c:v>
                </c:pt>
                <c:pt idx="3">
                  <c:v>1433.96</c:v>
                </c:pt>
                <c:pt idx="4">
                  <c:v>139.97</c:v>
                </c:pt>
                <c:pt idx="5">
                  <c:v>64.679999999999978</c:v>
                </c:pt>
                <c:pt idx="6">
                  <c:v>346.34000000000032</c:v>
                </c:pt>
                <c:pt idx="7">
                  <c:v>2758.73</c:v>
                </c:pt>
                <c:pt idx="8">
                  <c:v>5404.71</c:v>
                </c:pt>
                <c:pt idx="9">
                  <c:v>1525.33</c:v>
                </c:pt>
                <c:pt idx="10">
                  <c:v>0</c:v>
                </c:pt>
                <c:pt idx="11">
                  <c:v>92.910000000000025</c:v>
                </c:pt>
                <c:pt idx="12">
                  <c:v>5354.6</c:v>
                </c:pt>
                <c:pt idx="13">
                  <c:v>370.88</c:v>
                </c:pt>
                <c:pt idx="14">
                  <c:v>5.01</c:v>
                </c:pt>
                <c:pt idx="15">
                  <c:v>2073.52</c:v>
                </c:pt>
                <c:pt idx="16">
                  <c:v>4.76</c:v>
                </c:pt>
              </c:numCache>
            </c:numRef>
          </c:val>
        </c:ser>
        <c:dLbls>
          <c:showVal val="1"/>
        </c:dLbls>
      </c:pie3D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6332399041778489"/>
          <c:y val="0"/>
          <c:w val="0.33667600958221738"/>
          <c:h val="1"/>
        </c:manualLayout>
      </c:layout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000" b="0" i="0" u="none" strike="noStrike" kern="1400" spc="10" baseline="0">
              <a:solidFill>
                <a:srgbClr val="000000"/>
              </a:solidFill>
              <a:latin typeface="Arial Cyr"/>
              <a:ea typeface="Arial Cyr"/>
              <a:cs typeface="Arial Cyr"/>
            </a:defRPr>
          </a:pPr>
          <a:endParaRPr lang="ru-RU"/>
        </a:p>
      </c:txPr>
    </c:legend>
    <c:plotVisOnly val="1"/>
    <c:dispBlanksAs val="zero"/>
  </c:chart>
  <c:spPr>
    <a:solidFill>
      <a:schemeClr val="bg2"/>
    </a:solidFill>
    <a:ln w="3175">
      <a:solidFill>
        <a:schemeClr val="accent1">
          <a:lumMod val="60000"/>
          <a:lumOff val="40000"/>
        </a:schemeClr>
      </a:solidFill>
      <a:prstDash val="solid"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r>
              <a:rPr lang="ru-RU"/>
              <a:t>Структура безвозмездных поступлений в бюджет Ольгинского муниципального района из бюджетов других уровней в 2018 году (общий объем 268779,30 тыс.руб.)</a:t>
            </a:r>
          </a:p>
        </c:rich>
      </c:tx>
      <c:layout>
        <c:manualLayout>
          <c:xMode val="edge"/>
          <c:yMode val="edge"/>
          <c:x val="0.11326877829591701"/>
          <c:y val="3.2745591939546598E-2"/>
        </c:manualLayout>
      </c:layout>
      <c:spPr>
        <a:noFill/>
        <a:ln w="25400">
          <a:noFill/>
        </a:ln>
      </c:spPr>
    </c:title>
    <c:view3D>
      <c:perspective val="30"/>
    </c:view3D>
    <c:plotArea>
      <c:layout>
        <c:manualLayout>
          <c:layoutTarget val="inner"/>
          <c:xMode val="edge"/>
          <c:yMode val="edge"/>
          <c:x val="7.1561679790026284E-2"/>
          <c:y val="0.16456330775201344"/>
          <c:w val="0.58578816710411197"/>
          <c:h val="0.83543669224798667"/>
        </c:manualLayout>
      </c:layout>
      <c:pie3DChart>
        <c:varyColors val="1"/>
        <c:ser>
          <c:idx val="0"/>
          <c:order val="1"/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explosion val="17"/>
          <c:dPt>
            <c:idx val="1"/>
            <c:bubble3D val="1"/>
            <c:spPr>
              <a:solidFill>
                <a:srgbClr val="993366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2"/>
            <c:bubble3D val="1"/>
            <c:spPr>
              <a:solidFill>
                <a:srgbClr val="FFFFCC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3"/>
            <c:bubble3D val="1"/>
            <c:spPr>
              <a:solidFill>
                <a:srgbClr val="CCFF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ru-RU"/>
                      <a:t>98346,06%</a:t>
                    </a:r>
                  </a:p>
                </c:rich>
              </c:tx>
            </c:dLbl>
            <c:dLbl>
              <c:idx val="1"/>
              <c:tx>
                <c:rich>
                  <a:bodyPr/>
                  <a:lstStyle/>
                  <a:p>
                    <a:r>
                      <a:rPr lang="ru-RU"/>
                      <a:t>3601,50%</a:t>
                    </a:r>
                  </a:p>
                </c:rich>
              </c:tx>
            </c:dLbl>
            <c:dLbl>
              <c:idx val="2"/>
              <c:tx>
                <c:rich>
                  <a:bodyPr/>
                  <a:lstStyle/>
                  <a:p>
                    <a:r>
                      <a:rPr lang="ru-RU"/>
                      <a:t>116737,15%</a:t>
                    </a:r>
                  </a:p>
                </c:rich>
              </c:tx>
            </c:dLbl>
            <c:dLbl>
              <c:idx val="3"/>
              <c:tx>
                <c:rich>
                  <a:bodyPr/>
                  <a:lstStyle/>
                  <a:p>
                    <a:r>
                      <a:rPr lang="ru-RU"/>
                      <a:t>2645,62%</a:t>
                    </a:r>
                  </a:p>
                </c:rich>
              </c:tx>
            </c:dLbl>
            <c:dLbl>
              <c:idx val="4"/>
              <c:tx>
                <c:rich>
                  <a:bodyPr/>
                  <a:lstStyle/>
                  <a:p>
                    <a:r>
                      <a:rPr lang="ru-RU"/>
                      <a:t>10,00%</a:t>
                    </a:r>
                  </a:p>
                </c:rich>
              </c:tx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Val val="1"/>
            <c:showLeaderLines val="1"/>
          </c:dLbls>
          <c:cat>
            <c:strRef>
              <c:f>'план 2017 безв'!$A$4:$A$9</c:f>
              <c:strCache>
                <c:ptCount val="6"/>
                <c:pt idx="0">
                  <c:v>Дотации</c:v>
                </c:pt>
                <c:pt idx="1">
                  <c:v>Прочие субсидии</c:v>
                </c:pt>
                <c:pt idx="2">
                  <c:v>Субвенции</c:v>
                </c:pt>
                <c:pt idx="3">
                  <c:v>Межбюджетные трансферты</c:v>
                </c:pt>
                <c:pt idx="4">
                  <c:v>Прочие безвозмездные поступления</c:v>
                </c:pt>
                <c:pt idx="5">
                  <c:v>Возврат прочих остатков субсидий, субвенций прошлых лет</c:v>
                </c:pt>
              </c:strCache>
            </c:strRef>
          </c:cat>
          <c:val>
            <c:numRef>
              <c:f>'план 2017 безв'!$C$4:$C$9</c:f>
              <c:numCache>
                <c:formatCode>0.00</c:formatCode>
                <c:ptCount val="6"/>
                <c:pt idx="0">
                  <c:v>125611.98</c:v>
                </c:pt>
                <c:pt idx="1">
                  <c:v>13128.48</c:v>
                </c:pt>
                <c:pt idx="2">
                  <c:v>126244.19</c:v>
                </c:pt>
                <c:pt idx="3">
                  <c:v>3625.01</c:v>
                </c:pt>
                <c:pt idx="4">
                  <c:v>171.76999999999998</c:v>
                </c:pt>
                <c:pt idx="5">
                  <c:v>-2.12</c:v>
                </c:pt>
              </c:numCache>
            </c:numRef>
          </c:val>
          <c:bubble3D val="1"/>
        </c:ser>
        <c:ser>
          <c:idx val="1"/>
          <c:order val="0"/>
          <c:explosion val="25"/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Val val="1"/>
            <c:showLeaderLines val="1"/>
          </c:dLbls>
          <c:cat>
            <c:strRef>
              <c:f>'план 2017 безв'!$A$4:$A$7</c:f>
              <c:strCache>
                <c:ptCount val="4"/>
                <c:pt idx="0">
                  <c:v>Дотации</c:v>
                </c:pt>
                <c:pt idx="1">
                  <c:v>Прочие субсидии</c:v>
                </c:pt>
                <c:pt idx="2">
                  <c:v>Субвенции</c:v>
                </c:pt>
                <c:pt idx="3">
                  <c:v>Межбюджетные трансферты</c:v>
                </c:pt>
              </c:strCache>
            </c:strRef>
          </c:cat>
          <c:val>
            <c:numRef>
              <c:f>'план 2017 безв'!$B$4:$B$7</c:f>
            </c:numRef>
          </c:val>
        </c:ser>
      </c:pie3DChart>
    </c:plotArea>
    <c:legend>
      <c:legendPos val="r"/>
      <c:txPr>
        <a:bodyPr/>
        <a:lstStyle/>
        <a:p>
          <a:pPr rtl="0">
            <a:defRPr/>
          </a:pPr>
          <a:endParaRPr lang="ru-RU"/>
        </a:p>
      </c:txPr>
    </c:legend>
    <c:plotVisOnly val="1"/>
    <c:dispBlanksAs val="zero"/>
  </c:chart>
  <c:spPr>
    <a:solidFill>
      <a:schemeClr val="bg2"/>
    </a:solidFill>
    <a:ln w="3175">
      <a:solidFill>
        <a:srgbClr val="00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otX val="75"/>
      <c:perspective val="30"/>
    </c:view3D>
    <c:plotArea>
      <c:layout>
        <c:manualLayout>
          <c:layoutTarget val="inner"/>
          <c:xMode val="edge"/>
          <c:yMode val="edge"/>
          <c:x val="6.5061543341062469E-2"/>
          <c:y val="0.15892861721103041"/>
          <c:w val="0.53126378810491537"/>
          <c:h val="0.82909516592116128"/>
        </c:manualLayout>
      </c:layout>
      <c:pie3DChart>
        <c:varyColors val="1"/>
      </c:pie3DChart>
      <c:spPr>
        <a:noFill/>
        <a:ln w="25400">
          <a:noFill/>
        </a:ln>
      </c:spPr>
    </c:plotArea>
    <c:plotVisOnly val="1"/>
  </c:chart>
  <c:spPr>
    <a:solidFill>
      <a:schemeClr val="accent3">
        <a:lumMod val="20000"/>
        <a:lumOff val="80000"/>
      </a:schemeClr>
    </a:solidFill>
  </c:spPr>
  <c:externalData r:id="rId1"/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otX val="75"/>
      <c:depthPercent val="110"/>
      <c:perspective val="30"/>
    </c:view3D>
    <c:plotArea>
      <c:layout/>
      <c:pie3DChart>
        <c:varyColors val="1"/>
        <c:ser>
          <c:idx val="0"/>
          <c:order val="0"/>
          <c:explosion val="25"/>
          <c:dPt>
            <c:idx val="5"/>
            <c:explosion val="16"/>
          </c:dPt>
          <c:dPt>
            <c:idx val="6"/>
            <c:explosion val="22"/>
          </c:dPt>
          <c:dPt>
            <c:idx val="11"/>
            <c:explosion val="26"/>
          </c:dPt>
          <c:dLbls>
            <c:showVal val="1"/>
            <c:showLeaderLines val="1"/>
          </c:dLbls>
          <c:cat>
            <c:strRef>
              <c:f>'без учета счетов бюджета'!$A$8:$A$19</c:f>
              <c:strCache>
                <c:ptCount val="12"/>
                <c:pt idx="0">
                  <c:v>    ОБЩЕГОСУДАРСТВЕННЫЕ ВОПРОСЫ</c:v>
                </c:pt>
                <c:pt idx="1">
                  <c:v>    НАЦИОНАЛЬНАЯ ОБОРОНА</c:v>
                </c:pt>
                <c:pt idx="2">
                  <c:v>    НАЦИОНАЛЬНАЯ БЕЗОПАСНОСТЬ И ПРАВООХРАНИТЕЛЬНАЯ ДЕЯТЕЛЬНОСТЬ</c:v>
                </c:pt>
                <c:pt idx="3">
                  <c:v>    НАЦИОНАЛЬНАЯ ЭКОНОМИКА</c:v>
                </c:pt>
                <c:pt idx="4">
                  <c:v>    ЖИЛИЩНО-КОММУНАЛЬНОЕ ХОЗЯЙСТВО</c:v>
                </c:pt>
                <c:pt idx="5">
                  <c:v>    ОБРАЗОВАНИЕ</c:v>
                </c:pt>
                <c:pt idx="6">
                  <c:v>    КУЛЬТУРА, КИНЕМАТОГРАФИЯ</c:v>
                </c:pt>
                <c:pt idx="7">
                  <c:v>    СОЦИАЛЬНАЯ ПОЛИТИКА</c:v>
                </c:pt>
                <c:pt idx="8">
                  <c:v>    ФИЗИЧЕСКАЯ КУЛЬТУРА И СПОРТ</c:v>
                </c:pt>
                <c:pt idx="9">
                  <c:v>    СРЕДСТВА МАССОВОЙ ИНФОРМАЦИИ</c:v>
                </c:pt>
                <c:pt idx="10">
                  <c:v>    ОБСЛУЖИВАНИЕ ГОСУДАРСТВЕННОГО И МУНИЦИПАЛЬНОГО ДОЛГА</c:v>
                </c:pt>
                <c:pt idx="11">
                  <c:v>    МЕЖБЮДЖЕТНЫЕ ТРАНСФЕРТЫ ОБЩЕГО ХАРАКТЕРА БЮДЖЕТАМ СУБЪЕКТОВ РОССИЙСКОЙ ФЕДЕРАЦИИ И МУНИЦИПАЛЬНЫХ ОБРАЗОВАНИЙ</c:v>
                </c:pt>
              </c:strCache>
            </c:strRef>
          </c:cat>
          <c:val>
            <c:numRef>
              <c:f>'без учета счетов бюджета'!$B$8:$B$19</c:f>
              <c:numCache>
                <c:formatCode>#,##0.00</c:formatCode>
                <c:ptCount val="12"/>
                <c:pt idx="0">
                  <c:v>61223.4</c:v>
                </c:pt>
                <c:pt idx="1">
                  <c:v>1215.8399999999999</c:v>
                </c:pt>
                <c:pt idx="2">
                  <c:v>5970.3600000000024</c:v>
                </c:pt>
                <c:pt idx="3">
                  <c:v>4502.9000000000005</c:v>
                </c:pt>
                <c:pt idx="4">
                  <c:v>2628.9300000000012</c:v>
                </c:pt>
                <c:pt idx="5">
                  <c:v>219965.8899999999</c:v>
                </c:pt>
                <c:pt idx="6">
                  <c:v>24538.309999999987</c:v>
                </c:pt>
                <c:pt idx="7">
                  <c:v>2981.14</c:v>
                </c:pt>
                <c:pt idx="8">
                  <c:v>3877.15</c:v>
                </c:pt>
                <c:pt idx="9">
                  <c:v>2040.71</c:v>
                </c:pt>
                <c:pt idx="10">
                  <c:v>532.99</c:v>
                </c:pt>
                <c:pt idx="11">
                  <c:v>8902.26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66208142586827901"/>
          <c:y val="6.3791343953765777E-3"/>
          <c:w val="0.33651545771108232"/>
          <c:h val="0.99087974848982885"/>
        </c:manualLayout>
      </c:layout>
      <c:txPr>
        <a:bodyPr/>
        <a:lstStyle/>
        <a:p>
          <a:pPr>
            <a:defRPr kern="0" baseline="0"/>
          </a:pPr>
          <a:endParaRPr lang="ru-RU"/>
        </a:p>
      </c:txPr>
    </c:legend>
    <c:plotVisOnly val="1"/>
  </c:chart>
  <c:spPr>
    <a:solidFill>
      <a:schemeClr val="accent3">
        <a:lumMod val="40000"/>
        <a:lumOff val="60000"/>
      </a:schemeClr>
    </a:solidFill>
  </c:sp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otX val="75"/>
      <c:perspective val="30"/>
    </c:view3D>
    <c:plotArea>
      <c:layout>
        <c:manualLayout>
          <c:layoutTarget val="inner"/>
          <c:xMode val="edge"/>
          <c:yMode val="edge"/>
          <c:x val="8.9363569213030514E-2"/>
          <c:y val="0.14149915882362302"/>
          <c:w val="0.55837439483700957"/>
          <c:h val="0.78455136489757116"/>
        </c:manualLayout>
      </c:layout>
      <c:pie3DChart>
        <c:varyColors val="1"/>
      </c:pie3DChart>
    </c:plotArea>
    <c:legend>
      <c:legendPos val="r"/>
      <c:txPr>
        <a:bodyPr/>
        <a:lstStyle/>
        <a:p>
          <a:pPr>
            <a:defRPr sz="1200" baseline="0"/>
          </a:pPr>
          <a:endParaRPr lang="ru-RU"/>
        </a:p>
      </c:txPr>
    </c:legend>
    <c:plotVisOnly val="1"/>
    <c:dispBlanksAs val="zero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pieChart>
        <c:varyColors val="1"/>
        <c:ser>
          <c:idx val="0"/>
          <c:order val="0"/>
          <c:explosion val="23"/>
          <c:dLbls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Val val="1"/>
            <c:showLeaderLines val="1"/>
          </c:dLbls>
          <c:cat>
            <c:strRef>
              <c:f>'[бюджет исп 2016,план 2017.xls]Лист1'!$A$9:$A$10</c:f>
              <c:strCache>
                <c:ptCount val="2"/>
                <c:pt idx="0">
                  <c:v>Мероприятия программной направленности</c:v>
                </c:pt>
                <c:pt idx="1">
                  <c:v>Непрограммные направления деятельности органов местного самоуправления</c:v>
                </c:pt>
              </c:strCache>
            </c:strRef>
          </c:cat>
          <c:val>
            <c:numRef>
              <c:f>'[бюджет исп 2016,план 2017.xls]Лист1'!$B$9:$B$10</c:f>
              <c:numCache>
                <c:formatCode>#,##0.00</c:formatCode>
                <c:ptCount val="2"/>
                <c:pt idx="0">
                  <c:v>301040.40000000002</c:v>
                </c:pt>
                <c:pt idx="1">
                  <c:v>37339.480000000003</c:v>
                </c:pt>
              </c:numCache>
            </c:numRef>
          </c:val>
        </c:ser>
        <c:firstSliceAng val="0"/>
      </c:pieChart>
      <c:spPr>
        <a:noFill/>
        <a:ln w="25400">
          <a:noFill/>
        </a:ln>
      </c:spPr>
    </c:plotArea>
    <c:legend>
      <c:legendPos val="r"/>
      <c:txPr>
        <a:bodyPr/>
        <a:lstStyle/>
        <a:p>
          <a:pPr>
            <a:defRPr sz="120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otX val="65"/>
      <c:rotY val="30"/>
      <c:rAngAx val="1"/>
    </c:view3D>
    <c:plotArea>
      <c:layout>
        <c:manualLayout>
          <c:layoutTarget val="inner"/>
          <c:xMode val="edge"/>
          <c:yMode val="edge"/>
          <c:x val="0.30905386549211888"/>
          <c:y val="7.1431158825110194E-3"/>
          <c:w val="0.68669235990340272"/>
          <c:h val="0.97787884948116532"/>
        </c:manualLayout>
      </c:layout>
      <c:bar3DChart>
        <c:barDir val="bar"/>
        <c:grouping val="clustered"/>
        <c:ser>
          <c:idx val="0"/>
          <c:order val="0"/>
          <c:tx>
            <c:v>Уточненный план</c:v>
          </c:tx>
          <c:dLbls>
            <c:showVal val="1"/>
          </c:dLbls>
          <c:cat>
            <c:strRef>
              <c:f>'без учета счетов бюджета'!$A$8:$A$15</c:f>
              <c:strCache>
                <c:ptCount val="8"/>
                <c:pt idx="0">
                  <c:v>Бюджет Ольгинского муниципального района</c:v>
                </c:pt>
                <c:pt idx="1">
                  <c:v>    Администрация Ольгинского городского поселения</c:v>
                </c:pt>
                <c:pt idx="2">
                  <c:v>    Администрация Тимофеевского сельского поселения</c:v>
                </c:pt>
                <c:pt idx="3">
                  <c:v>    Администрация Веселояровского сельского поселения</c:v>
                </c:pt>
                <c:pt idx="4">
                  <c:v>    Администрация Пермского сельского поселения</c:v>
                </c:pt>
                <c:pt idx="5">
                  <c:v>    Администрация Милоградовского сельского поселения</c:v>
                </c:pt>
                <c:pt idx="6">
                  <c:v>    Администрация Молдавановского сельского поселения</c:v>
                </c:pt>
                <c:pt idx="7">
                  <c:v>    Администрация Моряк-Рыболовского сельского поселения</c:v>
                </c:pt>
              </c:strCache>
            </c:strRef>
          </c:cat>
          <c:val>
            <c:numRef>
              <c:f>'без учета счетов бюджета'!$B$8:$B$15</c:f>
              <c:numCache>
                <c:formatCode>#,##0.00</c:formatCode>
                <c:ptCount val="8"/>
                <c:pt idx="0">
                  <c:v>344345.28</c:v>
                </c:pt>
                <c:pt idx="1">
                  <c:v>19635.05</c:v>
                </c:pt>
                <c:pt idx="2">
                  <c:v>3413.52</c:v>
                </c:pt>
                <c:pt idx="3">
                  <c:v>4844.0200000000004</c:v>
                </c:pt>
                <c:pt idx="4">
                  <c:v>3098.64</c:v>
                </c:pt>
                <c:pt idx="5">
                  <c:v>6901.24</c:v>
                </c:pt>
                <c:pt idx="6">
                  <c:v>1753.47</c:v>
                </c:pt>
                <c:pt idx="7">
                  <c:v>4993.43</c:v>
                </c:pt>
              </c:numCache>
            </c:numRef>
          </c:val>
          <c:bubble3D val="1"/>
        </c:ser>
        <c:ser>
          <c:idx val="1"/>
          <c:order val="1"/>
          <c:tx>
            <c:v>Исполнено</c:v>
          </c:tx>
          <c:dLbls>
            <c:showVal val="1"/>
          </c:dLbls>
          <c:val>
            <c:numRef>
              <c:f>'без учета счетов бюджета'!$C$8:$C$15</c:f>
              <c:numCache>
                <c:formatCode>#,##0.00</c:formatCode>
                <c:ptCount val="8"/>
                <c:pt idx="0">
                  <c:v>339999.41000000021</c:v>
                </c:pt>
                <c:pt idx="1">
                  <c:v>18906.32</c:v>
                </c:pt>
                <c:pt idx="2">
                  <c:v>3232.07</c:v>
                </c:pt>
                <c:pt idx="3">
                  <c:v>4281.76</c:v>
                </c:pt>
                <c:pt idx="4">
                  <c:v>3100.25</c:v>
                </c:pt>
                <c:pt idx="5">
                  <c:v>4504.1500000000024</c:v>
                </c:pt>
                <c:pt idx="6">
                  <c:v>1739.1599999999999</c:v>
                </c:pt>
                <c:pt idx="7">
                  <c:v>5064.18</c:v>
                </c:pt>
              </c:numCache>
            </c:numRef>
          </c:val>
        </c:ser>
        <c:shape val="box"/>
        <c:axId val="72973696"/>
        <c:axId val="72972160"/>
        <c:axId val="0"/>
      </c:bar3DChart>
      <c:valAx>
        <c:axId val="72972160"/>
        <c:scaling>
          <c:orientation val="minMax"/>
        </c:scaling>
        <c:delete val="1"/>
        <c:axPos val="b"/>
        <c:numFmt formatCode="#,##0.00" sourceLinked="1"/>
        <c:tickLblPos val="none"/>
        <c:crossAx val="72973696"/>
        <c:crosses val="autoZero"/>
        <c:crossBetween val="between"/>
      </c:valAx>
      <c:catAx>
        <c:axId val="72973696"/>
        <c:scaling>
          <c:orientation val="minMax"/>
        </c:scaling>
        <c:axPos val="l"/>
        <c:numFmt formatCode="#,##0.00" sourceLinked="1"/>
        <c:tickLblPos val="nextTo"/>
        <c:txPr>
          <a:bodyPr/>
          <a:lstStyle/>
          <a:p>
            <a:pPr>
              <a:defRPr sz="1200" baseline="0"/>
            </a:pPr>
            <a:endParaRPr lang="ru-RU"/>
          </a:p>
        </c:txPr>
        <c:crossAx val="72972160"/>
        <c:crosses val="autoZero"/>
        <c:auto val="1"/>
        <c:lblAlgn val="r"/>
        <c:lblOffset val="100"/>
      </c:catAx>
    </c:plotArea>
    <c:legend>
      <c:legendPos val="r"/>
      <c:layout>
        <c:manualLayout>
          <c:xMode val="edge"/>
          <c:yMode val="edge"/>
          <c:x val="0.85516168969444861"/>
          <c:y val="0.58381532229731126"/>
          <c:w val="0.13595928699811524"/>
          <c:h val="0.12499231302539952"/>
        </c:manualLayout>
      </c:layout>
    </c:legend>
    <c:plotVisOnly val="1"/>
    <c:dispBlanksAs val="gap"/>
  </c:chart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otX val="65"/>
      <c:rotY val="30"/>
      <c:rAngAx val="1"/>
    </c:view3D>
    <c:plotArea>
      <c:layout>
        <c:manualLayout>
          <c:layoutTarget val="inner"/>
          <c:xMode val="edge"/>
          <c:yMode val="edge"/>
          <c:x val="0.31201353992793113"/>
          <c:y val="2.2121150518835779E-2"/>
          <c:w val="0.68669235990340272"/>
          <c:h val="0.97787884948116488"/>
        </c:manualLayout>
      </c:layout>
      <c:bar3DChart>
        <c:barDir val="bar"/>
        <c:grouping val="clustered"/>
        <c:ser>
          <c:idx val="0"/>
          <c:order val="0"/>
          <c:tx>
            <c:v>Уточненный план</c:v>
          </c:tx>
          <c:dLbls>
            <c:showVal val="1"/>
          </c:dLbls>
          <c:cat>
            <c:strRef>
              <c:f>'без учета счетов бюджета'!$A$8:$A$15</c:f>
              <c:strCache>
                <c:ptCount val="8"/>
                <c:pt idx="0">
                  <c:v>Бюджет Ольгинского муниципального района</c:v>
                </c:pt>
                <c:pt idx="1">
                  <c:v>    Администрация Ольгинского городского поселения</c:v>
                </c:pt>
                <c:pt idx="2">
                  <c:v>    Администрация Тимофеевского сельского поселения</c:v>
                </c:pt>
                <c:pt idx="3">
                  <c:v>    Администрация Веселояровского сельского поселения</c:v>
                </c:pt>
                <c:pt idx="4">
                  <c:v>    Администрация Пермского сельского поселения</c:v>
                </c:pt>
                <c:pt idx="5">
                  <c:v>    Администрация Милоградовского сельского поселения</c:v>
                </c:pt>
                <c:pt idx="6">
                  <c:v>    Администрация Молдавановского сельского поселения</c:v>
                </c:pt>
                <c:pt idx="7">
                  <c:v>    Администрация Моряк-Рыболовского сельского поселения</c:v>
                </c:pt>
              </c:strCache>
            </c:strRef>
          </c:cat>
          <c:val>
            <c:numRef>
              <c:f>'без учета счетов бюджета'!$B$8:$B$15</c:f>
              <c:numCache>
                <c:formatCode>#,##0.00</c:formatCode>
                <c:ptCount val="8"/>
                <c:pt idx="0">
                  <c:v>344701.06</c:v>
                </c:pt>
                <c:pt idx="1">
                  <c:v>24691.919999999984</c:v>
                </c:pt>
                <c:pt idx="2">
                  <c:v>3425.2599999999998</c:v>
                </c:pt>
                <c:pt idx="3">
                  <c:v>4979.8</c:v>
                </c:pt>
                <c:pt idx="4">
                  <c:v>3157.12</c:v>
                </c:pt>
                <c:pt idx="5">
                  <c:v>6936.73</c:v>
                </c:pt>
                <c:pt idx="6">
                  <c:v>1753.47</c:v>
                </c:pt>
                <c:pt idx="7">
                  <c:v>5103.45</c:v>
                </c:pt>
              </c:numCache>
            </c:numRef>
          </c:val>
          <c:bubble3D val="1"/>
        </c:ser>
        <c:ser>
          <c:idx val="1"/>
          <c:order val="1"/>
          <c:tx>
            <c:v>Исполнено</c:v>
          </c:tx>
          <c:dLbls>
            <c:showVal val="1"/>
          </c:dLbls>
          <c:val>
            <c:numRef>
              <c:f>'без учета счетов бюджета'!$C$8:$C$15</c:f>
              <c:numCache>
                <c:formatCode>#,##0.00</c:formatCode>
                <c:ptCount val="8"/>
                <c:pt idx="0">
                  <c:v>338379.88</c:v>
                </c:pt>
                <c:pt idx="1">
                  <c:v>21571.43</c:v>
                </c:pt>
                <c:pt idx="2">
                  <c:v>3239.94</c:v>
                </c:pt>
                <c:pt idx="3">
                  <c:v>4399.01</c:v>
                </c:pt>
                <c:pt idx="4">
                  <c:v>3151.53</c:v>
                </c:pt>
                <c:pt idx="5">
                  <c:v>4491.21</c:v>
                </c:pt>
                <c:pt idx="6">
                  <c:v>1729.41</c:v>
                </c:pt>
                <c:pt idx="7">
                  <c:v>4875.8100000000004</c:v>
                </c:pt>
              </c:numCache>
            </c:numRef>
          </c:val>
        </c:ser>
        <c:shape val="box"/>
        <c:axId val="73000448"/>
        <c:axId val="72998912"/>
        <c:axId val="0"/>
      </c:bar3DChart>
      <c:valAx>
        <c:axId val="72998912"/>
        <c:scaling>
          <c:orientation val="minMax"/>
        </c:scaling>
        <c:delete val="1"/>
        <c:axPos val="b"/>
        <c:numFmt formatCode="#,##0.00" sourceLinked="1"/>
        <c:tickLblPos val="none"/>
        <c:crossAx val="73000448"/>
        <c:crosses val="autoZero"/>
        <c:crossBetween val="between"/>
      </c:valAx>
      <c:catAx>
        <c:axId val="73000448"/>
        <c:scaling>
          <c:orientation val="minMax"/>
        </c:scaling>
        <c:axPos val="l"/>
        <c:numFmt formatCode="#,##0.00" sourceLinked="1"/>
        <c:tickLblPos val="nextTo"/>
        <c:txPr>
          <a:bodyPr/>
          <a:lstStyle/>
          <a:p>
            <a:pPr>
              <a:defRPr sz="1200" baseline="0"/>
            </a:pPr>
            <a:endParaRPr lang="ru-RU"/>
          </a:p>
        </c:txPr>
        <c:crossAx val="72998912"/>
        <c:crosses val="autoZero"/>
        <c:auto val="1"/>
        <c:lblAlgn val="r"/>
        <c:lblOffset val="100"/>
      </c:catAx>
    </c:plotArea>
    <c:legend>
      <c:legendPos val="r"/>
      <c:layout>
        <c:manualLayout>
          <c:xMode val="edge"/>
          <c:yMode val="edge"/>
          <c:x val="0.85516168969444861"/>
          <c:y val="0.58381532229731126"/>
          <c:w val="0.13595928699811524"/>
          <c:h val="8.4337694008721334E-2"/>
        </c:manualLayout>
      </c:layout>
    </c:legend>
    <c:plotVisOnly val="1"/>
    <c:dispBlanksAs val="gap"/>
  </c:chart>
  <c:externalData r:id="rId1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0.46875</cdr:x>
      <cdr:y>0.10069</cdr:y>
    </cdr:from>
    <cdr:to>
      <cdr:x>0.66875</cdr:x>
      <cdr:y>0.43403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143125" y="27622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</cdr:x>
      <cdr:y>0</cdr:y>
    </cdr:from>
    <cdr:to>
      <cdr:x>0.97917</cdr:x>
      <cdr:y>0.14554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0" y="0"/>
          <a:ext cx="7134845" cy="8858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>
              <a:latin typeface="Times New Roman" pitchFamily="18" charset="0"/>
              <a:cs typeface="Times New Roman" pitchFamily="18" charset="0"/>
            </a:rPr>
            <a:t>Структура бюджета </a:t>
          </a:r>
          <a:r>
            <a:rPr lang="ru-RU" sz="1400" b="1" dirty="0" err="1">
              <a:latin typeface="Times New Roman" pitchFamily="18" charset="0"/>
              <a:cs typeface="Times New Roman" pitchFamily="18" charset="0"/>
            </a:rPr>
            <a:t>Ольгинского</a:t>
          </a:r>
          <a:r>
            <a:rPr lang="ru-RU" sz="1400" b="1" baseline="0" dirty="0">
              <a:latin typeface="Times New Roman" pitchFamily="18" charset="0"/>
              <a:cs typeface="Times New Roman" pitchFamily="18" charset="0"/>
            </a:rPr>
            <a:t> муниципального  </a:t>
          </a:r>
          <a:r>
            <a:rPr lang="ru-RU" sz="1400" b="1" baseline="0" dirty="0" smtClean="0">
              <a:latin typeface="Times New Roman" pitchFamily="18" charset="0"/>
              <a:cs typeface="Times New Roman" pitchFamily="18" charset="0"/>
            </a:rPr>
            <a:t>района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1" baseline="0" dirty="0" smtClean="0">
              <a:latin typeface="Times New Roman" pitchFamily="18" charset="0"/>
              <a:cs typeface="Times New Roman" pitchFamily="18" charset="0"/>
            </a:rPr>
            <a:t>по </a:t>
          </a:r>
          <a:r>
            <a:rPr lang="ru-RU" sz="1400" b="1" baseline="0" dirty="0">
              <a:latin typeface="Times New Roman" pitchFamily="18" charset="0"/>
              <a:cs typeface="Times New Roman" pitchFamily="18" charset="0"/>
            </a:rPr>
            <a:t>основным видам расходов в </a:t>
          </a:r>
          <a:r>
            <a:rPr lang="ru-RU" sz="1400" b="1" baseline="0" dirty="0" smtClean="0">
              <a:latin typeface="Times New Roman" pitchFamily="18" charset="0"/>
              <a:cs typeface="Times New Roman" pitchFamily="18" charset="0"/>
            </a:rPr>
            <a:t>2018 </a:t>
          </a:r>
          <a:r>
            <a:rPr lang="ru-RU" sz="1400" b="1" baseline="0" dirty="0">
              <a:latin typeface="Times New Roman" pitchFamily="18" charset="0"/>
              <a:cs typeface="Times New Roman" pitchFamily="18" charset="0"/>
            </a:rPr>
            <a:t>году</a:t>
          </a:r>
        </a:p>
        <a:p xmlns:a="http://schemas.openxmlformats.org/drawingml/2006/main">
          <a:pPr algn="ctr"/>
          <a:r>
            <a:rPr lang="ru-RU" sz="1400" b="1" baseline="0" dirty="0">
              <a:latin typeface="Times New Roman" pitchFamily="18" charset="0"/>
              <a:cs typeface="Times New Roman" pitchFamily="18" charset="0"/>
            </a:rPr>
            <a:t> (общий объем расходов  </a:t>
          </a:r>
          <a:r>
            <a:rPr lang="ru-RU" sz="1400" b="1" baseline="0" dirty="0" smtClean="0">
              <a:latin typeface="Times New Roman" pitchFamily="18" charset="0"/>
              <a:cs typeface="Times New Roman" pitchFamily="18" charset="0"/>
            </a:rPr>
            <a:t>338379,88 </a:t>
          </a:r>
          <a:r>
            <a:rPr lang="ru-RU" sz="1400" b="1" baseline="0" dirty="0">
              <a:latin typeface="Times New Roman" pitchFamily="18" charset="0"/>
              <a:cs typeface="Times New Roman" pitchFamily="18" charset="0"/>
            </a:rPr>
            <a:t>тыс. </a:t>
          </a:r>
          <a:r>
            <a:rPr lang="ru-RU" sz="1400" b="1" baseline="0" dirty="0" smtClean="0">
              <a:latin typeface="Times New Roman" pitchFamily="18" charset="0"/>
              <a:cs typeface="Times New Roman" pitchFamily="18" charset="0"/>
            </a:rPr>
            <a:t>рублей)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68" tIns="45733" rIns="91468" bIns="4573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68" tIns="45733" rIns="91468" bIns="4573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045040B4-E5CA-4A31-8D75-0C63708752C0}" type="datetimeFigureOut">
              <a:rPr lang="ru-RU"/>
              <a:pPr>
                <a:defRPr/>
              </a:pPr>
              <a:t>26.03.2019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68875" cy="3725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68" tIns="45733" rIns="91468" bIns="45733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68" tIns="45733" rIns="91468" bIns="45733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68" tIns="45733" rIns="91468" bIns="4573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68" tIns="45733" rIns="91468" bIns="4573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D2515F6A-60B0-4AEB-A581-A337987A112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7782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2FC462C-2E5E-41BA-B25B-4652E91DE23C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FB764E-B3EB-4689-A495-BE4C25C5F3BD}" type="datetimeFigureOut">
              <a:rPr lang="ru-RU"/>
              <a:pPr>
                <a:defRPr/>
              </a:pPr>
              <a:t>26.03.2019</a:t>
            </a:fld>
            <a:endParaRPr lang="ru-RU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F2E312-A6E5-411A-800C-6DDB75CEBAB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29DB5F-CED8-492C-9528-A8EED762D37B}" type="datetimeFigureOut">
              <a:rPr lang="ru-RU"/>
              <a:pPr>
                <a:defRPr/>
              </a:pPr>
              <a:t>26.03.2019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52295F-BB08-439F-AA96-EAA8BBF1000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8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07B58A-91BD-457F-92F3-C9BF57F9FB22}" type="datetimeFigureOut">
              <a:rPr lang="ru-RU"/>
              <a:pPr>
                <a:defRPr/>
              </a:pPr>
              <a:t>26.03.2019</a:t>
            </a:fld>
            <a:endParaRPr lang="ru-RU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59544B-F0E8-43A1-B0F3-A1FE38B54AE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EE1BEF-7F1D-4B0F-AB44-87C4C109F488}" type="datetimeFigureOut">
              <a:rPr lang="ru-RU"/>
              <a:pPr>
                <a:defRPr/>
              </a:pPr>
              <a:t>26.03.2019</a:t>
            </a:fld>
            <a:endParaRPr lang="ru-RU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68A740-DDBC-4861-8C58-EB73351CCA6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B25566-3A43-4F59-915F-DA15BD62263F}" type="datetimeFigureOut">
              <a:rPr lang="ru-RU"/>
              <a:pPr>
                <a:defRPr/>
              </a:pPr>
              <a:t>26.03.2019</a:t>
            </a:fld>
            <a:endParaRPr lang="ru-RU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C7E7D2-C8ED-4DC5-A46B-61034479C58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072026-4D82-483E-B730-BCE1299CD662}" type="datetimeFigureOut">
              <a:rPr lang="ru-RU"/>
              <a:pPr>
                <a:defRPr/>
              </a:pPr>
              <a:t>26.03.2019</a:t>
            </a:fld>
            <a:endParaRPr lang="ru-RU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7CBF49-9551-412D-A115-DD1E511F291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429821-40F5-4356-AC78-280B453A6CAE}" type="datetimeFigureOut">
              <a:rPr lang="ru-RU"/>
              <a:pPr>
                <a:defRPr/>
              </a:pPr>
              <a:t>26.03.2019</a:t>
            </a:fld>
            <a:endParaRPr lang="ru-RU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B3C721-E0A6-4B6A-A9DE-98E01737864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612AC-9CBE-4634-8AA5-B82A07F8050C}" type="datetimeFigureOut">
              <a:rPr lang="ru-RU"/>
              <a:pPr>
                <a:defRPr/>
              </a:pPr>
              <a:t>26.03.2019</a:t>
            </a:fld>
            <a:endParaRPr lang="ru-RU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96F354-3537-4F97-BC4D-B0280227732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9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C85E6A-7F86-4809-A7F6-116491D78825}" type="datetimeFigureOut">
              <a:rPr lang="ru-RU"/>
              <a:pPr>
                <a:defRPr/>
              </a:pPr>
              <a:t>26.03.2019</a:t>
            </a:fld>
            <a:endParaRPr lang="ru-RU" dirty="0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873A64-84D5-4E82-9E83-3B4F9C2EC06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C0CFCD-5057-4369-9415-87CDB23E0B52}" type="datetimeFigureOut">
              <a:rPr lang="ru-RU"/>
              <a:pPr>
                <a:defRPr/>
              </a:pPr>
              <a:t>26.03.2019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145C40-1891-4040-B452-9BD205B4CC2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B7A122-B5B9-49E6-B00C-13222BEA911D}" type="datetimeFigureOut">
              <a:rPr lang="ru-RU"/>
              <a:pPr>
                <a:defRPr/>
              </a:pPr>
              <a:t>26.03.2019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22D348-5792-4AD4-9EEE-8BEEC2BF51F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 useBgFill="1">
        <p:nvSpPr>
          <p:cNvPr id="5" name="Rounded Rectangle 7"/>
          <p:cNvSpPr/>
          <p:nvPr/>
        </p:nvSpPr>
        <p:spPr>
          <a:xfrm>
            <a:off x="92075" y="101600"/>
            <a:ext cx="8959850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/>
        </p:nvSpPr>
        <p:spPr>
          <a:xfrm>
            <a:off x="7712075" y="3136900"/>
            <a:ext cx="911225" cy="2074863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13"/>
          <p:cNvSpPr/>
          <p:nvPr/>
        </p:nvSpPr>
        <p:spPr>
          <a:xfrm>
            <a:off x="446088" y="3055938"/>
            <a:ext cx="6946900" cy="2244725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10"/>
          <p:cNvSpPr/>
          <p:nvPr/>
        </p:nvSpPr>
        <p:spPr>
          <a:xfrm>
            <a:off x="541338" y="4559300"/>
            <a:ext cx="6756400" cy="663575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9"/>
          <p:cNvSpPr/>
          <p:nvPr/>
        </p:nvSpPr>
        <p:spPr>
          <a:xfrm>
            <a:off x="539750" y="3140075"/>
            <a:ext cx="6759575" cy="207645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62BD90-D52E-4DB1-BA61-477719477C89}" type="datetimeFigureOut">
              <a:rPr lang="ru-RU"/>
              <a:pPr>
                <a:defRPr/>
              </a:pPr>
              <a:t>26.03.2019</a:t>
            </a:fld>
            <a:endParaRPr lang="ru-RU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688" y="4625975"/>
            <a:ext cx="762000" cy="457200"/>
          </a:xfrm>
        </p:spPr>
        <p:txBody>
          <a:bodyPr/>
          <a:lstStyle>
            <a:lvl1pPr algn="ctr">
              <a:defRPr sz="2800" smtClean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DCBE1667-E0B5-4580-87F5-973FF9B6C3D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466BF6-364A-4C7A-8428-86ADBBA7DD66}" type="datetimeFigureOut">
              <a:rPr lang="ru-RU"/>
              <a:pPr>
                <a:defRPr/>
              </a:pPr>
              <a:t>26.03.2019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4F58B1-61A8-4F69-9356-5EA824D7586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 useBgFill="1">
        <p:nvSpPr>
          <p:cNvPr id="5" name="Rounded Rectangle 7"/>
          <p:cNvSpPr/>
          <p:nvPr/>
        </p:nvSpPr>
        <p:spPr>
          <a:xfrm>
            <a:off x="92075" y="101600"/>
            <a:ext cx="8959850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5"/>
          <p:cNvSpPr/>
          <p:nvPr/>
        </p:nvSpPr>
        <p:spPr>
          <a:xfrm>
            <a:off x="568325" y="3048000"/>
            <a:ext cx="8032750" cy="2244725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4"/>
          <p:cNvSpPr/>
          <p:nvPr/>
        </p:nvSpPr>
        <p:spPr>
          <a:xfrm>
            <a:off x="676275" y="4541838"/>
            <a:ext cx="7816850" cy="663575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13"/>
          <p:cNvSpPr/>
          <p:nvPr/>
        </p:nvSpPr>
        <p:spPr>
          <a:xfrm>
            <a:off x="676275" y="3124200"/>
            <a:ext cx="7816850" cy="2078038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6914AC-54FD-43AE-9A0E-ADF21DDD63D0}" type="datetimeFigureOut">
              <a:rPr lang="ru-RU"/>
              <a:pPr>
                <a:defRPr/>
              </a:pPr>
              <a:t>26.03.2019</a:t>
            </a:fld>
            <a:endParaRPr lang="ru-RU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AA4652-5932-446D-882A-F4CDB61686F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F11A20-4F93-40B2-B9FE-101BA44C5C8E}" type="datetimeFigureOut">
              <a:rPr lang="ru-RU"/>
              <a:pPr>
                <a:defRPr/>
              </a:pPr>
              <a:t>26.03.2019</a:t>
            </a:fld>
            <a:endParaRPr lang="ru-RU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A30BD9-6A51-4F00-BDEA-AA1E520E1E8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C3FC74-ACEA-4609-B5CF-666F47FB1760}" type="datetimeFigureOut">
              <a:rPr lang="ru-RU"/>
              <a:pPr>
                <a:defRPr/>
              </a:pPr>
              <a:t>26.03.2019</a:t>
            </a:fld>
            <a:endParaRPr lang="ru-RU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5BF2C-F2A3-4650-AE85-048077DC717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755B42-0342-4BF3-8EBC-6FE6A2517910}" type="datetimeFigureOut">
              <a:rPr lang="ru-RU"/>
              <a:pPr>
                <a:defRPr/>
              </a:pPr>
              <a:t>26.03.2019</a:t>
            </a:fld>
            <a:endParaRPr lang="ru-RU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D2241A-0F7C-48CB-AEE5-4CBB8DE770A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 useBgFill="1">
        <p:nvSpPr>
          <p:cNvPr id="3" name="Rounded Rectangle 10"/>
          <p:cNvSpPr/>
          <p:nvPr/>
        </p:nvSpPr>
        <p:spPr>
          <a:xfrm>
            <a:off x="92075" y="101600"/>
            <a:ext cx="8959850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25D554-8073-4F4F-8970-C660CBBC27C5}" type="datetimeFigureOut">
              <a:rPr lang="ru-RU"/>
              <a:pPr>
                <a:defRPr/>
              </a:pPr>
              <a:t>26.03.2019</a:t>
            </a:fld>
            <a:endParaRPr lang="ru-RU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FF0D50-FDB6-436E-8CD1-89DBEE5A1A8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 useBgFill="1">
        <p:nvSpPr>
          <p:cNvPr id="6" name="Rounded Rectangle 11"/>
          <p:cNvSpPr/>
          <p:nvPr/>
        </p:nvSpPr>
        <p:spPr>
          <a:xfrm>
            <a:off x="92075" y="101600"/>
            <a:ext cx="8959850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9"/>
          <p:cNvSpPr/>
          <p:nvPr/>
        </p:nvSpPr>
        <p:spPr>
          <a:xfrm>
            <a:off x="676275" y="1643063"/>
            <a:ext cx="2484438" cy="3233737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/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7C9888-02A8-495F-87B1-DC5F3AD9CB72}" type="datetimeFigureOut">
              <a:rPr lang="ru-RU"/>
              <a:pPr>
                <a:defRPr/>
              </a:pPr>
              <a:t>26.03.2019</a:t>
            </a:fld>
            <a:endParaRPr lang="ru-RU" dirty="0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DAFC51-60A2-4986-BEBB-0062BDC5A9D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 useBgFill="1">
        <p:nvSpPr>
          <p:cNvPr id="6" name="Rounded Rectangle 8"/>
          <p:cNvSpPr/>
          <p:nvPr/>
        </p:nvSpPr>
        <p:spPr>
          <a:xfrm>
            <a:off x="92075" y="101600"/>
            <a:ext cx="8959850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1"/>
          <p:cNvSpPr/>
          <p:nvPr/>
        </p:nvSpPr>
        <p:spPr>
          <a:xfrm>
            <a:off x="762000" y="5029200"/>
            <a:ext cx="7600950" cy="1203325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12"/>
          <p:cNvSpPr/>
          <p:nvPr/>
        </p:nvSpPr>
        <p:spPr>
          <a:xfrm>
            <a:off x="914400" y="5638800"/>
            <a:ext cx="7327900" cy="452438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10"/>
          <p:cNvSpPr/>
          <p:nvPr/>
        </p:nvSpPr>
        <p:spPr>
          <a:xfrm>
            <a:off x="604838" y="5075238"/>
            <a:ext cx="7947025" cy="1096962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489DCD-48C6-4155-B575-193FFB936493}" type="datetimeFigureOut">
              <a:rPr lang="ru-RU"/>
              <a:pPr>
                <a:defRPr/>
              </a:pPr>
              <a:t>26.03.2019</a:t>
            </a:fld>
            <a:endParaRPr lang="ru-RU" dirty="0"/>
          </a:p>
        </p:txBody>
      </p:sp>
      <p:sp>
        <p:nvSpPr>
          <p:cNvPr id="12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511B06-50D6-46E4-A0CA-6363B6F12DB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1BA648-3D09-4719-84F9-25020528C855}" type="datetimeFigureOut">
              <a:rPr lang="ru-RU"/>
              <a:pPr>
                <a:defRPr/>
              </a:pPr>
              <a:t>26.03.2019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79ECA3-A028-4702-A0C0-F885FF34D71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6861175" y="228600"/>
            <a:ext cx="1860550" cy="6122988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7"/>
          <p:cNvSpPr/>
          <p:nvPr/>
        </p:nvSpPr>
        <p:spPr>
          <a:xfrm>
            <a:off x="6954838" y="350838"/>
            <a:ext cx="1673225" cy="5876925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2C5C4E-9BA7-4B72-B689-9FC5CCCA7FCC}" type="datetimeFigureOut">
              <a:rPr lang="ru-RU"/>
              <a:pPr>
                <a:defRPr/>
              </a:pPr>
              <a:t>26.03.2019</a:t>
            </a:fld>
            <a:endParaRPr lang="ru-RU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0D2749-8E67-4BE1-8684-1A0EA0B7CB8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/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04EC27-FD7A-435B-A360-68E117F19020}" type="datetimeFigureOut">
              <a:rPr lang="ru-RU"/>
              <a:pPr>
                <a:defRPr/>
              </a:pPr>
              <a:t>26.03.2019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4AF9C1-AAFA-42F7-A46C-7727F5769A6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2339E1-87DF-476C-B2DC-2088A385FC4D}" type="datetimeFigureOut">
              <a:rPr lang="ru-RU"/>
              <a:pPr>
                <a:defRPr/>
              </a:pPr>
              <a:t>26.03.2019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3684EE-6DC8-4B49-8759-B93653772D6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6"/>
          <p:cNvSpPr/>
          <p:nvPr/>
        </p:nvSpPr>
        <p:spPr>
          <a:xfrm>
            <a:off x="4495800" y="3924300"/>
            <a:ext cx="84138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Oval 7"/>
          <p:cNvSpPr/>
          <p:nvPr/>
        </p:nvSpPr>
        <p:spPr>
          <a:xfrm>
            <a:off x="4695825" y="3924300"/>
            <a:ext cx="84138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Oval 8"/>
          <p:cNvSpPr/>
          <p:nvPr/>
        </p:nvSpPr>
        <p:spPr>
          <a:xfrm>
            <a:off x="4297363" y="3924300"/>
            <a:ext cx="84137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06EB28-7D58-4BE8-A424-ECCC0C331493}" type="datetimeFigureOut">
              <a:rPr lang="ru-RU"/>
              <a:pPr>
                <a:defRPr/>
              </a:pPr>
              <a:t>26.03.2019</a:t>
            </a:fld>
            <a:endParaRPr lang="ru-RU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C70091-EF40-40E8-9C47-6170CFB78C7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711916-37B8-41BA-89B0-D83E47133BF7}" type="datetimeFigureOut">
              <a:rPr lang="ru-RU"/>
              <a:pPr>
                <a:defRPr/>
              </a:pPr>
              <a:t>26.03.2019</a:t>
            </a:fld>
            <a:endParaRPr lang="ru-RU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A8DDA6-A3CA-4C46-9582-47D602F43B7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8A1B04-5F12-49AD-8AC1-F293353480E3}" type="datetimeFigureOut">
              <a:rPr lang="ru-RU"/>
              <a:pPr>
                <a:defRPr/>
              </a:pPr>
              <a:t>26.03.2019</a:t>
            </a:fld>
            <a:endParaRPr lang="ru-RU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C020BC-5337-4E61-BD8F-8A541D97ED3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BAE560-BD47-4054-843B-4E5972F8A86F}" type="datetimeFigureOut">
              <a:rPr lang="ru-RU"/>
              <a:pPr>
                <a:defRPr/>
              </a:pPr>
              <a:t>26.03.2019</a:t>
            </a:fld>
            <a:endParaRPr lang="ru-RU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C3DFA0-9DD9-4316-BFD2-F5031F44544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60F363-C4C4-4C5A-A1DE-99547BDBE1C9}" type="datetimeFigureOut">
              <a:rPr lang="ru-RU"/>
              <a:pPr>
                <a:defRPr/>
              </a:pPr>
              <a:t>26.03.2019</a:t>
            </a:fld>
            <a:endParaRPr lang="ru-RU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7651D7-14FB-4A75-AE90-C496B3646D6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F9552B-0773-4ECB-B42E-172E42AD42C8}" type="datetimeFigureOut">
              <a:rPr lang="ru-RU"/>
              <a:pPr>
                <a:defRPr/>
              </a:pPr>
              <a:t>26.03.2019</a:t>
            </a:fld>
            <a:endParaRPr lang="ru-RU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53A43A-2064-4D32-ABD4-25049B0E2ED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A0ED71-A0A9-457D-A07A-0AB05A688193}" type="datetimeFigureOut">
              <a:rPr lang="ru-RU"/>
              <a:pPr>
                <a:defRPr/>
              </a:pPr>
              <a:t>26.03.2019</a:t>
            </a:fld>
            <a:endParaRPr lang="ru-RU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3FC8A9-6C9D-42EC-98AF-4F6A42BF2ED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248255-692D-4BFE-A1B3-CCD249D84E1C}" type="datetimeFigureOut">
              <a:rPr lang="ru-RU"/>
              <a:pPr>
                <a:defRPr/>
              </a:pPr>
              <a:t>26.03.2019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DA867C-4C45-48BF-B4F2-95A02054725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754655-F48F-4F12-B25F-DB2BED6CFE69}" type="datetimeFigureOut">
              <a:rPr lang="ru-RU"/>
              <a:pPr>
                <a:defRPr/>
              </a:pPr>
              <a:t>26.03.2019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8863B5-D772-46DE-84A2-EE6CA753F6C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9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5" name="Группа 1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Полилиния 6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sp>
          <p:nvSpPr>
            <p:cNvPr id="7" name="Полилиния 7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sp>
          <p:nvSpPr>
            <p:cNvPr id="8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cxnSp>
          <p:nvCxnSpPr>
            <p:cNvPr id="10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1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AFEEE017-25FE-44BE-8C03-D1F961E2293B}" type="datetimeFigureOut">
              <a:rPr lang="ru-RU"/>
              <a:pPr>
                <a:defRPr/>
              </a:pPr>
              <a:t>26.03.2019</a:t>
            </a:fld>
            <a:endParaRPr lang="ru-RU" dirty="0"/>
          </a:p>
        </p:txBody>
      </p:sp>
      <p:sp>
        <p:nvSpPr>
          <p:cNvPr id="12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943C91D3-91B3-4C93-BF33-2BE9E482787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893F53-52DD-4BBB-A708-08466E9F3577}" type="datetimeFigureOut">
              <a:rPr lang="ru-RU"/>
              <a:pPr>
                <a:defRPr/>
              </a:pPr>
              <a:t>26.03.2019</a:t>
            </a:fld>
            <a:endParaRPr lang="ru-RU" dirty="0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C8F3BB-C025-4DCA-B67D-A5EDD66EA1F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ашивка 6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Нашивка 7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2F171DC-F259-4B91-900F-0BC5F41A2FC0}" type="datetimeFigureOut">
              <a:rPr lang="ru-RU"/>
              <a:pPr>
                <a:defRPr/>
              </a:pPr>
              <a:t>26.03.2019</a:t>
            </a:fld>
            <a:endParaRPr lang="ru-RU" dirty="0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1B69530-3F65-456C-8AB2-B450F55B5EE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AC0BE29-5DCA-402F-8F48-C693E67550DC}" type="datetimeFigureOut">
              <a:rPr lang="ru-RU"/>
              <a:pPr>
                <a:defRPr/>
              </a:pPr>
              <a:t>26.03.2019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D7DB467-BF14-4DC7-88BC-81512A62535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B509D85-09D6-4F77-A60A-FBA1F8CCDFC8}" type="datetimeFigureOut">
              <a:rPr lang="ru-RU"/>
              <a:pPr>
                <a:defRPr/>
              </a:pPr>
              <a:t>26.03.2019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61B6FB9-CE6E-461B-BCC6-DADFB0DFA18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72C520D-6FDD-4C96-AB18-1BC444347341}" type="datetimeFigureOut">
              <a:rPr lang="ru-RU"/>
              <a:pPr>
                <a:defRPr/>
              </a:pPr>
              <a:t>26.03.2019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06ADEDF-9BE7-4F76-881F-BF288E29255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B71B4E-A0CA-43FE-A60C-0E85DEBAD634}" type="datetimeFigureOut">
              <a:rPr lang="ru-RU"/>
              <a:pPr>
                <a:defRPr/>
              </a:pPr>
              <a:t>26.03.2019</a:t>
            </a:fld>
            <a:endParaRPr lang="ru-RU" dirty="0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EF2253-520E-43A5-921F-7977747C599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B37C353-2EF5-4533-A53E-31F7E5907483}" type="datetimeFigureOut">
              <a:rPr lang="ru-RU"/>
              <a:pPr>
                <a:defRPr/>
              </a:pPr>
              <a:t>26.03.2019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66945A0-5270-4644-914B-9943503E401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7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6" name="Полилиния 8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7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8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Нашивка 11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Нашивка 12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dirty="0" smtClean="0"/>
              <a:t>Вставка рисунка</a:t>
            </a:r>
            <a:endParaRPr lang="en-US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A5424399-5B91-4171-83D2-DE5D362D3AEF}" type="datetimeFigureOut">
              <a:rPr lang="ru-RU"/>
              <a:pPr>
                <a:defRPr/>
              </a:pPr>
              <a:t>26.03.2019</a:t>
            </a:fld>
            <a:endParaRPr lang="ru-RU" dirty="0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14E203F3-5D87-4FFC-8C0C-2AEA1CAA6FB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3714D0-0775-4EE5-8D13-1B4179DD01FC}" type="datetimeFigureOut">
              <a:rPr lang="ru-RU"/>
              <a:pPr>
                <a:defRPr/>
              </a:pPr>
              <a:t>26.03.2019</a:t>
            </a:fld>
            <a:endParaRPr lang="ru-RU" dirty="0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F8853B-0304-4CFD-BCD5-A98B00D834B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B5B3E3-4AB3-40C2-8A5F-8F87DF519635}" type="datetimeFigureOut">
              <a:rPr lang="ru-RU"/>
              <a:pPr>
                <a:defRPr/>
              </a:pPr>
              <a:t>26.03.2019</a:t>
            </a:fld>
            <a:endParaRPr lang="ru-RU" dirty="0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18488A-93D5-49D0-846F-82F462899A8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/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14A352-E0E4-48E0-8FD8-CC0D6A7D4C5D}" type="datetimeFigureOut">
              <a:rPr lang="ru-RU"/>
              <a:pPr>
                <a:defRPr/>
              </a:pPr>
              <a:t>26.03.2019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EA8F0F-78D5-4719-B367-3C44B0C313F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B9B29E-3B32-47BB-A9CD-EE657FB612DE}" type="datetimeFigureOut">
              <a:rPr lang="ru-RU"/>
              <a:pPr>
                <a:defRPr/>
              </a:pPr>
              <a:t>26.03.2019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FB265D-6E44-4A25-AFF1-4754CC61764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6"/>
          <p:cNvSpPr/>
          <p:nvPr/>
        </p:nvSpPr>
        <p:spPr>
          <a:xfrm>
            <a:off x="4495800" y="3924300"/>
            <a:ext cx="84138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Oval 7"/>
          <p:cNvSpPr/>
          <p:nvPr/>
        </p:nvSpPr>
        <p:spPr>
          <a:xfrm>
            <a:off x="4695825" y="3924300"/>
            <a:ext cx="84138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Oval 8"/>
          <p:cNvSpPr/>
          <p:nvPr/>
        </p:nvSpPr>
        <p:spPr>
          <a:xfrm>
            <a:off x="4297363" y="3924300"/>
            <a:ext cx="84137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161306-5F26-4378-BC80-ECAC29591CE8}" type="datetimeFigureOut">
              <a:rPr lang="ru-RU"/>
              <a:pPr>
                <a:defRPr/>
              </a:pPr>
              <a:t>26.03.2019</a:t>
            </a:fld>
            <a:endParaRPr lang="ru-RU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12CDDA-1929-44FE-911D-F248CB19C36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EDF603-CD07-462D-9AC7-74FB7C15EEA4}" type="datetimeFigureOut">
              <a:rPr lang="ru-RU"/>
              <a:pPr>
                <a:defRPr/>
              </a:pPr>
              <a:t>26.03.2019</a:t>
            </a:fld>
            <a:endParaRPr lang="ru-RU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73D98-AD7E-49B1-B5F6-A910DFD16D1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C57630-25D2-459D-8B7A-7A86436B063F}" type="datetimeFigureOut">
              <a:rPr lang="ru-RU"/>
              <a:pPr>
                <a:defRPr/>
              </a:pPr>
              <a:t>26.03.2019</a:t>
            </a:fld>
            <a:endParaRPr lang="ru-RU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423BD3-B63A-49AA-91A0-513B88EB141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776FDD-199B-46A9-82F7-63F6FEAACAC0}" type="datetimeFigureOut">
              <a:rPr lang="ru-RU"/>
              <a:pPr>
                <a:defRPr/>
              </a:pPr>
              <a:t>26.03.2019</a:t>
            </a:fld>
            <a:endParaRPr lang="ru-RU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2B2024-86E9-4DB3-9EB9-99C0EA7594D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48027E-6882-401B-BD6B-0DBEFA4967DB}" type="datetimeFigureOut">
              <a:rPr lang="ru-RU"/>
              <a:pPr>
                <a:defRPr/>
              </a:pPr>
              <a:t>26.03.2019</a:t>
            </a:fld>
            <a:endParaRPr lang="ru-RU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626926-A6A3-4EE9-8798-D3242B427C5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DA9AD-43AD-4D27-900D-D523ABB714FD}" type="datetimeFigureOut">
              <a:rPr lang="ru-RU"/>
              <a:pPr>
                <a:defRPr/>
              </a:pPr>
              <a:t>26.03.2019</a:t>
            </a:fld>
            <a:endParaRPr lang="ru-RU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154E0C-D457-4362-86FD-A66920D1339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5A5191-6EAC-4B15-A6A3-7AB9FCA320BE}" type="datetimeFigureOut">
              <a:rPr lang="ru-RU"/>
              <a:pPr>
                <a:defRPr/>
              </a:pPr>
              <a:t>26.03.2019</a:t>
            </a:fld>
            <a:endParaRPr lang="ru-RU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57F879-2665-471E-8205-D9D2C453BE2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920EE2-F8D1-4AE1-A5EA-EEA5C6FBD70D}" type="datetimeFigureOut">
              <a:rPr lang="ru-RU"/>
              <a:pPr>
                <a:defRPr/>
              </a:pPr>
              <a:t>26.03.2019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F5F093-86AF-4765-BD3C-6F82395B425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4DBE52-366F-40B2-932D-9046B078D68D}" type="datetimeFigureOut">
              <a:rPr lang="ru-RU"/>
              <a:pPr>
                <a:defRPr/>
              </a:pPr>
              <a:t>26.03.2019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7887E6-6576-47CF-AAA8-20ACC571E00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838200" y="1905000"/>
            <a:ext cx="8007350" cy="4191000"/>
          </a:xfrm>
        </p:spPr>
        <p:txBody>
          <a:bodyPr rtlCol="0">
            <a:normAutofit/>
          </a:bodyPr>
          <a:lstStyle/>
          <a:p>
            <a:pPr lvl="0"/>
            <a:endParaRPr lang="ru-RU" noProof="0" smtClean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157B12-AEC5-4AC3-809A-8842FE74C7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24813C-6C50-452F-BC0F-9EC087EB61A8}" type="datetimeFigureOut">
              <a:rPr lang="ru-RU"/>
              <a:pPr>
                <a:defRPr/>
              </a:pPr>
              <a:t>26.03.2019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0F7DF0-B21B-4398-9C39-8E097817A9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BB504C-FCFC-442D-A3CE-2075E9631FD8}" type="datetimeFigureOut">
              <a:rPr lang="ru-RU"/>
              <a:pPr>
                <a:defRPr/>
              </a:pPr>
              <a:t>26.03.2019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E80463-902C-4B5A-954B-55930557FE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61BC27-3925-4884-BDB5-DD3D29356117}" type="datetimeFigureOut">
              <a:rPr lang="ru-RU"/>
              <a:pPr>
                <a:defRPr/>
              </a:pPr>
              <a:t>26.03.2019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89A2E3-3E13-4F44-ABD9-65754E2A15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E3849A-5A0B-4590-94A5-7180DEBC44A7}" type="datetimeFigureOut">
              <a:rPr lang="ru-RU"/>
              <a:pPr>
                <a:defRPr/>
              </a:pPr>
              <a:t>26.03.2019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91F2D0-FFD6-47C9-919F-86E6960F04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AF5FDA-8BD1-4D75-84E7-C1E65E62254A}" type="datetimeFigureOut">
              <a:rPr lang="ru-RU"/>
              <a:pPr>
                <a:defRPr/>
              </a:pPr>
              <a:t>26.03.2019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EC28FB-0DCB-4DCB-AF55-D493F36488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54332F-95A3-49E2-AAD4-AFDC6C55D914}" type="datetimeFigureOut">
              <a:rPr lang="ru-RU"/>
              <a:pPr>
                <a:defRPr/>
              </a:pPr>
              <a:t>26.03.2019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73D59F-9C6F-4664-8E5E-38297856B2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5DC3A6-4C9F-44C4-94B6-44B2DECB76DF}" type="datetimeFigureOut">
              <a:rPr lang="ru-RU"/>
              <a:pPr>
                <a:defRPr/>
              </a:pPr>
              <a:t>26.03.2019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B60C1F-7EC5-4D82-BFF9-BA09F61783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95E848-F498-4767-B1EF-E58E95C6D788}" type="datetimeFigureOut">
              <a:rPr lang="ru-RU"/>
              <a:pPr>
                <a:defRPr/>
              </a:pPr>
              <a:t>26.03.2019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D2B43B-D189-45A3-851D-290641F45E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4AD6F0-6388-4C68-8F32-9F9FAD562F9B}" type="datetimeFigureOut">
              <a:rPr lang="ru-RU"/>
              <a:pPr>
                <a:defRPr/>
              </a:pPr>
              <a:t>26.03.2019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BF722E-4B93-464D-A2B0-43B30E8817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C27279-F4B0-4F19-90F8-33CCBE091FAA}" type="datetimeFigureOut">
              <a:rPr lang="ru-RU"/>
              <a:pPr>
                <a:defRPr/>
              </a:pPr>
              <a:t>26.03.2019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37B206-829F-44B4-A13B-813C613845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44C661-BAA7-4ADE-8330-94DA0D69478E}" type="datetimeFigureOut">
              <a:rPr lang="ru-RU"/>
              <a:pPr>
                <a:defRPr/>
              </a:pPr>
              <a:t>26.03.2019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7DE852-0229-4FA3-887E-786EB0A337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70AD429-C12A-430B-B685-3DC5294E8D26}" type="datetimeFigureOut">
              <a:rPr lang="ru-RU"/>
              <a:pPr>
                <a:defRPr/>
              </a:pPr>
              <a:t>26.03.2019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D622FF4-1F94-4406-A912-7088C04C865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3980" r:id="rId2"/>
    <p:sldLayoutId id="2147484022" r:id="rId3"/>
    <p:sldLayoutId id="2147483979" r:id="rId4"/>
    <p:sldLayoutId id="2147483978" r:id="rId5"/>
    <p:sldLayoutId id="2147483977" r:id="rId6"/>
    <p:sldLayoutId id="2147483976" r:id="rId7"/>
    <p:sldLayoutId id="2147483975" r:id="rId8"/>
    <p:sldLayoutId id="2147484023" r:id="rId9"/>
    <p:sldLayoutId id="2147483974" r:id="rId10"/>
    <p:sldLayoutId id="2147483973" r:id="rId11"/>
  </p:sldLayoutIdLst>
  <p:timing>
    <p:tnLst>
      <p:par>
        <p:cTn id="1" dur="indefinite" restart="never" nodeType="tmRoot"/>
      </p:par>
    </p:tnLst>
  </p:timing>
  <p:txStyles>
    <p:titleStyle>
      <a:lvl1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 useBgFill="1">
        <p:nvSpPr>
          <p:cNvPr id="7" name="Rounded Rectangle 6"/>
          <p:cNvSpPr/>
          <p:nvPr/>
        </p:nvSpPr>
        <p:spPr>
          <a:xfrm>
            <a:off x="92075" y="101600"/>
            <a:ext cx="8959850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31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52600"/>
            <a:ext cx="8229600" cy="437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C049758-B2E8-49AF-874A-0E3ECA45D860}" type="datetimeFigureOut">
              <a:rPr lang="ru-RU"/>
              <a:pPr>
                <a:defRPr/>
              </a:pPr>
              <a:t>26.03.2019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0D867B8-244A-4337-B350-1F20BF5FA42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373063" y="373063"/>
            <a:ext cx="8380412" cy="1117600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5450" y="407988"/>
            <a:ext cx="8261350" cy="10398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4" r:id="rId1"/>
    <p:sldLayoutId id="2147483985" r:id="rId2"/>
    <p:sldLayoutId id="2147484025" r:id="rId3"/>
    <p:sldLayoutId id="2147483984" r:id="rId4"/>
    <p:sldLayoutId id="2147483983" r:id="rId5"/>
    <p:sldLayoutId id="2147483982" r:id="rId6"/>
    <p:sldLayoutId id="2147484026" r:id="rId7"/>
    <p:sldLayoutId id="2147484027" r:id="rId8"/>
    <p:sldLayoutId id="2147484028" r:id="rId9"/>
    <p:sldLayoutId id="2147483981" r:id="rId10"/>
    <p:sldLayoutId id="214748402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3500" kern="1200" cap="all">
          <a:solidFill>
            <a:srgbClr val="6B7D7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9pPr>
    </p:titleStyle>
    <p:bodyStyle>
      <a:lvl1pPr marL="3429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39763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Arial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rtl="0" fontAlgn="base">
        <a:spcBef>
          <a:spcPct val="20000"/>
        </a:spcBef>
        <a:spcAft>
          <a:spcPct val="0"/>
        </a:spcAft>
        <a:buClr>
          <a:srgbClr val="B5AE53"/>
        </a:buClr>
        <a:buFont typeface="Arial" charset="0"/>
        <a:buChar char="•"/>
        <a:defRPr kern="1200">
          <a:solidFill>
            <a:schemeClr val="tx2"/>
          </a:solidFill>
          <a:latin typeface="+mn-lt"/>
          <a:ea typeface="+mn-ea"/>
          <a:cs typeface="+mn-cs"/>
        </a:defRPr>
      </a:lvl3pPr>
      <a:lvl4pPr marL="1279525" indent="-228600" algn="l" rtl="0" fontAlgn="base">
        <a:spcBef>
          <a:spcPct val="20000"/>
        </a:spcBef>
        <a:spcAft>
          <a:spcPct val="0"/>
        </a:spcAft>
        <a:buClr>
          <a:srgbClr val="848058"/>
        </a:buClr>
        <a:buFont typeface="Arial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163" indent="-228600" algn="l" rtl="0" fontAlgn="base">
        <a:spcBef>
          <a:spcPct val="20000"/>
        </a:spcBef>
        <a:spcAft>
          <a:spcPct val="0"/>
        </a:spcAft>
        <a:buClr>
          <a:srgbClr val="E8B54D"/>
        </a:buClr>
        <a:buFont typeface="Arial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560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2700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cs typeface="+mn-cs"/>
              </a:defRPr>
            </a:lvl1pPr>
          </a:lstStyle>
          <a:p>
            <a:pPr>
              <a:defRPr/>
            </a:pPr>
            <a:fld id="{2A23388C-2983-4854-AF48-72C673E43F85}" type="datetimeFigureOut">
              <a:rPr lang="ru-RU"/>
              <a:pPr>
                <a:defRPr/>
              </a:pPr>
              <a:t>26.03.2019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8813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925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cs typeface="+mn-cs"/>
              </a:defRPr>
            </a:lvl1pPr>
          </a:lstStyle>
          <a:p>
            <a:pPr>
              <a:defRPr/>
            </a:pPr>
            <a:fld id="{FA772D29-97DF-4AE6-94A5-1C695525E14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7" name="Oval 6"/>
          <p:cNvSpPr/>
          <p:nvPr/>
        </p:nvSpPr>
        <p:spPr>
          <a:xfrm>
            <a:off x="8458200" y="6499225"/>
            <a:ext cx="84138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569913" y="6499225"/>
            <a:ext cx="84137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5" r:id="rId1"/>
    <p:sldLayoutId id="2147483994" r:id="rId2"/>
    <p:sldLayoutId id="2147484030" r:id="rId3"/>
    <p:sldLayoutId id="2147483993" r:id="rId4"/>
    <p:sldLayoutId id="2147483992" r:id="rId5"/>
    <p:sldLayoutId id="2147483991" r:id="rId6"/>
    <p:sldLayoutId id="2147483990" r:id="rId7"/>
    <p:sldLayoutId id="2147483989" r:id="rId8"/>
    <p:sldLayoutId id="2147483988" r:id="rId9"/>
    <p:sldLayoutId id="2147483987" r:id="rId10"/>
    <p:sldLayoutId id="2147483986" r:id="rId11"/>
  </p:sldLayoutIdLst>
  <p:txStyles>
    <p:titleStyle>
      <a:lvl1pPr algn="ctr" rtl="0" fontAlgn="base">
        <a:lnSpc>
          <a:spcPts val="5800"/>
        </a:lnSpc>
        <a:spcBef>
          <a:spcPct val="0"/>
        </a:spcBef>
        <a:spcAft>
          <a:spcPct val="0"/>
        </a:spcAft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  <a:lvl2pPr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2pPr>
      <a:lvl3pPr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3pPr>
      <a:lvl4pPr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4pPr>
      <a:lvl5pPr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5pPr>
      <a:lvl6pPr marL="4572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6pPr>
      <a:lvl7pPr marL="9144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7pPr>
      <a:lvl8pPr marL="13716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8pPr>
      <a:lvl9pPr marL="18288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7F7F7F"/>
          </a:solidFill>
          <a:latin typeface="+mj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Courier New" pitchFamily="49" charset="0"/>
        <a:buChar char="o"/>
        <a:defRPr sz="1600" kern="1200">
          <a:solidFill>
            <a:srgbClr val="7F7F7F"/>
          </a:solidFill>
          <a:latin typeface="+mj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rgbClr val="7F7F7F"/>
          </a:solidFill>
          <a:latin typeface="+mj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Courier New" pitchFamily="49" charset="0"/>
        <a:buChar char="o"/>
        <a:defRPr sz="1600" kern="1200">
          <a:solidFill>
            <a:srgbClr val="7F7F7F"/>
          </a:solidFill>
          <a:latin typeface="+mj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rgbClr val="7F7F7F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7897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5C736547-7D33-4166-9AC6-2DDE8A1A9EF5}" type="datetimeFigureOut">
              <a:rPr lang="ru-RU"/>
              <a:pPr>
                <a:defRPr/>
              </a:pPr>
              <a:t>26.03.2019</a:t>
            </a:fld>
            <a:endParaRPr lang="ru-RU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dirty="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 smtClean="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3AA3729E-A5BB-46F0-8DE5-38FD03F5FB7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1" r:id="rId1"/>
    <p:sldLayoutId id="2147483999" r:id="rId2"/>
    <p:sldLayoutId id="2147484032" r:id="rId3"/>
    <p:sldLayoutId id="2147484033" r:id="rId4"/>
    <p:sldLayoutId id="2147484034" r:id="rId5"/>
    <p:sldLayoutId id="2147484035" r:id="rId6"/>
    <p:sldLayoutId id="2147483998" r:id="rId7"/>
    <p:sldLayoutId id="2147484036" r:id="rId8"/>
    <p:sldLayoutId id="2147484037" r:id="rId9"/>
    <p:sldLayoutId id="2147483997" r:id="rId10"/>
    <p:sldLayoutId id="2147483996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fontAlgn="base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fontAlgn="base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017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2700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cs typeface="+mn-cs"/>
              </a:defRPr>
            </a:lvl1pPr>
          </a:lstStyle>
          <a:p>
            <a:pPr>
              <a:defRPr/>
            </a:pPr>
            <a:fld id="{84915E26-74BB-4CE4-B0D0-A138DBEFA225}" type="datetimeFigureOut">
              <a:rPr lang="ru-RU"/>
              <a:pPr>
                <a:defRPr/>
              </a:pPr>
              <a:t>26.03.2019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8813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925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cs typeface="+mn-cs"/>
              </a:defRPr>
            </a:lvl1pPr>
          </a:lstStyle>
          <a:p>
            <a:pPr>
              <a:defRPr/>
            </a:pPr>
            <a:fld id="{678A182A-E9B7-4ADD-97E5-33FA3F784C0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7" name="Oval 6"/>
          <p:cNvSpPr/>
          <p:nvPr/>
        </p:nvSpPr>
        <p:spPr>
          <a:xfrm>
            <a:off x="8458200" y="6499225"/>
            <a:ext cx="84138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569913" y="6499225"/>
            <a:ext cx="84137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08" r:id="rId2"/>
    <p:sldLayoutId id="2147484038" r:id="rId3"/>
    <p:sldLayoutId id="2147484007" r:id="rId4"/>
    <p:sldLayoutId id="2147484006" r:id="rId5"/>
    <p:sldLayoutId id="2147484005" r:id="rId6"/>
    <p:sldLayoutId id="2147484004" r:id="rId7"/>
    <p:sldLayoutId id="2147484003" r:id="rId8"/>
    <p:sldLayoutId id="2147484002" r:id="rId9"/>
    <p:sldLayoutId id="2147484001" r:id="rId10"/>
    <p:sldLayoutId id="2147484000" r:id="rId11"/>
    <p:sldLayoutId id="2147484039" r:id="rId12"/>
  </p:sldLayoutIdLst>
  <p:txStyles>
    <p:titleStyle>
      <a:lvl1pPr algn="ctr" rtl="0" fontAlgn="base">
        <a:lnSpc>
          <a:spcPts val="5800"/>
        </a:lnSpc>
        <a:spcBef>
          <a:spcPct val="0"/>
        </a:spcBef>
        <a:spcAft>
          <a:spcPct val="0"/>
        </a:spcAft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  <a:lvl2pPr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2pPr>
      <a:lvl3pPr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3pPr>
      <a:lvl4pPr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4pPr>
      <a:lvl5pPr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5pPr>
      <a:lvl6pPr marL="4572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6pPr>
      <a:lvl7pPr marL="9144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7pPr>
      <a:lvl8pPr marL="13716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8pPr>
      <a:lvl9pPr marL="18288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7F7F7F"/>
          </a:solidFill>
          <a:latin typeface="+mj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Courier New" pitchFamily="49" charset="0"/>
        <a:buChar char="o"/>
        <a:defRPr sz="1600" kern="1200">
          <a:solidFill>
            <a:srgbClr val="7F7F7F"/>
          </a:solidFill>
          <a:latin typeface="+mj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rgbClr val="7F7F7F"/>
          </a:solidFill>
          <a:latin typeface="+mj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Courier New" pitchFamily="49" charset="0"/>
        <a:buChar char="o"/>
        <a:defRPr sz="1600" kern="1200">
          <a:solidFill>
            <a:srgbClr val="7F7F7F"/>
          </a:solidFill>
          <a:latin typeface="+mj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rgbClr val="7F7F7F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20000"/>
                <a:lumOff val="8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rect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3491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F922C84-8A28-4C5C-894C-F13F723BA25D}" type="datetimeFigureOut">
              <a:rPr lang="ru-RU"/>
              <a:pPr>
                <a:defRPr/>
              </a:pPr>
              <a:t>26.03.2019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CBA044C-D578-492B-B597-20F767E312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0" r:id="rId1"/>
    <p:sldLayoutId id="2147484019" r:id="rId2"/>
    <p:sldLayoutId id="2147484018" r:id="rId3"/>
    <p:sldLayoutId id="2147484017" r:id="rId4"/>
    <p:sldLayoutId id="2147484016" r:id="rId5"/>
    <p:sldLayoutId id="2147484015" r:id="rId6"/>
    <p:sldLayoutId id="2147484014" r:id="rId7"/>
    <p:sldLayoutId id="2147484013" r:id="rId8"/>
    <p:sldLayoutId id="2147484012" r:id="rId9"/>
    <p:sldLayoutId id="2147484011" r:id="rId10"/>
    <p:sldLayoutId id="214748401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7.jpe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5" Type="http://schemas.openxmlformats.org/officeDocument/2006/relationships/image" Target="../media/image1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Relationship Id="rId14" Type="http://schemas.openxmlformats.org/officeDocument/2006/relationships/image" Target="../media/image1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emf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11963" y="5029200"/>
            <a:ext cx="239712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803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32363" y="0"/>
            <a:ext cx="2268537" cy="184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804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95963" y="5805488"/>
            <a:ext cx="1905000" cy="1052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805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99000" y="5084763"/>
            <a:ext cx="1938338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806" name="Picture 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3141663"/>
            <a:ext cx="255587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807" name="Picture 10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411413" y="5373688"/>
            <a:ext cx="2305050" cy="148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808" name="Picture 11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339975" y="0"/>
            <a:ext cx="2622550" cy="184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809" name="Picture 12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613275" y="3789363"/>
            <a:ext cx="2197100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810" name="Picture 13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997700" y="0"/>
            <a:ext cx="2146300" cy="178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811" name="Picture 14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0" y="4949825"/>
            <a:ext cx="2422525" cy="190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812" name="Picture 16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6516688" y="3400425"/>
            <a:ext cx="2627312" cy="167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813" name="Picture 17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2286000" y="3789363"/>
            <a:ext cx="2351088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814" name="Picture 19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6516688" y="1773238"/>
            <a:ext cx="2627312" cy="162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815" name="Picture 20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0" y="1484313"/>
            <a:ext cx="2555875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816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2339975" cy="147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Box 18"/>
          <p:cNvSpPr txBox="1"/>
          <p:nvPr/>
        </p:nvSpPr>
        <p:spPr>
          <a:xfrm>
            <a:off x="2555875" y="1844675"/>
            <a:ext cx="3960813" cy="1616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r>
              <a:rPr lang="ru-RU" sz="2000" b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БЮДЖЕТ</a:t>
            </a:r>
          </a:p>
          <a:p>
            <a:pPr algn="ctr"/>
            <a:r>
              <a:rPr lang="ru-RU" sz="2000" b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ОЛЬГИНСКОГО МУНИЦИПАЛЬНОГО РАЙОНА</a:t>
            </a:r>
          </a:p>
          <a:p>
            <a:pPr algn="ctr"/>
            <a:r>
              <a:rPr lang="ru-RU" sz="2000" b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ЗА 201</a:t>
            </a:r>
            <a:r>
              <a:rPr lang="ru-RU" sz="2000" b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8</a:t>
            </a:r>
            <a:r>
              <a:rPr lang="ru-RU" sz="2000" b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 ГОД</a:t>
            </a:r>
          </a:p>
          <a:p>
            <a:pPr algn="ctr"/>
            <a:r>
              <a:rPr lang="ru-RU" sz="2000" b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ДЛЯ ГРАЖДАН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Прямоугольник 4"/>
          <p:cNvSpPr>
            <a:spLocks noChangeArrowheads="1"/>
          </p:cNvSpPr>
          <p:nvPr/>
        </p:nvSpPr>
        <p:spPr bwMode="auto">
          <a:xfrm>
            <a:off x="250825" y="188913"/>
            <a:ext cx="8642350" cy="674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i="1">
                <a:latin typeface="Times New Roman" pitchFamily="18" charset="0"/>
                <a:cs typeface="Times New Roman" pitchFamily="18" charset="0"/>
              </a:rPr>
              <a:t>Уважаемые жители Ольгинского района!</a:t>
            </a:r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i="1">
                <a:latin typeface="Times New Roman" pitchFamily="18" charset="0"/>
                <a:cs typeface="Times New Roman" pitchFamily="18" charset="0"/>
              </a:rPr>
              <a:t> </a:t>
            </a:r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i="1">
                <a:latin typeface="Times New Roman" pitchFamily="18" charset="0"/>
                <a:cs typeface="Times New Roman" pitchFamily="18" charset="0"/>
              </a:rPr>
              <a:t>        Одна из основных целей бюджетной политики - обеспечение большей прозрачности, открытости и доступности бюджетного процесса для жителей Ольгинского района. </a:t>
            </a:r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i="1">
                <a:latin typeface="Times New Roman" pitchFamily="18" charset="0"/>
                <a:cs typeface="Times New Roman" pitchFamily="18" charset="0"/>
              </a:rPr>
              <a:t>        Одним из инструментов обеспечения прозрачности и открытости бюджетного процесса для населения является реализация проекта – открытый бюджет.</a:t>
            </a:r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i="1">
                <a:latin typeface="Times New Roman" pitchFamily="18" charset="0"/>
                <a:cs typeface="Times New Roman" pitchFamily="18" charset="0"/>
              </a:rPr>
              <a:t>       «Бюджет для граждан» - это аналитический материал, разрабатываемый в целях ознакомления граждан с основными целями, задачами и приоритетными направлениями бюджетной политики Ольгинского района, обоснованиями бюджетных расходов, планируемыми и достигнутыми результатами использования бюджетных ассигнований.</a:t>
            </a:r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i="1">
                <a:latin typeface="Times New Roman" pitchFamily="18" charset="0"/>
                <a:cs typeface="Times New Roman" pitchFamily="18" charset="0"/>
              </a:rPr>
              <a:t>       Надеемся, что представление бюджета в понятной и доступной форме повысит уровень общественного участия жителей в бюджетном процессе Ольгинского муниципального района.</a:t>
            </a:r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i="1">
                <a:latin typeface="Times New Roman" pitchFamily="18" charset="0"/>
                <a:cs typeface="Times New Roman" pitchFamily="18" charset="0"/>
              </a:rPr>
              <a:t>       «Бюджет для граждан» размещается на официальном сайте </a:t>
            </a:r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i="1">
                <a:latin typeface="Times New Roman" pitchFamily="18" charset="0"/>
                <a:cs typeface="Times New Roman" pitchFamily="18" charset="0"/>
              </a:rPr>
              <a:t>администрации Ольгинского муниципального района.</a:t>
            </a:r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i="1">
                <a:latin typeface="Times New Roman" pitchFamily="18" charset="0"/>
                <a:cs typeface="Times New Roman" pitchFamily="18" charset="0"/>
              </a:rPr>
              <a:t> </a:t>
            </a:r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i="1">
                <a:latin typeface="Times New Roman" pitchFamily="18" charset="0"/>
                <a:cs typeface="Times New Roman" pitchFamily="18" charset="0"/>
              </a:rPr>
              <a:t>Глава администрации</a:t>
            </a:r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i="1">
                <a:latin typeface="Times New Roman" pitchFamily="18" charset="0"/>
                <a:cs typeface="Times New Roman" pitchFamily="18" charset="0"/>
              </a:rPr>
              <a:t>Ольгинского муниципального района                                                        С.С.Басок</a:t>
            </a:r>
            <a:endParaRPr lang="ru-RU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>
                <a:latin typeface="Trebuchet MS" pitchFamily="34" charset="0"/>
              </a:rPr>
              <a:t> </a:t>
            </a:r>
            <a:endParaRPr lang="ru-RU">
              <a:latin typeface="Trebuchet MS" pitchFamily="34" charset="0"/>
            </a:endParaRPr>
          </a:p>
          <a:p>
            <a:r>
              <a:rPr lang="ru-RU" b="1">
                <a:latin typeface="Trebuchet MS" pitchFamily="34" charset="0"/>
              </a:rPr>
              <a:t> </a:t>
            </a:r>
            <a:endParaRPr lang="ru-RU">
              <a:latin typeface="Trebuchet MS" pitchFamily="34" charset="0"/>
            </a:endParaRPr>
          </a:p>
          <a:p>
            <a:pPr algn="just"/>
            <a:r>
              <a:rPr lang="ru-RU">
                <a:solidFill>
                  <a:srgbClr val="C3260C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>
            <a:alpha val="56862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свиток 2"/>
          <p:cNvSpPr/>
          <p:nvPr/>
        </p:nvSpPr>
        <p:spPr>
          <a:xfrm>
            <a:off x="0" y="692150"/>
            <a:ext cx="9144000" cy="5976938"/>
          </a:xfrm>
          <a:prstGeom prst="verticalScroll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БЮДЖЕТ – ЭТО ПЛАН ДОХОДОВ И РАСХОДОВ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Каждый житель </a:t>
            </a:r>
            <a:r>
              <a:rPr lang="ru-RU" sz="2400" b="1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Ольгинского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района является участником формирования этого плана с одной стороны как налогоплательщик, наполняя доходы бюджета, с другой – он получает часть расходов как потребитель общественных услуг.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Государство расходует поступившие доходы для выполнения своих функций и предоставления общественных (государственных) услуг: образование, здравоохранение, культура, спорт, социальное обеспечение, поддержка экономики, гарантии безопасности и правопорядка, защита общественных интересов, гражданских прав и свобод и др.</a:t>
            </a:r>
            <a:endParaRPr lang="ru-RU" sz="24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4" name="Заголовок 5"/>
          <p:cNvSpPr>
            <a:spLocks noGrp="1"/>
          </p:cNvSpPr>
          <p:nvPr>
            <p:ph type="title"/>
          </p:nvPr>
        </p:nvSpPr>
        <p:spPr>
          <a:xfrm>
            <a:off x="179512" y="116632"/>
            <a:ext cx="8229600" cy="504056"/>
          </a:xfrm>
        </p:spPr>
        <p:txBody>
          <a:bodyPr>
            <a:normAutofit fontScale="90000"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i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ЧТО ТАКОЕ БЮДЖЕТ?</a:t>
            </a:r>
            <a:endParaRPr lang="ru-RU" i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>
            <a:alpha val="5098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свиток 2"/>
          <p:cNvSpPr/>
          <p:nvPr/>
        </p:nvSpPr>
        <p:spPr>
          <a:xfrm>
            <a:off x="3175" y="188913"/>
            <a:ext cx="9144000" cy="6192837"/>
          </a:xfrm>
          <a:prstGeom prst="verticalScroll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i="1" u="sng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Доходы </a:t>
            </a:r>
            <a:r>
              <a:rPr lang="ru-RU" sz="2200" b="1" i="1" u="sng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бюджета </a:t>
            </a:r>
            <a:r>
              <a:rPr lang="ru-RU" sz="2200" b="1" i="1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поступающие в бюджет денежные </a:t>
            </a:r>
            <a:r>
              <a:rPr lang="ru-RU" sz="2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средства</a:t>
            </a:r>
            <a:endParaRPr lang="ru-RU" sz="2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200" b="1" i="1" u="sng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i="1" u="sng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Расходы </a:t>
            </a:r>
            <a:r>
              <a:rPr lang="ru-RU" sz="2200" b="1" i="1" u="sng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бюджета</a:t>
            </a:r>
            <a:r>
              <a:rPr lang="ru-RU" sz="2200" b="1" i="1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i="1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выплачиваемые из бюджета </a:t>
            </a:r>
            <a:r>
              <a:rPr lang="ru-RU" sz="2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денежные средства</a:t>
            </a:r>
            <a:endParaRPr lang="ru-RU" sz="2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i="1" u="sng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Дефицит бюджета</a:t>
            </a:r>
            <a:r>
              <a:rPr lang="ru-RU" sz="2200" b="1" i="1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i="1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превышение расходов бюджета над его доходами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i="1" u="sng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Профицит бюджета </a:t>
            </a:r>
            <a:r>
              <a:rPr lang="ru-RU" sz="2200" b="1" i="1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превышение доходов над его </a:t>
            </a:r>
            <a:r>
              <a:rPr lang="ru-RU" sz="2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расходами</a:t>
            </a:r>
            <a:endParaRPr lang="ru-RU" sz="2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i="1" u="sng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Бюджетные обязательства</a:t>
            </a:r>
            <a:r>
              <a:rPr lang="ru-RU" sz="2200" b="1" i="1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i="1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расходные обязательства, подлежащие исполнению в соответствующем финансовом году</a:t>
            </a:r>
            <a:endParaRPr lang="ru-RU" sz="22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1" name="Picture 43"/>
          <p:cNvPicPr>
            <a:picLocks noChangeArrowheads="1"/>
          </p:cNvPicPr>
          <p:nvPr/>
        </p:nvPicPr>
        <p:blipFill>
          <a:blip r:embed="rId2"/>
          <a:srcRect l="-15752" r="-15752"/>
          <a:stretch>
            <a:fillRect/>
          </a:stretch>
        </p:blipFill>
        <p:spPr bwMode="auto">
          <a:xfrm>
            <a:off x="1042988" y="3500438"/>
            <a:ext cx="3257550" cy="275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22" name="Схема 21"/>
          <p:cNvPicPr>
            <a:picLocks noChangeArrowheads="1"/>
          </p:cNvPicPr>
          <p:nvPr/>
        </p:nvPicPr>
        <p:blipFill>
          <a:blip r:embed="rId3"/>
          <a:srcRect l="-15752" r="-15752"/>
          <a:stretch>
            <a:fillRect/>
          </a:stretch>
        </p:blipFill>
        <p:spPr bwMode="auto">
          <a:xfrm>
            <a:off x="5435600" y="3429000"/>
            <a:ext cx="3257550" cy="275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23" name="Рисунок 14"/>
          <p:cNvPicPr>
            <a:picLocks noChangeAspect="1" noChangeArrowheads="1"/>
          </p:cNvPicPr>
          <p:nvPr/>
        </p:nvPicPr>
        <p:blipFill>
          <a:blip r:embed="rId4"/>
          <a:srcRect t="25943" b="17461"/>
          <a:stretch>
            <a:fillRect/>
          </a:stretch>
        </p:blipFill>
        <p:spPr bwMode="auto">
          <a:xfrm>
            <a:off x="1042988" y="2060575"/>
            <a:ext cx="1200150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24" name="Рисунок 15"/>
          <p:cNvPicPr>
            <a:picLocks noChangeAspect="1" noChangeArrowheads="1"/>
          </p:cNvPicPr>
          <p:nvPr/>
        </p:nvPicPr>
        <p:blipFill>
          <a:blip r:embed="rId5"/>
          <a:srcRect t="24055" b="17294"/>
          <a:stretch>
            <a:fillRect/>
          </a:stretch>
        </p:blipFill>
        <p:spPr bwMode="auto">
          <a:xfrm>
            <a:off x="2555875" y="1125538"/>
            <a:ext cx="1171575" cy="221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25" name="Рисунок 16"/>
          <p:cNvPicPr>
            <a:picLocks noChangeAspect="1" noChangeArrowheads="1"/>
          </p:cNvPicPr>
          <p:nvPr/>
        </p:nvPicPr>
        <p:blipFill>
          <a:blip r:embed="rId4"/>
          <a:srcRect t="25935" b="17296"/>
          <a:stretch>
            <a:fillRect/>
          </a:stretch>
        </p:blipFill>
        <p:spPr bwMode="auto">
          <a:xfrm>
            <a:off x="5508625" y="1196975"/>
            <a:ext cx="1238250" cy="210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26" name="Рисунок 17"/>
          <p:cNvPicPr>
            <a:picLocks noChangeAspect="1" noChangeArrowheads="1"/>
          </p:cNvPicPr>
          <p:nvPr/>
        </p:nvPicPr>
        <p:blipFill>
          <a:blip r:embed="rId5"/>
          <a:srcRect t="24063" b="17461"/>
          <a:stretch>
            <a:fillRect/>
          </a:stretch>
        </p:blipFill>
        <p:spPr bwMode="auto">
          <a:xfrm>
            <a:off x="7164388" y="1916113"/>
            <a:ext cx="1200150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27" name="Rectangle 4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Trebuchet MS" pitchFamily="34" charset="0"/>
            </a:endParaRPr>
          </a:p>
        </p:txBody>
      </p:sp>
      <p:sp>
        <p:nvSpPr>
          <p:cNvPr id="81928" name="Rectangle 50"/>
          <p:cNvSpPr>
            <a:spLocks noChangeArrowheads="1"/>
          </p:cNvSpPr>
          <p:nvPr/>
        </p:nvSpPr>
        <p:spPr bwMode="auto">
          <a:xfrm>
            <a:off x="0" y="12477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14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lang="ru-RU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81929" name="Rectangle 51"/>
          <p:cNvSpPr>
            <a:spLocks noChangeArrowheads="1"/>
          </p:cNvSpPr>
          <p:nvPr/>
        </p:nvSpPr>
        <p:spPr bwMode="auto">
          <a:xfrm>
            <a:off x="0" y="3467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14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</a:t>
            </a:r>
            <a:endParaRPr lang="ru-RU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81930" name="TextBox 44"/>
          <p:cNvSpPr txBox="1">
            <a:spLocks noChangeArrowheads="1"/>
          </p:cNvSpPr>
          <p:nvPr/>
        </p:nvSpPr>
        <p:spPr bwMode="auto">
          <a:xfrm>
            <a:off x="1042988" y="2492375"/>
            <a:ext cx="10001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Trebuchet MS" pitchFamily="34" charset="0"/>
              </a:rPr>
              <a:t>Доходы</a:t>
            </a:r>
          </a:p>
        </p:txBody>
      </p:sp>
      <p:sp>
        <p:nvSpPr>
          <p:cNvPr id="81931" name="TextBox 45"/>
          <p:cNvSpPr txBox="1">
            <a:spLocks noChangeArrowheads="1"/>
          </p:cNvSpPr>
          <p:nvPr/>
        </p:nvSpPr>
        <p:spPr bwMode="auto">
          <a:xfrm>
            <a:off x="2700338" y="2060575"/>
            <a:ext cx="13668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Trebuchet MS" pitchFamily="34" charset="0"/>
              </a:rPr>
              <a:t>Расходы</a:t>
            </a:r>
          </a:p>
        </p:txBody>
      </p:sp>
      <p:sp>
        <p:nvSpPr>
          <p:cNvPr id="81932" name="TextBox 46"/>
          <p:cNvSpPr txBox="1">
            <a:spLocks noChangeArrowheads="1"/>
          </p:cNvSpPr>
          <p:nvPr/>
        </p:nvSpPr>
        <p:spPr bwMode="auto">
          <a:xfrm>
            <a:off x="5580063" y="1989138"/>
            <a:ext cx="121443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Trebuchet MS" pitchFamily="34" charset="0"/>
              </a:rPr>
              <a:t>Доходы</a:t>
            </a:r>
          </a:p>
        </p:txBody>
      </p:sp>
      <p:sp>
        <p:nvSpPr>
          <p:cNvPr id="81933" name="TextBox 47"/>
          <p:cNvSpPr txBox="1">
            <a:spLocks noChangeArrowheads="1"/>
          </p:cNvSpPr>
          <p:nvPr/>
        </p:nvSpPr>
        <p:spPr bwMode="auto">
          <a:xfrm>
            <a:off x="7308850" y="2492375"/>
            <a:ext cx="13668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Trebuchet MS" pitchFamily="34" charset="0"/>
              </a:rPr>
              <a:t>Расходы</a:t>
            </a:r>
          </a:p>
        </p:txBody>
      </p:sp>
      <p:sp>
        <p:nvSpPr>
          <p:cNvPr id="81934" name="Rectangle 52"/>
          <p:cNvSpPr>
            <a:spLocks noChangeArrowheads="1"/>
          </p:cNvSpPr>
          <p:nvPr/>
        </p:nvSpPr>
        <p:spPr bwMode="auto">
          <a:xfrm>
            <a:off x="2162175" y="-233363"/>
            <a:ext cx="4819650" cy="923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endParaRPr lang="ru-RU" b="1">
              <a:latin typeface="Cambria" pitchFamily="18" charset="0"/>
            </a:endParaRPr>
          </a:p>
          <a:p>
            <a:pPr algn="ctr"/>
            <a:endParaRPr lang="ru-RU" b="1">
              <a:latin typeface="Cambria" pitchFamily="18" charset="0"/>
            </a:endParaRPr>
          </a:p>
          <a:p>
            <a:pPr algn="ctr"/>
            <a:r>
              <a:rPr lang="ru-RU" b="1">
                <a:latin typeface="Cambria" pitchFamily="18" charset="0"/>
              </a:rPr>
              <a:t>Доходы – Расходы = Дефицит (Профицит)</a:t>
            </a:r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TextBox 2"/>
          <p:cNvSpPr txBox="1">
            <a:spLocks noChangeArrowheads="1"/>
          </p:cNvSpPr>
          <p:nvPr/>
        </p:nvSpPr>
        <p:spPr bwMode="auto">
          <a:xfrm>
            <a:off x="1692275" y="333375"/>
            <a:ext cx="5759450" cy="70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>
                <a:latin typeface="Calibri" pitchFamily="34" charset="0"/>
              </a:rPr>
              <a:t>Доходы районного бюджета </a:t>
            </a:r>
            <a:endParaRPr lang="ru-RU" sz="2000">
              <a:latin typeface="Calibri" pitchFamily="34" charset="0"/>
            </a:endParaRPr>
          </a:p>
          <a:p>
            <a:pPr algn="ctr"/>
            <a:r>
              <a:rPr lang="ru-RU" sz="2000" b="1">
                <a:latin typeface="Calibri" pitchFamily="34" charset="0"/>
              </a:rPr>
              <a:t>Ольгинского муниципального района </a:t>
            </a:r>
            <a:endParaRPr lang="ru-RU" sz="2000">
              <a:latin typeface="Calibri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flipV="1">
            <a:off x="1727200" y="1341438"/>
            <a:ext cx="5400675" cy="127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4276725" y="1328738"/>
            <a:ext cx="0" cy="344487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7127875" y="1357313"/>
            <a:ext cx="0" cy="376237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727200" y="1338263"/>
            <a:ext cx="0" cy="36195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79388" y="1733550"/>
            <a:ext cx="2468562" cy="3079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0">
            <a:solidFill>
              <a:schemeClr val="tx1"/>
            </a:solidFill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НАЛОГОВЫЕ ДОХОДЫ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843213" y="1700213"/>
            <a:ext cx="2970212" cy="30797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0">
            <a:solidFill>
              <a:schemeClr val="tx1"/>
            </a:solidFill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НЕНАЛОГОВЫЕ ДОХОДЫ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940425" y="1700213"/>
            <a:ext cx="2879725" cy="5238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0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БЕЗВОЗМЕЗДНЫЕ ПОСТУПЛЕНИЯ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940425" y="2205038"/>
            <a:ext cx="2879725" cy="219551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0">
            <a:solidFill>
              <a:schemeClr val="tx1"/>
            </a:solidFill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- дотации,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-субсидии,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-субвенции,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- иные межбюджетные трансферты,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- прочие безвозмездные поступления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843213" y="2008188"/>
            <a:ext cx="2970212" cy="307816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0">
            <a:solidFill>
              <a:schemeClr val="tx1"/>
            </a:solidFill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- доходы от использования муниципального имущества,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-плата за негативное воздействие на окружающую среду,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- доходы от продажи материальных и нематериальных активов,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- штрафы, санкции, возмещение ущерба,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- прочие неналоговые доходы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latin typeface="+mn-lt"/>
                <a:cs typeface="+mn-cs"/>
              </a:rPr>
              <a:t> </a:t>
            </a:r>
            <a:endParaRPr lang="ru-RU" sz="1600" dirty="0">
              <a:latin typeface="+mn-lt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79388" y="2041525"/>
            <a:ext cx="2468562" cy="427831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0">
            <a:solidFill>
              <a:schemeClr val="tx1"/>
            </a:solidFill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- налог на доходы физических лиц,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- акцизы по подакцизным товарам,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-единый налог на вмененный доход,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- единый сельскохозяйственный налог,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-налог, взимаемый в связи с применением патентной системы налогообложения,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- государственная пошлина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TextBox 3"/>
          <p:cNvSpPr txBox="1">
            <a:spLocks noChangeArrowheads="1"/>
          </p:cNvSpPr>
          <p:nvPr/>
        </p:nvSpPr>
        <p:spPr bwMode="auto">
          <a:xfrm>
            <a:off x="250825" y="115888"/>
            <a:ext cx="81375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МЕЖБЮДЖЕТНЫЕ ТРАНСФЕРТЫ – ОСНОВНОЙ ВИД БЕЗВОЗМЕЗДНЫХ ПЕРЕЧИСЛЕНИЙ</a:t>
            </a:r>
          </a:p>
        </p:txBody>
      </p:sp>
      <p:sp>
        <p:nvSpPr>
          <p:cNvPr id="83970" name="TextBox 4"/>
          <p:cNvSpPr txBox="1">
            <a:spLocks noChangeArrowheads="1"/>
          </p:cNvSpPr>
          <p:nvPr/>
        </p:nvSpPr>
        <p:spPr bwMode="auto">
          <a:xfrm>
            <a:off x="323850" y="939800"/>
            <a:ext cx="8496300" cy="708025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i="1">
                <a:latin typeface="Times New Roman" pitchFamily="18" charset="0"/>
                <a:cs typeface="Times New Roman" pitchFamily="18" charset="0"/>
              </a:rPr>
              <a:t>Межбюджетные трансферты – денежные средства, перечисляемые из одного бюджета бюджетной системы Российской Федерации другому</a:t>
            </a:r>
          </a:p>
        </p:txBody>
      </p:sp>
      <p:sp>
        <p:nvSpPr>
          <p:cNvPr id="83971" name="TextBox 5"/>
          <p:cNvSpPr txBox="1">
            <a:spLocks noChangeArrowheads="1"/>
          </p:cNvSpPr>
          <p:nvPr/>
        </p:nvSpPr>
        <p:spPr bwMode="auto">
          <a:xfrm>
            <a:off x="250825" y="1803400"/>
            <a:ext cx="23764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Виды межбюджетных трансфертов</a:t>
            </a:r>
          </a:p>
        </p:txBody>
      </p:sp>
      <p:sp>
        <p:nvSpPr>
          <p:cNvPr id="83972" name="TextBox 6"/>
          <p:cNvSpPr txBox="1">
            <a:spLocks noChangeArrowheads="1"/>
          </p:cNvSpPr>
          <p:nvPr/>
        </p:nvSpPr>
        <p:spPr bwMode="auto">
          <a:xfrm>
            <a:off x="3743325" y="1924050"/>
            <a:ext cx="16573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Определение</a:t>
            </a:r>
          </a:p>
        </p:txBody>
      </p:sp>
      <p:sp>
        <p:nvSpPr>
          <p:cNvPr id="83973" name="TextBox 7"/>
          <p:cNvSpPr txBox="1">
            <a:spLocks noChangeArrowheads="1"/>
          </p:cNvSpPr>
          <p:nvPr/>
        </p:nvSpPr>
        <p:spPr bwMode="auto">
          <a:xfrm>
            <a:off x="6372225" y="1803400"/>
            <a:ext cx="22320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Аналогия в семейном бюджете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8125" y="2454275"/>
            <a:ext cx="2830513" cy="13239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Дотации (от лат. «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Dotation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»)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дар, пожертвование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0350" y="3779838"/>
            <a:ext cx="2808288" cy="157003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Субвенции (от лат. «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Subvenire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»)- приходить на помощь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68288" y="5362575"/>
            <a:ext cx="2792412" cy="13239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Субсидии (от лат. «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Subsidium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») - поддержка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59113" y="2449513"/>
            <a:ext cx="2992437" cy="13239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Предоставляются без определения конкретной цели их использования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027363" y="3779838"/>
            <a:ext cx="3024187" cy="157003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Предоставляются на финансирование «переданных» другим публично-правовым образованиям полномочий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052763" y="5354638"/>
            <a:ext cx="3059112" cy="13239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Предоставляются на условиях долевого софинансирования расходов других бюджетов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51550" y="2446338"/>
            <a:ext cx="2790825" cy="132238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Вы даете своему ребенку карманные деньги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051550" y="3789363"/>
            <a:ext cx="2781300" cy="15081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Вы даете своему ребенку деньги и посылаете его в магазин купить продукты (по списку)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076950" y="5354638"/>
            <a:ext cx="2867025" cy="13239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Вы «добавляете» денег для того, чтобы ребенок купил себе новый телефон (а остальные он накопил сам</a:t>
            </a:r>
            <a:r>
              <a:rPr lang="ru-RU" sz="1600" dirty="0">
                <a:latin typeface="+mn-lt"/>
                <a:cs typeface="+mn-cs"/>
              </a:rPr>
              <a:t>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atin typeface="+mn-lt"/>
                <a:cs typeface="+mn-cs"/>
              </a:rPr>
              <a:t> </a:t>
            </a:r>
            <a:endParaRPr lang="ru-RU" sz="1600" dirty="0">
              <a:latin typeface="+mn-lt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8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чем основывается проект бюджета </a:t>
            </a:r>
            <a:r>
              <a:rPr lang="ru-RU" sz="2800" b="1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ольгинского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муниципального района?</a:t>
            </a:r>
            <a:endParaRPr lang="ru-RU" sz="28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4995" name="TextBox 2"/>
          <p:cNvSpPr txBox="1">
            <a:spLocks noChangeArrowheads="1"/>
          </p:cNvSpPr>
          <p:nvPr/>
        </p:nvSpPr>
        <p:spPr bwMode="auto">
          <a:xfrm>
            <a:off x="468313" y="1616075"/>
            <a:ext cx="84963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latin typeface="Times New Roman" pitchFamily="18" charset="0"/>
                <a:cs typeface="Times New Roman" pitchFamily="18" charset="0"/>
              </a:rPr>
              <a:t>Проект местного бюджета составляется и утверждается сроком на три года – очередной финансовый год и плановый период.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0125" y="2636838"/>
            <a:ext cx="7272338" cy="4000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0800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Составление проекта местного бюджета основывается на: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187450" y="3676650"/>
            <a:ext cx="1944688" cy="266541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508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719513" y="3676650"/>
            <a:ext cx="1993900" cy="266541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508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359525" y="3678238"/>
            <a:ext cx="1884363" cy="266223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508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1903413" y="3738563"/>
            <a:ext cx="368300" cy="5222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33900" y="3738563"/>
            <a:ext cx="363538" cy="5222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118350" y="3719513"/>
            <a:ext cx="368300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5003" name="TextBox 13"/>
          <p:cNvSpPr txBox="1">
            <a:spLocks noChangeArrowheads="1"/>
          </p:cNvSpPr>
          <p:nvPr/>
        </p:nvSpPr>
        <p:spPr bwMode="auto">
          <a:xfrm>
            <a:off x="1246188" y="4446588"/>
            <a:ext cx="1797050" cy="132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>
                <a:latin typeface="Times New Roman" pitchFamily="18" charset="0"/>
                <a:cs typeface="Times New Roman" pitchFamily="18" charset="0"/>
              </a:rPr>
              <a:t>Бюджетном послании Президента Российской Федерации</a:t>
            </a:r>
          </a:p>
        </p:txBody>
      </p:sp>
      <p:sp>
        <p:nvSpPr>
          <p:cNvPr id="85004" name="TextBox 14"/>
          <p:cNvSpPr txBox="1">
            <a:spLocks noChangeArrowheads="1"/>
          </p:cNvSpPr>
          <p:nvPr/>
        </p:nvSpPr>
        <p:spPr bwMode="auto">
          <a:xfrm>
            <a:off x="3943350" y="4322763"/>
            <a:ext cx="1708150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>
                <a:latin typeface="Times New Roman" pitchFamily="18" charset="0"/>
                <a:cs typeface="Times New Roman" pitchFamily="18" charset="0"/>
              </a:rPr>
              <a:t>Прогнозе социально-экономического развития Ольгинского района</a:t>
            </a:r>
          </a:p>
        </p:txBody>
      </p:sp>
      <p:sp>
        <p:nvSpPr>
          <p:cNvPr id="85005" name="TextBox 15"/>
          <p:cNvSpPr txBox="1">
            <a:spLocks noChangeArrowheads="1"/>
          </p:cNvSpPr>
          <p:nvPr/>
        </p:nvSpPr>
        <p:spPr bwMode="auto">
          <a:xfrm>
            <a:off x="6362700" y="4470400"/>
            <a:ext cx="1884363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>
                <a:latin typeface="Times New Roman" pitchFamily="18" charset="0"/>
                <a:cs typeface="Times New Roman" pitchFamily="18" charset="0"/>
              </a:rPr>
              <a:t>Государственных и муниципальных программах Ольгинского муниципального района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71600" y="115888"/>
            <a:ext cx="7304088" cy="831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Бюджетный процесс – ежегодное формирование и исполнение бюджета</a:t>
            </a:r>
            <a:endParaRPr lang="ru-RU" sz="24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520700" y="1122363"/>
            <a:ext cx="647700" cy="576262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2" name="Овал 11"/>
          <p:cNvSpPr/>
          <p:nvPr/>
        </p:nvSpPr>
        <p:spPr>
          <a:xfrm>
            <a:off x="622300" y="1920875"/>
            <a:ext cx="647700" cy="57626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3" name="Овал 12"/>
          <p:cNvSpPr/>
          <p:nvPr/>
        </p:nvSpPr>
        <p:spPr>
          <a:xfrm>
            <a:off x="638175" y="2727325"/>
            <a:ext cx="649288" cy="57467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4" name="Овал 13"/>
          <p:cNvSpPr/>
          <p:nvPr/>
        </p:nvSpPr>
        <p:spPr>
          <a:xfrm>
            <a:off x="723900" y="3559175"/>
            <a:ext cx="647700" cy="57467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5" name="Овал 14"/>
          <p:cNvSpPr/>
          <p:nvPr/>
        </p:nvSpPr>
        <p:spPr>
          <a:xfrm>
            <a:off x="844550" y="4400550"/>
            <a:ext cx="647700" cy="57626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6" name="Овал 15"/>
          <p:cNvSpPr/>
          <p:nvPr/>
        </p:nvSpPr>
        <p:spPr>
          <a:xfrm>
            <a:off x="911225" y="5295900"/>
            <a:ext cx="647700" cy="57626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86025" name="TextBox 16"/>
          <p:cNvSpPr txBox="1">
            <a:spLocks noChangeArrowheads="1"/>
          </p:cNvSpPr>
          <p:nvPr/>
        </p:nvSpPr>
        <p:spPr bwMode="auto">
          <a:xfrm>
            <a:off x="1484313" y="2655888"/>
            <a:ext cx="70770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Times New Roman" pitchFamily="18" charset="0"/>
                <a:cs typeface="Times New Roman" pitchFamily="18" charset="0"/>
              </a:rPr>
              <a:t>Утверждение бюджета очередного года (законодательные, представительные органы власти)</a:t>
            </a:r>
          </a:p>
        </p:txBody>
      </p:sp>
      <p:sp>
        <p:nvSpPr>
          <p:cNvPr id="86026" name="TextBox 17"/>
          <p:cNvSpPr txBox="1">
            <a:spLocks noChangeArrowheads="1"/>
          </p:cNvSpPr>
          <p:nvPr/>
        </p:nvSpPr>
        <p:spPr bwMode="auto">
          <a:xfrm>
            <a:off x="1562100" y="3467100"/>
            <a:ext cx="75215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Times New Roman" pitchFamily="18" charset="0"/>
                <a:cs typeface="Times New Roman" pitchFamily="18" charset="0"/>
              </a:rPr>
              <a:t>Исполнение бюджета в текущем году (органы исполнительной власти; Правительство, местная администрация, финансовые органы)</a:t>
            </a:r>
          </a:p>
        </p:txBody>
      </p:sp>
      <p:sp>
        <p:nvSpPr>
          <p:cNvPr id="86027" name="TextBox 18"/>
          <p:cNvSpPr txBox="1">
            <a:spLocks noChangeArrowheads="1"/>
          </p:cNvSpPr>
          <p:nvPr/>
        </p:nvSpPr>
        <p:spPr bwMode="auto">
          <a:xfrm>
            <a:off x="1571625" y="4327525"/>
            <a:ext cx="74707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Times New Roman" pitchFamily="18" charset="0"/>
                <a:cs typeface="Times New Roman" pitchFamily="18" charset="0"/>
              </a:rPr>
              <a:t>Формирование отчета об исполнении бюджета предыдущего года (органы исполнительной власти)</a:t>
            </a:r>
          </a:p>
        </p:txBody>
      </p:sp>
      <p:sp>
        <p:nvSpPr>
          <p:cNvPr id="86028" name="TextBox 19"/>
          <p:cNvSpPr txBox="1">
            <a:spLocks noChangeArrowheads="1"/>
          </p:cNvSpPr>
          <p:nvPr/>
        </p:nvSpPr>
        <p:spPr bwMode="auto">
          <a:xfrm>
            <a:off x="1601788" y="5229225"/>
            <a:ext cx="69945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Times New Roman" pitchFamily="18" charset="0"/>
                <a:cs typeface="Times New Roman" pitchFamily="18" charset="0"/>
              </a:rPr>
              <a:t>Утверждение отчета об исполнении бюджета предыдущего года (законодательные, представительные органы власти)</a:t>
            </a:r>
          </a:p>
        </p:txBody>
      </p:sp>
      <p:sp>
        <p:nvSpPr>
          <p:cNvPr id="86029" name="TextBox 20"/>
          <p:cNvSpPr txBox="1">
            <a:spLocks noChangeArrowheads="1"/>
          </p:cNvSpPr>
          <p:nvPr/>
        </p:nvSpPr>
        <p:spPr bwMode="auto">
          <a:xfrm>
            <a:off x="1235075" y="1052513"/>
            <a:ext cx="74549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Times New Roman" pitchFamily="18" charset="0"/>
                <a:cs typeface="Times New Roman" pitchFamily="18" charset="0"/>
              </a:rPr>
              <a:t>Составление проекта бюджета очередного года (органы исполнительной власти)</a:t>
            </a:r>
          </a:p>
        </p:txBody>
      </p:sp>
      <p:sp>
        <p:nvSpPr>
          <p:cNvPr id="86030" name="TextBox 21"/>
          <p:cNvSpPr txBox="1">
            <a:spLocks noChangeArrowheads="1"/>
          </p:cNvSpPr>
          <p:nvPr/>
        </p:nvSpPr>
        <p:spPr bwMode="auto">
          <a:xfrm>
            <a:off x="1390650" y="1847850"/>
            <a:ext cx="7416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Times New Roman" pitchFamily="18" charset="0"/>
                <a:cs typeface="Times New Roman" pitchFamily="18" charset="0"/>
              </a:rPr>
              <a:t>Рассмотрение проекта бюджета очередного года (законодательные, представительные органы власти)</a:t>
            </a:r>
          </a:p>
        </p:txBody>
      </p:sp>
      <p:sp>
        <p:nvSpPr>
          <p:cNvPr id="27" name="Выгнутая вправо стрелка 26"/>
          <p:cNvSpPr/>
          <p:nvPr/>
        </p:nvSpPr>
        <p:spPr>
          <a:xfrm rot="10800000">
            <a:off x="179388" y="1235075"/>
            <a:ext cx="731837" cy="4532313"/>
          </a:xfrm>
          <a:prstGeom prst="curvedLeftArrow">
            <a:avLst>
              <a:gd name="adj1" fmla="val 30195"/>
              <a:gd name="adj2" fmla="val 50000"/>
              <a:gd name="adj3" fmla="val 25000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20" name="Rectangle 128"/>
          <p:cNvSpPr>
            <a:spLocks noGrp="1" noRot="1" noChangeArrowheads="1"/>
          </p:cNvSpPr>
          <p:nvPr>
            <p:ph type="title"/>
          </p:nvPr>
        </p:nvSpPr>
        <p:spPr>
          <a:xfrm>
            <a:off x="457200" y="548680"/>
            <a:ext cx="8385175" cy="59432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2000" b="1" i="1" dirty="0" smtClean="0">
                <a:ln w="10541" cmpd="sng">
                  <a:solidFill>
                    <a:srgbClr val="00206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</a:rPr>
              <a:t>Основные характеристики бюджета муниципального района </a:t>
            </a:r>
            <a:br>
              <a:rPr lang="ru-RU" sz="2000" b="1" i="1" dirty="0" smtClean="0">
                <a:ln w="10541" cmpd="sng">
                  <a:solidFill>
                    <a:srgbClr val="00206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</a:rPr>
            </a:br>
            <a:r>
              <a:rPr lang="ru-RU" sz="2000" b="1" i="1" dirty="0" smtClean="0">
                <a:ln w="10541" cmpd="sng">
                  <a:solidFill>
                    <a:srgbClr val="00206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</a:rPr>
              <a:t>за 2018 год</a:t>
            </a:r>
          </a:p>
        </p:txBody>
      </p:sp>
      <p:graphicFrame>
        <p:nvGraphicFramePr>
          <p:cNvPr id="110722" name="Group 130"/>
          <p:cNvGraphicFramePr>
            <a:graphicFrameLocks noGrp="1"/>
          </p:cNvGraphicFramePr>
          <p:nvPr>
            <p:ph type="tbl" idx="1"/>
          </p:nvPr>
        </p:nvGraphicFramePr>
        <p:xfrm>
          <a:off x="539750" y="1773238"/>
          <a:ext cx="8007350" cy="4222750"/>
        </p:xfrm>
        <a:graphic>
          <a:graphicData uri="http://schemas.openxmlformats.org/drawingml/2006/table">
            <a:tbl>
              <a:tblPr/>
              <a:tblGrid>
                <a:gridCol w="2207437"/>
                <a:gridCol w="2373361"/>
                <a:gridCol w="1899922"/>
                <a:gridCol w="1526630"/>
              </a:tblGrid>
              <a:tr h="488201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Наименование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5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1" u="none" strike="noStrike" baseline="0" dirty="0" smtClean="0">
                          <a:latin typeface="Arial" pitchFamily="34" charset="0"/>
                          <a:cs typeface="Arial" pitchFamily="34" charset="0"/>
                        </a:rPr>
                        <a:t>Плановое значение </a:t>
                      </a:r>
                    </a:p>
                    <a:p>
                      <a:pPr algn="ctr"/>
                      <a:r>
                        <a:rPr lang="ru-RU" sz="1600" i="1" u="none" strike="noStrike" baseline="0" dirty="0" smtClean="0">
                          <a:latin typeface="Arial" pitchFamily="34" charset="0"/>
                          <a:cs typeface="Arial" pitchFamily="34" charset="0"/>
                        </a:rPr>
                        <a:t>(с учетом внесенных изменений)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5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1" u="none" strike="noStrike" baseline="0" dirty="0" smtClean="0">
                          <a:latin typeface="Arial" pitchFamily="34" charset="0"/>
                          <a:cs typeface="Arial" pitchFamily="34" charset="0"/>
                        </a:rPr>
                        <a:t>Фактическое исполнение</a:t>
                      </a:r>
                      <a:endParaRPr lang="ru-RU" sz="1600" b="1" i="1" u="none" strike="noStrike" baseline="0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5F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i="1" u="none" strike="noStrike" baseline="0" dirty="0" smtClean="0">
                          <a:latin typeface="Arial" pitchFamily="34" charset="0"/>
                          <a:cs typeface="Arial" pitchFamily="34" charset="0"/>
                        </a:rPr>
                        <a:t>Процент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i="1" u="none" strike="noStrike" baseline="0" dirty="0" smtClean="0">
                          <a:latin typeface="Arial" pitchFamily="34" charset="0"/>
                          <a:cs typeface="Arial" pitchFamily="34" charset="0"/>
                        </a:rPr>
                        <a:t>исполнения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5F7"/>
                    </a:solidFill>
                  </a:tcPr>
                </a:tc>
              </a:tr>
              <a:tr h="47948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Доходы, 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48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344345,28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48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339999,41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48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98,7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48F"/>
                    </a:solidFill>
                  </a:tcPr>
                </a:tc>
              </a:tr>
              <a:tr h="523777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рублей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48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48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48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48F"/>
                    </a:solidFill>
                  </a:tcPr>
                </a:tc>
              </a:tr>
              <a:tr h="47948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Расходы,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DB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344701,06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DB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338379,88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DB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98,2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DB9"/>
                    </a:solidFill>
                  </a:tcPr>
                </a:tc>
              </a:tr>
              <a:tr h="47948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рублей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DB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DB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DB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DB9"/>
                    </a:solidFill>
                  </a:tcPr>
                </a:tc>
              </a:tr>
              <a:tr h="47948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Дефицит (-)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FAE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-355,78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FAE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FAE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FAE7"/>
                    </a:solidFill>
                  </a:tcPr>
                </a:tc>
              </a:tr>
              <a:tr h="47948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Профицит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(+)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FAE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FAE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+1619,53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FAE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Х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FAE7"/>
                    </a:solidFill>
                  </a:tcPr>
                </a:tc>
              </a:tr>
              <a:tr h="47948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тыс.рублей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FAE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FAE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FAE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FAE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pull dir="r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50825" y="1557338"/>
          <a:ext cx="8713788" cy="4895850"/>
        </p:xfrm>
        <a:graphic>
          <a:graphicData uri="http://schemas.openxmlformats.org/drawingml/2006/table">
            <a:tbl>
              <a:tblPr/>
              <a:tblGrid>
                <a:gridCol w="3067050"/>
                <a:gridCol w="1573213"/>
                <a:gridCol w="2036762"/>
                <a:gridCol w="2036763"/>
              </a:tblGrid>
              <a:tr h="26828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464" marR="4246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DB3E2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2018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464" marR="4246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096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464" marR="4246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464" marR="4246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исполнения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464" marR="4246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DB3E2"/>
                    </a:solidFill>
                  </a:tcPr>
                </a:tc>
              </a:tr>
              <a:tr h="268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ДОХОДЫ ВСЕГО в том числе: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464" marR="4246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344 345,28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333 999,41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464" marR="4246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98,7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464" marR="4246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4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Налоговые и неналоговые доходы в том числе: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464" marR="4246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70 854,11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71 220,10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464" marR="4246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100,5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464" marR="4246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8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налоговые доходы</a:t>
                      </a:r>
                    </a:p>
                  </a:txBody>
                  <a:tcPr marL="42464" marR="4246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56 000,76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56 388,37</a:t>
                      </a:r>
                    </a:p>
                  </a:txBody>
                  <a:tcPr marL="42464" marR="4246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100,7</a:t>
                      </a:r>
                    </a:p>
                  </a:txBody>
                  <a:tcPr marL="42464" marR="4246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8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неналоговые доходы</a:t>
                      </a:r>
                    </a:p>
                  </a:txBody>
                  <a:tcPr marL="42464" marR="4246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14 853,35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14 831,73</a:t>
                      </a:r>
                    </a:p>
                  </a:txBody>
                  <a:tcPr marL="42464" marR="4246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99,9</a:t>
                      </a:r>
                    </a:p>
                  </a:txBody>
                  <a:tcPr marL="42464" marR="4246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8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Безвозмездные  поступления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464" marR="4246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273 491,17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268 779,31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464" marR="4246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98,3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464" marR="4246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8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дотации</a:t>
                      </a:r>
                    </a:p>
                  </a:txBody>
                  <a:tcPr marL="42464" marR="4246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125 611,98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125 611,98</a:t>
                      </a:r>
                    </a:p>
                  </a:txBody>
                  <a:tcPr marL="42464" marR="4246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42464" marR="4246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8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субсидии</a:t>
                      </a:r>
                    </a:p>
                  </a:txBody>
                  <a:tcPr marL="42464" marR="4246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16 839,66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13 128,48</a:t>
                      </a:r>
                    </a:p>
                  </a:txBody>
                  <a:tcPr marL="42464" marR="4246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78,0</a:t>
                      </a:r>
                    </a:p>
                  </a:txBody>
                  <a:tcPr marL="42464" marR="4246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8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субвенции</a:t>
                      </a:r>
                    </a:p>
                  </a:txBody>
                  <a:tcPr marL="42464" marR="4246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127 238,84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126 244,19</a:t>
                      </a:r>
                    </a:p>
                  </a:txBody>
                  <a:tcPr marL="42464" marR="4246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99,2</a:t>
                      </a:r>
                    </a:p>
                  </a:txBody>
                  <a:tcPr marL="42464" marR="4246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8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иные межбюджетные трансферты</a:t>
                      </a:r>
                    </a:p>
                  </a:txBody>
                  <a:tcPr marL="42464" marR="4246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3 625,69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3 625,01</a:t>
                      </a:r>
                    </a:p>
                  </a:txBody>
                  <a:tcPr marL="42464" marR="4246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42464" marR="4246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прочие безвозмездные поступления</a:t>
                      </a:r>
                    </a:p>
                  </a:txBody>
                  <a:tcPr marL="42464" marR="4246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175,00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171,77</a:t>
                      </a:r>
                    </a:p>
                  </a:txBody>
                  <a:tcPr marL="42464" marR="4246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98,2</a:t>
                      </a:r>
                    </a:p>
                  </a:txBody>
                  <a:tcPr marL="42464" marR="4246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7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возврат остатков субсидий, субвенций прошлых лет</a:t>
                      </a:r>
                    </a:p>
                  </a:txBody>
                  <a:tcPr marL="42464" marR="4246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-2,12</a:t>
                      </a:r>
                    </a:p>
                  </a:txBody>
                  <a:tcPr marL="42464" marR="4246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42464" marR="4246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8134" name="Rectangle 1"/>
          <p:cNvSpPr>
            <a:spLocks noChangeArrowheads="1"/>
          </p:cNvSpPr>
          <p:nvPr/>
        </p:nvSpPr>
        <p:spPr bwMode="auto">
          <a:xfrm>
            <a:off x="468313" y="255588"/>
            <a:ext cx="8280400" cy="132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50850" algn="ctr"/>
            <a:r>
              <a:rPr lang="ru-RU" b="1" i="1">
                <a:cs typeface="Times New Roman" pitchFamily="18" charset="0"/>
              </a:rPr>
              <a:t>Бюджет принимается сбалансированный</a:t>
            </a:r>
            <a:endParaRPr lang="ru-RU"/>
          </a:p>
          <a:p>
            <a:pPr indent="450850" algn="ctr" eaLnBrk="0" hangingPunct="0"/>
            <a:r>
              <a:rPr lang="ru-RU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Доходы бюджета</a:t>
            </a:r>
            <a:endParaRPr lang="ru-RU" sz="900">
              <a:solidFill>
                <a:srgbClr val="FF0000"/>
              </a:solidFill>
            </a:endParaRPr>
          </a:p>
          <a:p>
            <a:pPr indent="450850" algn="ctr" eaLnBrk="0" hangingPunct="0"/>
            <a:r>
              <a:rPr lang="ru-RU" sz="1600" b="1">
                <a:cs typeface="Times New Roman" pitchFamily="18" charset="0"/>
              </a:rPr>
              <a:t>Объем и структура доходов в динамике районного бюджета </a:t>
            </a:r>
            <a:endParaRPr lang="ru-RU" sz="1600"/>
          </a:p>
          <a:p>
            <a:pPr indent="450850" algn="ctr" eaLnBrk="0" hangingPunct="0"/>
            <a:r>
              <a:rPr lang="ru-RU" sz="1600" b="1">
                <a:cs typeface="Times New Roman" pitchFamily="18" charset="0"/>
              </a:rPr>
              <a:t>Ольгинского</a:t>
            </a:r>
            <a:r>
              <a:rPr lang="ru-RU" sz="1600">
                <a:cs typeface="Times New Roman" pitchFamily="18" charset="0"/>
              </a:rPr>
              <a:t> </a:t>
            </a:r>
            <a:r>
              <a:rPr lang="ru-RU" sz="1600" b="1">
                <a:cs typeface="Times New Roman" pitchFamily="18" charset="0"/>
              </a:rPr>
              <a:t>муниципального района</a:t>
            </a:r>
            <a:endParaRPr lang="ru-RU" sz="1600"/>
          </a:p>
          <a:p>
            <a:pPr indent="450850" algn="r" eaLnBrk="0" hangingPunct="0"/>
            <a:r>
              <a:rPr lang="ru-RU" sz="1200"/>
              <a:t>тыс. рублей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/>
          <p:nvPr/>
        </p:nvGraphicFramePr>
        <p:xfrm>
          <a:off x="0" y="980728"/>
          <a:ext cx="9036496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27088" y="228600"/>
            <a:ext cx="7777162" cy="968375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1800" dirty="0" smtClean="0"/>
              <a:t>Структура доходов бюджета </a:t>
            </a:r>
            <a:r>
              <a:rPr lang="ru-RU" sz="1800" dirty="0" err="1" smtClean="0"/>
              <a:t>Ольгинского</a:t>
            </a:r>
            <a:r>
              <a:rPr lang="ru-RU" sz="1800" dirty="0" smtClean="0"/>
              <a:t> муниципального района     в 2018 году                                                                                                 </a:t>
            </a:r>
            <a:r>
              <a:rPr lang="ru-RU" sz="1000" dirty="0" smtClean="0"/>
              <a:t>тыс.руб.</a:t>
            </a:r>
            <a:endParaRPr lang="ru-RU" sz="1000" dirty="0"/>
          </a:p>
        </p:txBody>
      </p:sp>
      <p:sp>
        <p:nvSpPr>
          <p:cNvPr id="89091" name="Текст 19"/>
          <p:cNvSpPr>
            <a:spLocks noGrp="1"/>
          </p:cNvSpPr>
          <p:nvPr>
            <p:ph type="body" sz="half" idx="2"/>
          </p:nvPr>
        </p:nvSpPr>
        <p:spPr>
          <a:xfrm>
            <a:off x="468313" y="5373688"/>
            <a:ext cx="7272337" cy="969962"/>
          </a:xfrm>
        </p:spPr>
        <p:txBody>
          <a:bodyPr/>
          <a:lstStyle/>
          <a:p>
            <a:pPr algn="just"/>
            <a:r>
              <a:rPr lang="ru-RU" smtClean="0">
                <a:solidFill>
                  <a:schemeClr val="tx2"/>
                </a:solidFill>
              </a:rPr>
              <a:t>План</a:t>
            </a:r>
            <a:r>
              <a:rPr lang="ru-RU" smtClean="0"/>
              <a:t>              </a:t>
            </a:r>
            <a:r>
              <a:rPr lang="ru-RU" smtClean="0">
                <a:solidFill>
                  <a:schemeClr val="tx1"/>
                </a:solidFill>
              </a:rPr>
              <a:t>14853,35                      56000,76                     273491,17</a:t>
            </a:r>
          </a:p>
          <a:p>
            <a:pPr algn="just"/>
            <a:r>
              <a:rPr lang="ru-RU" smtClean="0">
                <a:solidFill>
                  <a:srgbClr val="C00000"/>
                </a:solidFill>
              </a:rPr>
              <a:t>Факт</a:t>
            </a:r>
            <a:r>
              <a:rPr lang="ru-RU" smtClean="0"/>
              <a:t>               </a:t>
            </a:r>
            <a:r>
              <a:rPr lang="ru-RU" smtClean="0">
                <a:solidFill>
                  <a:schemeClr val="tx1"/>
                </a:solidFill>
              </a:rPr>
              <a:t>14831,73                     56388,37                     268779,31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1026"/>
          <p:cNvGraphicFramePr>
            <a:graphicFrameLocks/>
          </p:cNvGraphicFramePr>
          <p:nvPr/>
        </p:nvGraphicFramePr>
        <p:xfrm>
          <a:off x="-338137" y="14287"/>
          <a:ext cx="9820275" cy="6829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2"/>
          <p:cNvGraphicFramePr>
            <a:graphicFrameLocks/>
          </p:cNvGraphicFramePr>
          <p:nvPr/>
        </p:nvGraphicFramePr>
        <p:xfrm>
          <a:off x="0" y="0"/>
          <a:ext cx="9144000" cy="6857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63768" y="1152209"/>
          <a:ext cx="8628712" cy="5023490"/>
        </p:xfrm>
        <a:graphic>
          <a:graphicData uri="http://schemas.openxmlformats.org/drawingml/2006/table">
            <a:tbl>
              <a:tblPr>
                <a:tableStyleId>{18603FDC-E32A-4AB5-989C-0864C3EAD2B8}</a:tableStyleId>
              </a:tblPr>
              <a:tblGrid>
                <a:gridCol w="4596093"/>
                <a:gridCol w="1416756"/>
                <a:gridCol w="1307931"/>
                <a:gridCol w="1307932"/>
              </a:tblGrid>
              <a:tr h="759928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highlight>
                            <a:srgbClr val="FFFF00"/>
                          </a:highlight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Уточненный план на год</a:t>
                      </a:r>
                      <a:endParaRPr lang="ru-RU" sz="1400" b="1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b="1" i="1" u="none" strike="noStrike" baseline="0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Исполнено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исполнения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2533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Общегосударственные вопросы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61237,08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61223,40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99,9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2533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Национальная оборона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1215,84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1215,84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100,0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43418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Национальная безопасность и правоохранительная деятельность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5970,51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5970,36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100,0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2533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Национальная экономика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7627,30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4502,90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59,0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2533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Жилищно-коммунальное хозяйство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2630,28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2628,93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99,9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2533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Образование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222809,92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219965,89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98,7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2533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Культура и  кинематография 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24654,83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24538,31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99,5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2533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Социальная политика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3128,29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2981,14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95,3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253309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lang="ru-RU" sz="1400" b="1" i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3877,15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3877,15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100,0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253309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Средства массовой информации</a:t>
                      </a:r>
                      <a:endParaRPr lang="ru-RU" sz="1400" b="1" i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2040,71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2040,71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100,0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386647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 b="0" i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Обслуживание</a:t>
                      </a:r>
                      <a:r>
                        <a:rPr lang="ru-RU" sz="1400" b="0" i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государственного и муниципального долга</a:t>
                      </a:r>
                      <a:endParaRPr lang="ru-RU" sz="1400" b="0" i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533,00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532,99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100,00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720510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Межбюджетные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трансферты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общего характера бюджетам субъектов Российской  Федерации и муниципальных образований</a:t>
                      </a:r>
                      <a:endParaRPr lang="ru-RU" sz="1400" b="1" i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8976,15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8902,26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99,2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30951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i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   РАСХОДОВ</a:t>
                      </a:r>
                      <a:endParaRPr lang="ru-RU" sz="1400" b="1" i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1" i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344701,06</a:t>
                      </a:r>
                      <a:endParaRPr lang="ru-RU" sz="1400" b="1" i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1" i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338379,88</a:t>
                      </a:r>
                      <a:endParaRPr lang="ru-RU" sz="1400" b="1" i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1" i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98,2</a:t>
                      </a:r>
                      <a:endParaRPr lang="ru-RU" sz="1400" b="1" i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24579" name="TextBox 5"/>
          <p:cNvSpPr txBox="1">
            <a:spLocks noChangeArrowheads="1"/>
          </p:cNvSpPr>
          <p:nvPr/>
        </p:nvSpPr>
        <p:spPr bwMode="auto">
          <a:xfrm>
            <a:off x="823913" y="0"/>
            <a:ext cx="5678487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000" b="1" i="1" dirty="0">
                <a:solidFill>
                  <a:srgbClr val="0D79CA"/>
                </a:solidFill>
                <a:latin typeface="Georgia" pitchFamily="18" charset="0"/>
                <a:cs typeface="Times New Roman" pitchFamily="18" charset="0"/>
              </a:rPr>
              <a:t> Исполнение </a:t>
            </a:r>
            <a:r>
              <a:rPr lang="ru-RU" altLang="ru-RU" sz="2000" b="1" i="1" dirty="0">
                <a:solidFill>
                  <a:srgbClr val="0D79CA"/>
                </a:solidFill>
                <a:latin typeface="Georgia" pitchFamily="18" charset="0"/>
                <a:cs typeface="Times New Roman" pitchFamily="18" charset="0"/>
              </a:rPr>
              <a:t>бюджета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000" b="1" i="1" dirty="0">
                <a:solidFill>
                  <a:srgbClr val="0D79CA"/>
                </a:solidFill>
                <a:latin typeface="Georgia" pitchFamily="18" charset="0"/>
                <a:cs typeface="Times New Roman" pitchFamily="18" charset="0"/>
              </a:rPr>
              <a:t> </a:t>
            </a:r>
            <a:r>
              <a:rPr lang="ru-RU" altLang="ru-RU" sz="2000" b="1" i="1" dirty="0" err="1">
                <a:solidFill>
                  <a:srgbClr val="0D79CA"/>
                </a:solidFill>
                <a:latin typeface="Georgia" pitchFamily="18" charset="0"/>
                <a:cs typeface="Times New Roman" pitchFamily="18" charset="0"/>
              </a:rPr>
              <a:t>Ольгинского</a:t>
            </a:r>
            <a:r>
              <a:rPr lang="ru-RU" altLang="ru-RU" sz="2000" b="1" i="1" dirty="0">
                <a:solidFill>
                  <a:srgbClr val="0D79CA"/>
                </a:solidFill>
                <a:latin typeface="Georgia" pitchFamily="18" charset="0"/>
                <a:cs typeface="Times New Roman" pitchFamily="18" charset="0"/>
              </a:rPr>
              <a:t> муниципального </a:t>
            </a:r>
            <a:r>
              <a:rPr lang="ru-RU" altLang="ru-RU" sz="2000" b="1" i="1" dirty="0">
                <a:solidFill>
                  <a:srgbClr val="0D79CA"/>
                </a:solidFill>
                <a:latin typeface="Georgia" pitchFamily="18" charset="0"/>
                <a:cs typeface="Times New Roman" pitchFamily="18" charset="0"/>
              </a:rPr>
              <a:t>района </a:t>
            </a:r>
            <a:r>
              <a:rPr lang="ru-RU" altLang="ru-RU" sz="2000" b="1" i="1" dirty="0">
                <a:solidFill>
                  <a:schemeClr val="accent6"/>
                </a:solidFill>
                <a:latin typeface="Georgia" pitchFamily="18" charset="0"/>
                <a:cs typeface="Times New Roman" pitchFamily="18" charset="0"/>
              </a:rPr>
              <a:t>по расходам </a:t>
            </a:r>
            <a:r>
              <a:rPr lang="ru-RU" altLang="ru-RU" sz="2000" b="1" i="1" dirty="0">
                <a:solidFill>
                  <a:srgbClr val="0D79CA"/>
                </a:solidFill>
                <a:latin typeface="Georgia" pitchFamily="18" charset="0"/>
                <a:cs typeface="Times New Roman" pitchFamily="18" charset="0"/>
              </a:rPr>
              <a:t>за </a:t>
            </a:r>
            <a:r>
              <a:rPr lang="ru-RU" altLang="ru-RU" sz="2000" b="1" i="1" dirty="0">
                <a:solidFill>
                  <a:srgbClr val="0D79CA"/>
                </a:solidFill>
                <a:latin typeface="Georgia" pitchFamily="18" charset="0"/>
                <a:cs typeface="Times New Roman" pitchFamily="18" charset="0"/>
              </a:rPr>
              <a:t>2018  </a:t>
            </a:r>
            <a:r>
              <a:rPr lang="ru-RU" altLang="ru-RU" sz="2000" b="1" i="1" dirty="0">
                <a:solidFill>
                  <a:srgbClr val="0D79CA"/>
                </a:solidFill>
                <a:latin typeface="Georgia" pitchFamily="18" charset="0"/>
                <a:cs typeface="Times New Roman" pitchFamily="18" charset="0"/>
              </a:rPr>
              <a:t>год</a:t>
            </a:r>
            <a:endParaRPr lang="ru-RU" altLang="ru-RU" sz="2000" b="1" i="1" dirty="0">
              <a:solidFill>
                <a:srgbClr val="0D79CA"/>
              </a:solidFill>
              <a:latin typeface="Georgia" pitchFamily="18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2400" dirty="0">
              <a:latin typeface="+mn-lt"/>
              <a:cs typeface="+mn-cs"/>
            </a:endParaRPr>
          </a:p>
        </p:txBody>
      </p:sp>
      <p:sp>
        <p:nvSpPr>
          <p:cNvPr id="92163" name="Прямоугольник 6"/>
          <p:cNvSpPr>
            <a:spLocks noChangeArrowheads="1"/>
          </p:cNvSpPr>
          <p:nvPr/>
        </p:nvSpPr>
        <p:spPr bwMode="auto">
          <a:xfrm>
            <a:off x="7885113" y="698500"/>
            <a:ext cx="10080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altLang="ru-RU" sz="1200" b="1" i="1">
              <a:latin typeface="Trebuchet MS" pitchFamily="34" charset="0"/>
            </a:endParaRPr>
          </a:p>
          <a:p>
            <a:r>
              <a:rPr lang="ru-RU" altLang="ru-RU" sz="1200" b="1" i="1">
                <a:latin typeface="Trebuchet MS" pitchFamily="34" charset="0"/>
              </a:rPr>
              <a:t>тыс. руб.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/>
        </p:nvGraphicFramePr>
        <p:xfrm>
          <a:off x="0" y="0"/>
          <a:ext cx="9144000" cy="6669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Диаграмма 5"/>
          <p:cNvGraphicFramePr/>
          <p:nvPr/>
        </p:nvGraphicFramePr>
        <p:xfrm>
          <a:off x="1" y="548680"/>
          <a:ext cx="9144000" cy="6309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/>
          <p:cNvGraphicFramePr>
            <a:graphicFrameLocks/>
          </p:cNvGraphicFramePr>
          <p:nvPr/>
        </p:nvGraphicFramePr>
        <p:xfrm>
          <a:off x="467544" y="620688"/>
          <a:ext cx="7992888" cy="792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Диаграмма 2"/>
          <p:cNvGraphicFramePr>
            <a:graphicFrameLocks/>
          </p:cNvGraphicFramePr>
          <p:nvPr/>
        </p:nvGraphicFramePr>
        <p:xfrm>
          <a:off x="0" y="1484784"/>
          <a:ext cx="9144000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258888" y="188913"/>
            <a:ext cx="6121400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t>Доля мероприятий программной направленности в общем объеме расходов бюджета 2018 года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9375" y="-11113"/>
            <a:ext cx="7127875" cy="98425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  <a:latin typeface="Georgia" pitchFamily="18" charset="0"/>
                <a:cs typeface="Times New Roman" pitchFamily="18" charset="0"/>
              </a:rPr>
              <a:t>Реализация муниципальных программ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  <a:latin typeface="Georgia" pitchFamily="18" charset="0"/>
                <a:cs typeface="Times New Roman" pitchFamily="18" charset="0"/>
              </a:rPr>
              <a:t>в </a:t>
            </a:r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  <a:latin typeface="Georgia" pitchFamily="18" charset="0"/>
                <a:cs typeface="Times New Roman" pitchFamily="18" charset="0"/>
              </a:rPr>
              <a:t>2018 </a:t>
            </a:r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  <a:latin typeface="Georgia" pitchFamily="18" charset="0"/>
                <a:cs typeface="Times New Roman" pitchFamily="18" charset="0"/>
              </a:rPr>
              <a:t>году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57175" y="836613"/>
          <a:ext cx="8707438" cy="5905500"/>
        </p:xfrm>
        <a:graphic>
          <a:graphicData uri="http://schemas.openxmlformats.org/drawingml/2006/table">
            <a:tbl>
              <a:tblPr/>
              <a:tblGrid>
                <a:gridCol w="4601047"/>
                <a:gridCol w="1308907"/>
                <a:gridCol w="1367841"/>
                <a:gridCol w="1429518"/>
              </a:tblGrid>
              <a:tr h="8621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муниципальной  программы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План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2018 года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Исполнено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за 2018 год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исполнения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03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Мероприятия программной направленности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307196,06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301040,40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98,0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03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"Экономическое развитие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Ольгинского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муниципального района" на 2018-2020 годы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29560,40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29480,72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99,7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004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«Профилактика терроризма и экстремизма на территории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Ольгинского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муниципального района» на 2018-2020 годы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256,00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254,73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99,5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592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«Защита населения и территории от чрезвычайных ситуаций и обеспечение пожарной безопасности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Ольгинского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муниципального района» на 2018 – 2020 годы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5970,51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5970,36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44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"Развитие физической культуры и спорта в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Ольгинском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муниципальном районе" на 2017-2020 годы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3877,15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3877,15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70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"Развитие системы образования 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Ольгинского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района" на 2018-2020 годы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220252,50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217263,95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98,6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311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"Доступная среда" на территории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Ольгинского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муниципального района" на 2016-2018 годы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66,40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66,31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99,9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5281" name="Прямоугольник 6"/>
          <p:cNvSpPr>
            <a:spLocks noChangeArrowheads="1"/>
          </p:cNvSpPr>
          <p:nvPr/>
        </p:nvSpPr>
        <p:spPr bwMode="auto">
          <a:xfrm>
            <a:off x="5984875" y="115888"/>
            <a:ext cx="29781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altLang="ru-RU" sz="2000" b="1" i="1">
              <a:latin typeface="Trebuchet MS" pitchFamily="34" charset="0"/>
            </a:endParaRPr>
          </a:p>
          <a:p>
            <a:r>
              <a:rPr lang="ru-RU" altLang="ru-RU" sz="2000" b="1" i="1">
                <a:latin typeface="Trebuchet MS" pitchFamily="34" charset="0"/>
              </a:rPr>
              <a:t>                         </a:t>
            </a:r>
            <a:r>
              <a:rPr lang="ru-RU" altLang="ru-RU" sz="1400" b="1" i="1">
                <a:latin typeface="Trebuchet MS" pitchFamily="34" charset="0"/>
              </a:rPr>
              <a:t>тыс. руб.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69875" y="188913"/>
          <a:ext cx="8623300" cy="6524625"/>
        </p:xfrm>
        <a:graphic>
          <a:graphicData uri="http://schemas.openxmlformats.org/drawingml/2006/table">
            <a:tbl>
              <a:tblPr/>
              <a:tblGrid>
                <a:gridCol w="4645686"/>
                <a:gridCol w="1295254"/>
                <a:gridCol w="1307560"/>
                <a:gridCol w="1373707"/>
              </a:tblGrid>
              <a:tr h="792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"Развития культуры в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Ольгинском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районе" на 2018-2020 годы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23946,84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23830,31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99,5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63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"Комплексное развитие коммунальной инфраструктуры и повышение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энергоэффективности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в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Ольгинском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муниципальном районе» на 2018-2020 годы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6443,87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6440,76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99,9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703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"Комплексное развитие транспортной инфраструктуры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Ольгинского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муниципального района " на  2018-2020 годы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7469,18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4502,90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60,3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703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"Предоставление государственных и муниципальных услуг через многофункциональный центр в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Ольгинском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муниципальном районе" на 2018-2020 годы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8645,21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8645,21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751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"Поддержка коренных и малочисленных народов Севера, Сибири и Дальнего Востока, проживающих на территории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Ольгинского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муниципального района, на 2017-2020  годы"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708,00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708,00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06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Непрограммные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направления деятельности органов местного самоуправления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37505,00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37339,48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99,6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29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Мероприятия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непрограммных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направлений деятельности органов местного самоуправления местной администрации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31577,30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31569,90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51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Мероприятия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непрограммных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направлений деятельности органов местного самоуправления на выполнение переданных государственных полномочий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5927,70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5769,58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97,3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63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 РАСХОДОВ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344701,06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338379,88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98,2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23850" y="115888"/>
            <a:ext cx="8640763" cy="13557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1"/>
                </a:solidFill>
                <a:latin typeface="+mn-lt"/>
                <a:cs typeface="+mn-cs"/>
              </a:rPr>
              <a:t>Консолидированный бюджет </a:t>
            </a:r>
            <a:r>
              <a:rPr lang="ru-RU" dirty="0" err="1">
                <a:solidFill>
                  <a:schemeClr val="accent1"/>
                </a:solidFill>
                <a:latin typeface="+mn-lt"/>
                <a:cs typeface="+mn-cs"/>
              </a:rPr>
              <a:t>Ольгинского</a:t>
            </a:r>
            <a:r>
              <a:rPr lang="ru-RU" dirty="0">
                <a:solidFill>
                  <a:schemeClr val="accent1"/>
                </a:solidFill>
                <a:latin typeface="+mn-lt"/>
                <a:cs typeface="+mn-cs"/>
              </a:rPr>
              <a:t> муниципального района по </a:t>
            </a:r>
            <a:r>
              <a:rPr lang="ru-RU" dirty="0">
                <a:solidFill>
                  <a:schemeClr val="accent6"/>
                </a:solidFill>
                <a:latin typeface="+mn-lt"/>
                <a:cs typeface="+mn-cs"/>
              </a:rPr>
              <a:t>доходам</a:t>
            </a:r>
            <a:r>
              <a:rPr lang="ru-RU" dirty="0">
                <a:solidFill>
                  <a:schemeClr val="accent1"/>
                </a:solidFill>
                <a:latin typeface="+mn-lt"/>
                <a:cs typeface="+mn-cs"/>
              </a:rPr>
              <a:t> за 2018 год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993300"/>
              </a:solidFill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993300"/>
              </a:solidFill>
              <a:latin typeface="+mn-lt"/>
              <a:cs typeface="+mn-cs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latin typeface="+mn-lt"/>
                <a:cs typeface="+mn-cs"/>
              </a:rPr>
              <a:t>тыс.руб.</a:t>
            </a:r>
            <a:endParaRPr lang="ru-RU" sz="1000" dirty="0">
              <a:latin typeface="+mn-lt"/>
              <a:cs typeface="+mn-cs"/>
            </a:endParaRPr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280987" y="661987"/>
          <a:ext cx="8582025" cy="59353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115888"/>
            <a:ext cx="8964613" cy="13557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1"/>
                </a:solidFill>
                <a:latin typeface="+mn-lt"/>
                <a:cs typeface="+mn-cs"/>
              </a:rPr>
              <a:t>Консолидированный бюджет </a:t>
            </a:r>
            <a:r>
              <a:rPr lang="ru-RU" dirty="0" err="1">
                <a:solidFill>
                  <a:schemeClr val="accent1"/>
                </a:solidFill>
                <a:latin typeface="+mn-lt"/>
                <a:cs typeface="+mn-cs"/>
              </a:rPr>
              <a:t>Ольгинского</a:t>
            </a:r>
            <a:r>
              <a:rPr lang="ru-RU" dirty="0">
                <a:solidFill>
                  <a:schemeClr val="accent1"/>
                </a:solidFill>
                <a:latin typeface="+mn-lt"/>
                <a:cs typeface="+mn-cs"/>
              </a:rPr>
              <a:t> муниципального района по </a:t>
            </a:r>
            <a:r>
              <a:rPr lang="ru-RU" dirty="0">
                <a:solidFill>
                  <a:schemeClr val="accent6"/>
                </a:solidFill>
                <a:latin typeface="+mn-lt"/>
                <a:cs typeface="+mn-cs"/>
              </a:rPr>
              <a:t>расходам</a:t>
            </a:r>
            <a:r>
              <a:rPr lang="ru-RU" dirty="0">
                <a:solidFill>
                  <a:schemeClr val="accent1"/>
                </a:solidFill>
                <a:latin typeface="+mn-lt"/>
                <a:cs typeface="+mn-cs"/>
              </a:rPr>
              <a:t> за 2018 год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993300"/>
              </a:solidFill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993300"/>
              </a:solidFill>
              <a:latin typeface="+mn-lt"/>
              <a:cs typeface="+mn-cs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latin typeface="+mn-lt"/>
                <a:cs typeface="+mn-cs"/>
              </a:rPr>
              <a:t>тыс.руб.</a:t>
            </a:r>
            <a:endParaRPr lang="ru-RU" sz="1000" dirty="0">
              <a:latin typeface="+mn-lt"/>
              <a:cs typeface="+mn-cs"/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0" y="836712"/>
          <a:ext cx="9144000" cy="602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50825" y="1557338"/>
          <a:ext cx="8497888" cy="3997325"/>
        </p:xfrm>
        <a:graphic>
          <a:graphicData uri="http://schemas.openxmlformats.org/drawingml/2006/table">
            <a:tbl>
              <a:tblPr/>
              <a:tblGrid>
                <a:gridCol w="720079"/>
                <a:gridCol w="3564705"/>
                <a:gridCol w="1403847"/>
                <a:gridCol w="1440160"/>
                <a:gridCol w="1368153"/>
              </a:tblGrid>
              <a:tr h="504057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№ </a:t>
                      </a:r>
                      <a:r>
                        <a:rPr lang="ru-RU" sz="1200" dirty="0" err="1" smtClean="0">
                          <a:latin typeface="Times New Roman"/>
                          <a:ea typeface="Calibri"/>
                          <a:cs typeface="Times New Roman"/>
                        </a:rPr>
                        <a:t>пп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070" marR="42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Наименование показателя</a:t>
                      </a:r>
                    </a:p>
                  </a:txBody>
                  <a:tcPr marL="42070" marR="42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2016 г. 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отчет, млн. руб.</a:t>
                      </a:r>
                    </a:p>
                  </a:txBody>
                  <a:tcPr marL="42070" marR="42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2017 г. 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отчет, </a:t>
                      </a: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млн. руб.</a:t>
                      </a:r>
                    </a:p>
                  </a:txBody>
                  <a:tcPr marL="42070" marR="42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2018 г.</a:t>
                      </a:r>
                      <a:r>
                        <a:rPr lang="ru-RU" sz="12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отчет 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млн. руб.</a:t>
                      </a:r>
                    </a:p>
                  </a:txBody>
                  <a:tcPr marL="42070" marR="42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1.</a:t>
                      </a:r>
                    </a:p>
                  </a:txBody>
                  <a:tcPr marL="42070" marR="42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Оборот организаций по хозяйственным видам экономической деятельности (по крупным и средним)</a:t>
                      </a:r>
                    </a:p>
                  </a:txBody>
                  <a:tcPr marL="42070" marR="42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481,3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379,3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352,8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6075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2.</a:t>
                      </a:r>
                    </a:p>
                  </a:txBody>
                  <a:tcPr marL="42070" marR="42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Объем отгруженных товаров, работ, услуг крупных и средних предприятий</a:t>
                      </a:r>
                    </a:p>
                  </a:txBody>
                  <a:tcPr marL="42070" marR="42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204,3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199,5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203,8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366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3.</a:t>
                      </a:r>
                    </a:p>
                  </a:txBody>
                  <a:tcPr marL="42070" marR="42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Валовая продукция сельского хозяйства</a:t>
                      </a:r>
                    </a:p>
                  </a:txBody>
                  <a:tcPr marL="42070" marR="42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334,4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348,8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363,9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687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5.</a:t>
                      </a:r>
                    </a:p>
                  </a:txBody>
                  <a:tcPr marL="42070" marR="42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Оборот общественного питания</a:t>
                      </a:r>
                    </a:p>
                  </a:txBody>
                  <a:tcPr marL="42070" marR="42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0,360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0,313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0,131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359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6.</a:t>
                      </a:r>
                    </a:p>
                  </a:txBody>
                  <a:tcPr marL="42070" marR="42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Объем платных услуг (по крупным и средним)</a:t>
                      </a:r>
                    </a:p>
                  </a:txBody>
                  <a:tcPr marL="42070" marR="42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54,2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50,0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46,2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4702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7.</a:t>
                      </a:r>
                    </a:p>
                  </a:txBody>
                  <a:tcPr marL="42070" marR="42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Объем инвестиций в основной капитал (по крупным и средним)</a:t>
                      </a:r>
                    </a:p>
                  </a:txBody>
                  <a:tcPr marL="42070" marR="42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50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015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8.</a:t>
                      </a:r>
                    </a:p>
                  </a:txBody>
                  <a:tcPr marL="42070" marR="42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Количество организаций, ед.</a:t>
                      </a:r>
                    </a:p>
                  </a:txBody>
                  <a:tcPr marL="42070" marR="42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184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166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160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267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9.</a:t>
                      </a:r>
                    </a:p>
                  </a:txBody>
                  <a:tcPr marL="42070" marR="42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Количество индивидуальных предпринимателей, ед.</a:t>
                      </a:r>
                    </a:p>
                  </a:txBody>
                  <a:tcPr marL="42070" marR="42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229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228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200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9391" name="Прямоугольник 6"/>
          <p:cNvSpPr>
            <a:spLocks noChangeArrowheads="1"/>
          </p:cNvSpPr>
          <p:nvPr/>
        </p:nvSpPr>
        <p:spPr bwMode="auto">
          <a:xfrm>
            <a:off x="755650" y="333375"/>
            <a:ext cx="76327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i="1">
                <a:solidFill>
                  <a:srgbClr val="0000FF"/>
                </a:solidFill>
                <a:latin typeface="Trebuchet MS" pitchFamily="34" charset="0"/>
              </a:rPr>
              <a:t>Основные показатели социально-экономического развития Ольгинского муниципального района</a:t>
            </a:r>
            <a:endParaRPr lang="ru-RU">
              <a:solidFill>
                <a:srgbClr val="0000FF"/>
              </a:solidFill>
              <a:latin typeface="Trebuchet MS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4294967295"/>
          </p:nvPr>
        </p:nvGraphicFramePr>
        <p:xfrm>
          <a:off x="0" y="908050"/>
          <a:ext cx="9144000" cy="5969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5463"/>
                <a:gridCol w="4544609"/>
                <a:gridCol w="1440160"/>
                <a:gridCol w="1224136"/>
                <a:gridCol w="1259632"/>
              </a:tblGrid>
              <a:tr h="55631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№ </a:t>
                      </a:r>
                    </a:p>
                    <a:p>
                      <a:pPr algn="ctr"/>
                      <a:r>
                        <a:rPr lang="ru-RU" sz="1400" dirty="0" err="1" smtClean="0"/>
                        <a:t>пп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Наименование</a:t>
                      </a:r>
                      <a:r>
                        <a:rPr lang="ru-RU" sz="1400" baseline="0" dirty="0" smtClean="0"/>
                        <a:t> показателя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2016 </a:t>
                      </a:r>
                      <a:r>
                        <a:rPr lang="ru-RU" sz="14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г. 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2017  г.     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800100" indent="-3429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4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2018г.  </a:t>
                      </a:r>
                    </a:p>
                    <a:p>
                      <a:pPr marL="800100" indent="-3429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AutoNum type="arabicPlain" startAt="2017"/>
                      </a:pP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56315"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ru-RU" sz="13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Размер среднемесячной заработной платы в крупных и средних организациях, руб.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28448,7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32402,4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36938,7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28959"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ru-RU" sz="13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Численность работающих в крупных и средних организациях,  чел.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1399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1381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1343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35289"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rgbClr val="000000"/>
                          </a:solidFill>
                        </a:rPr>
                        <a:t>3</a:t>
                      </a:r>
                      <a:endParaRPr lang="ru-RU" sz="13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Численность зарегистрированных безработных, чел.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401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350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306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75453"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rgbClr val="000000"/>
                          </a:solidFill>
                        </a:rPr>
                        <a:t>4</a:t>
                      </a:r>
                      <a:endParaRPr lang="ru-RU" sz="13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Уровень зарегистрированной  безработицы, %     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7,5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6,7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56315"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rgbClr val="000000"/>
                          </a:solidFill>
                        </a:rPr>
                        <a:t>5</a:t>
                      </a:r>
                      <a:endParaRPr lang="ru-RU" sz="13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Численность пенсионеров на 1 января, чел.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3522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3529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3533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84390"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rgbClr val="000000"/>
                          </a:solidFill>
                        </a:rPr>
                        <a:t>6</a:t>
                      </a:r>
                      <a:endParaRPr lang="ru-RU" sz="13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Количество детей в возрасте от 1 до 6 лет посещающих муниципальные дошкольные учреждения на 1 января, чел.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372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350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356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880317"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rgbClr val="000000"/>
                          </a:solidFill>
                        </a:rPr>
                        <a:t>7</a:t>
                      </a:r>
                      <a:endParaRPr lang="ru-RU" sz="13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Численность учащихся муниципальных общеобразовательных учреждений на 1 января, чел.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1072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1088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1082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795069"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rgbClr val="000000"/>
                          </a:solidFill>
                        </a:rPr>
                        <a:t>8</a:t>
                      </a:r>
                      <a:endParaRPr lang="ru-RU" sz="13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Ввод в действие жилых домов, кв.м.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304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1725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256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827584" y="116632"/>
            <a:ext cx="7056784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ln>
                  <a:solidFill>
                    <a:schemeClr val="tx1"/>
                  </a:solidFill>
                </a:ln>
                <a:solidFill>
                  <a:schemeClr val="bg2">
                    <a:lumMod val="50000"/>
                  </a:schemeClr>
                </a:solidFill>
                <a:latin typeface="+mn-lt"/>
                <a:cs typeface="+mn-cs"/>
              </a:rPr>
              <a:t>Социальные       показатели</a:t>
            </a:r>
            <a:endParaRPr lang="ru-RU" sz="2000" dirty="0">
              <a:latin typeface="+mn-lt"/>
              <a:cs typeface="+mn-cs"/>
            </a:endParaRPr>
          </a:p>
        </p:txBody>
      </p:sp>
    </p:spTree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8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7981</TotalTime>
  <Words>1164</Words>
  <Application>Microsoft Office PowerPoint</Application>
  <PresentationFormat>Экран (4:3)</PresentationFormat>
  <Paragraphs>379</Paragraphs>
  <Slides>23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15</vt:i4>
      </vt:variant>
      <vt:variant>
        <vt:lpstr>Шаблон оформления</vt:lpstr>
      </vt:variant>
      <vt:variant>
        <vt:i4>25</vt:i4>
      </vt:variant>
      <vt:variant>
        <vt:lpstr>Заголовки слайдов</vt:lpstr>
      </vt:variant>
      <vt:variant>
        <vt:i4>23</vt:i4>
      </vt:variant>
    </vt:vector>
  </HeadingPairs>
  <TitlesOfParts>
    <vt:vector size="63" baseType="lpstr">
      <vt:lpstr>Trebuchet MS</vt:lpstr>
      <vt:lpstr>Arial</vt:lpstr>
      <vt:lpstr>Georgia</vt:lpstr>
      <vt:lpstr>Calibri</vt:lpstr>
      <vt:lpstr>Book Antiqua</vt:lpstr>
      <vt:lpstr>Century Gothic</vt:lpstr>
      <vt:lpstr>Palatino Linotype</vt:lpstr>
      <vt:lpstr>Courier New</vt:lpstr>
      <vt:lpstr>Lucida Sans Unicode</vt:lpstr>
      <vt:lpstr>Wingdings 3</vt:lpstr>
      <vt:lpstr>Verdana</vt:lpstr>
      <vt:lpstr>Wingdings 2</vt:lpstr>
      <vt:lpstr>Times New Roman</vt:lpstr>
      <vt:lpstr>Cambria</vt:lpstr>
      <vt:lpstr>Wingdings</vt:lpstr>
      <vt:lpstr>Воздушный поток</vt:lpstr>
      <vt:lpstr>Аптека</vt:lpstr>
      <vt:lpstr>1_Исполнительная</vt:lpstr>
      <vt:lpstr>Открытая</vt:lpstr>
      <vt:lpstr>2_Исполнительная</vt:lpstr>
      <vt:lpstr>8_Тема Office</vt:lpstr>
      <vt:lpstr>Воздушный поток</vt:lpstr>
      <vt:lpstr>Воздушный поток</vt:lpstr>
      <vt:lpstr>Воздушный поток</vt:lpstr>
      <vt:lpstr>Аптека</vt:lpstr>
      <vt:lpstr>Аптека</vt:lpstr>
      <vt:lpstr>Аптека</vt:lpstr>
      <vt:lpstr>Аптека</vt:lpstr>
      <vt:lpstr>Аптека</vt:lpstr>
      <vt:lpstr>Аптека</vt:lpstr>
      <vt:lpstr>1_Исполнительная</vt:lpstr>
      <vt:lpstr>Открытая</vt:lpstr>
      <vt:lpstr>Открытая</vt:lpstr>
      <vt:lpstr>Открытая</vt:lpstr>
      <vt:lpstr>Открытая</vt:lpstr>
      <vt:lpstr>Открытая</vt:lpstr>
      <vt:lpstr>Открытая</vt:lpstr>
      <vt:lpstr>Открытая</vt:lpstr>
      <vt:lpstr>2_Исполнительная</vt:lpstr>
      <vt:lpstr>2_Исполнительная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НА ЧЕМ ОСНОВЫВАЕТСЯ ПРОЕКТ БЮДЖЕТА ОЛЬГИНСКОГО МУНИЦИПАЛЬНОГО РАЙОНА?</vt:lpstr>
      <vt:lpstr>Слайд 9</vt:lpstr>
      <vt:lpstr>Слайд 10</vt:lpstr>
      <vt:lpstr>Слайд 11</vt:lpstr>
      <vt:lpstr>Структура доходов бюджета Ольгинского муниципального района     в 2018 году                                                                                                 тыс.руб.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</vt:vector>
  </TitlesOfParts>
  <Company>UPRFIN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Борох Оксана Николаевна</dc:creator>
  <cp:lastModifiedBy>Пользователь</cp:lastModifiedBy>
  <cp:revision>624</cp:revision>
  <cp:lastPrinted>2014-02-24T14:13:58Z</cp:lastPrinted>
  <dcterms:created xsi:type="dcterms:W3CDTF">2013-12-18T08:51:47Z</dcterms:created>
  <dcterms:modified xsi:type="dcterms:W3CDTF">2019-03-26T02:27:36Z</dcterms:modified>
</cp:coreProperties>
</file>