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drawings/drawing2.xml" ContentType="application/vnd.openxmlformats-officedocument.drawingml.chartshap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7.xml" ContentType="application/vnd.openxmlformats-officedocument.drawingml.chart+xml"/>
  <Override PartName="/ppt/slideMasters/slideMaster6.xml" ContentType="application/vnd.openxmlformats-officedocument.presentationml.slideMaster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56" r:id="rId3"/>
    <p:sldMasterId id="2147483780" r:id="rId4"/>
    <p:sldMasterId id="2147483804" r:id="rId5"/>
    <p:sldMasterId id="2147483953" r:id="rId6"/>
  </p:sldMasterIdLst>
  <p:notesMasterIdLst>
    <p:notesMasterId r:id="rId22"/>
  </p:notesMasterIdLst>
  <p:sldIdLst>
    <p:sldId id="256" r:id="rId7"/>
    <p:sldId id="257" r:id="rId8"/>
    <p:sldId id="260" r:id="rId9"/>
    <p:sldId id="261" r:id="rId10"/>
    <p:sldId id="374" r:id="rId11"/>
    <p:sldId id="271" r:id="rId12"/>
    <p:sldId id="272" r:id="rId13"/>
    <p:sldId id="268" r:id="rId14"/>
    <p:sldId id="275" r:id="rId15"/>
    <p:sldId id="376" r:id="rId16"/>
    <p:sldId id="379" r:id="rId17"/>
    <p:sldId id="380" r:id="rId18"/>
    <p:sldId id="381" r:id="rId19"/>
    <p:sldId id="384" r:id="rId20"/>
    <p:sldId id="383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3300"/>
    <a:srgbClr val="00CC00"/>
    <a:srgbClr val="920000"/>
    <a:srgbClr val="CCECFF"/>
    <a:srgbClr val="FFFF66"/>
    <a:srgbClr val="CC0000"/>
    <a:srgbClr val="336600"/>
    <a:srgbClr val="009900"/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595" autoAdjust="0"/>
  </p:normalViewPr>
  <p:slideViewPr>
    <p:cSldViewPr>
      <p:cViewPr varScale="1">
        <p:scale>
          <a:sx n="103" d="100"/>
          <a:sy n="103" d="100"/>
        </p:scale>
        <p:origin x="-2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86;&#1088;&#1080;&#1089;&#1086;&#1074;&#1072;\Desktop\&#1052;&#1086;&#1085;&#1080;&#1090;&#1086;&#1088;&#1080;&#1085;&#1075;\&#1057;&#1083;&#1072;&#1081;&#1076;\&#1073;&#1102;&#1076;&#1078;&#1077;&#1090;%20&#1080;&#1089;&#1087;%202016,&#1087;&#1083;&#1072;&#1085;%2020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52;&#1086;&#1085;&#1080;&#1090;&#1086;&#1088;&#1080;&#1085;&#1075;\&#1057;&#1083;&#1072;&#1081;&#1076;\&#1073;&#1102;&#1076;&#1078;&#1077;&#1090;%20&#1080;&#1089;&#1087;%202016,&#1087;&#1083;&#1072;&#1085;%2020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&#1041;&#1086;&#1088;&#1080;&#1089;&#1086;&#1074;&#1072;\Desktop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\Desktop\&#1073;&#1102;&#1076;&#1078;&#1077;&#1090;%20&#1080;&#1089;&#1087;%202016,&#1087;&#1083;&#1072;&#1085;%20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/>
            </a:pPr>
            <a:r>
              <a:rPr lang="ru-RU" sz="1200" dirty="0">
                <a:latin typeface="+mj-lt"/>
                <a:cs typeface="Aharoni" pitchFamily="2" charset="-79"/>
              </a:rPr>
              <a:t>Доля исполнения в общем объёме дохода за </a:t>
            </a:r>
            <a:r>
              <a:rPr lang="ru-RU" sz="1200" dirty="0" smtClean="0">
                <a:latin typeface="+mj-lt"/>
                <a:cs typeface="Aharoni" pitchFamily="2" charset="-79"/>
              </a:rPr>
              <a:t>2017 </a:t>
            </a:r>
            <a:r>
              <a:rPr lang="ru-RU" sz="1200" dirty="0">
                <a:latin typeface="+mj-lt"/>
                <a:cs typeface="Aharoni" pitchFamily="2" charset="-79"/>
              </a:rPr>
              <a:t>год (общий объем доходов </a:t>
            </a:r>
            <a:r>
              <a:rPr lang="ru-RU" sz="1200" dirty="0" smtClean="0">
                <a:latin typeface="+mj-lt"/>
                <a:cs typeface="Aharoni" pitchFamily="2" charset="-79"/>
              </a:rPr>
              <a:t>301699,62</a:t>
            </a:r>
            <a:endParaRPr lang="ru-RU" sz="1200" dirty="0">
              <a:latin typeface="+mj-lt"/>
              <a:cs typeface="Aharoni" pitchFamily="2" charset="-79"/>
            </a:endParaRPr>
          </a:p>
          <a:p>
            <a:pPr>
              <a:defRPr sz="1200"/>
            </a:pPr>
            <a:r>
              <a:rPr lang="ru-RU" sz="1200" dirty="0">
                <a:latin typeface="+mj-lt"/>
                <a:cs typeface="Aharoni" pitchFamily="2" charset="-79"/>
              </a:rPr>
              <a:t> тыс.руб.)</a:t>
            </a:r>
          </a:p>
        </c:rich>
      </c:tx>
      <c:layout>
        <c:manualLayout>
          <c:xMode val="edge"/>
          <c:yMode val="edge"/>
          <c:x val="7.9310485810486109E-2"/>
          <c:y val="2.5139911383776484E-2"/>
        </c:manualLayout>
      </c:layout>
    </c:title>
    <c:view3D>
      <c:rotX val="75"/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9.8052317655078478E-2"/>
          <c:w val="0.78139995189995159"/>
          <c:h val="0.83030743012951658"/>
        </c:manualLayout>
      </c:layout>
      <c:pie3DChart>
        <c:varyColors val="1"/>
        <c:ser>
          <c:idx val="0"/>
          <c:order val="0"/>
          <c:tx>
            <c:strRef>
              <c:f>'доля в общем объеме 2016'!$B$1:$B$2</c:f>
              <c:strCache>
                <c:ptCount val="1"/>
                <c:pt idx="0">
                  <c:v>Доля исполнения в общем объёме дохода за 2016 год исп.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/>
          </c:dPt>
          <c:dPt>
            <c:idx val="2"/>
            <c:explosion val="67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 baseline="0" dirty="0" smtClean="0"/>
                      <a:t>62179,60; 21%</a:t>
                    </a:r>
                  </a:p>
                </c:rich>
              </c:tx>
              <c:showVal val="1"/>
              <c:showPercent val="1"/>
            </c:dLbl>
            <c:dLbl>
              <c:idx val="1"/>
              <c:delete val="1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239520,02</a:t>
                    </a:r>
                    <a:r>
                      <a:rPr lang="en-US" dirty="0" smtClean="0"/>
                      <a:t>; </a:t>
                    </a:r>
                    <a:r>
                      <a:rPr lang="ru-RU" dirty="0" smtClean="0"/>
                      <a:t>79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  <c:showPercent val="1"/>
            </c:dLbl>
            <c:numFmt formatCode="0%" sourceLinked="0"/>
            <c:showVal val="1"/>
            <c:showPercent val="1"/>
            <c:showLeaderLines val="1"/>
          </c:dLbls>
          <c:cat>
            <c:strRef>
              <c:f>'доля в общем объеме 2016'!$A$3:$A$4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'доля в общем объеме 2016'!$B$3:$B$4</c:f>
              <c:numCache>
                <c:formatCode>0.00</c:formatCode>
                <c:ptCount val="2"/>
                <c:pt idx="0">
                  <c:v>59517.62</c:v>
                </c:pt>
                <c:pt idx="1">
                  <c:v>263588.09999999998</c:v>
                </c:pt>
              </c:numCache>
            </c:numRef>
          </c:val>
        </c:ser>
        <c:ser>
          <c:idx val="1"/>
          <c:order val="1"/>
          <c:tx>
            <c:strRef>
              <c:f>'доля в общем объеме 2016'!$C$1:$C$2</c:f>
              <c:strCache>
                <c:ptCount val="1"/>
                <c:pt idx="0">
                  <c:v>Доля исполнения в общем объёме дохода за 2016 год доля в общем объеме доходов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'доля в общем объеме 2016'!$A$3:$A$4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'доля в общем объеме 2016'!$C$3:$C$4</c:f>
              <c:numCache>
                <c:formatCode>0</c:formatCode>
                <c:ptCount val="2"/>
                <c:pt idx="0">
                  <c:v>13.41</c:v>
                </c:pt>
                <c:pt idx="1">
                  <c:v>86.59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4143509949702504"/>
          <c:y val="0.20823798627002343"/>
          <c:w val="0.24325709475709495"/>
          <c:h val="6.880265848670758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dirty="0"/>
              <a:t>Исполнение за </a:t>
            </a:r>
            <a:r>
              <a:rPr lang="ru-RU" sz="1500" dirty="0" smtClean="0"/>
              <a:t>2017 </a:t>
            </a:r>
            <a:r>
              <a:rPr lang="ru-RU" sz="1500" dirty="0"/>
              <a:t>год по налоговым и </a:t>
            </a:r>
            <a:r>
              <a:rPr lang="ru-RU" sz="1500" dirty="0" err="1"/>
              <a:t>неналоговымдоходам</a:t>
            </a:r>
            <a:r>
              <a:rPr lang="ru-RU" sz="1500" baseline="0" dirty="0"/>
              <a:t> </a:t>
            </a:r>
            <a:r>
              <a:rPr lang="ru-RU" sz="1500" dirty="0"/>
              <a:t>(исполнение </a:t>
            </a:r>
            <a:r>
              <a:rPr lang="ru-RU" sz="1500" dirty="0" smtClean="0"/>
              <a:t>62179,60 </a:t>
            </a:r>
            <a:r>
              <a:rPr lang="ru-RU" sz="1500" dirty="0"/>
              <a:t>тыс. рублей)</a:t>
            </a:r>
          </a:p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 dirty="0"/>
              <a:t>
</a:t>
            </a:r>
          </a:p>
        </c:rich>
      </c:tx>
      <c:layout>
        <c:manualLayout>
          <c:xMode val="edge"/>
          <c:yMode val="edge"/>
          <c:x val="5.8752997601918676E-2"/>
          <c:y val="7.3099415204678489E-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9424483176525045"/>
          <c:y val="0.36988356902693503"/>
          <c:w val="0.27218257290562914"/>
          <c:h val="0.33187181885025457"/>
        </c:manualLayout>
      </c:layout>
      <c:pieChart>
        <c:varyColors val="1"/>
        <c:ser>
          <c:idx val="1"/>
          <c:order val="0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'исп дохода налог.нен. за 2016'!$B$4:$B$19</c:f>
            </c:numRef>
          </c:val>
        </c:ser>
        <c:ser>
          <c:idx val="0"/>
          <c:order val="1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4"/>
              <c:layout>
                <c:manualLayout>
                  <c:x val="6.6563287984504494E-3"/>
                  <c:y val="5.9154447286655004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0.10269539510367923"/>
                  <c:y val="2.2603152605527695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-2.7878865284418321E-2"/>
                  <c:y val="2.2608985209785406E-2"/>
                </c:manualLayout>
              </c:layout>
              <c:dLblPos val="bestFit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Доходы от перечисления части прибыли муниципальных унитарных предприятий</c:v>
                </c:pt>
                <c:pt idx="11">
                  <c:v>Платежи за пользование природными ресурсами</c:v>
                </c:pt>
                <c:pt idx="12">
                  <c:v>Доходы от оказания платных услуг и компенсации затрат государства</c:v>
                </c:pt>
                <c:pt idx="13">
                  <c:v>Доходы от продажи материальных и нематериальных активов</c:v>
                </c:pt>
                <c:pt idx="14">
                  <c:v>Административные платежи и сборы</c:v>
                </c:pt>
                <c:pt idx="15">
                  <c:v>Штрафы, санкции, возмещение вреда</c:v>
                </c:pt>
              </c:strCache>
            </c:strRef>
          </c:cat>
          <c:val>
            <c:numRef>
              <c:f>'исп дохода налог.нен. за 2016'!$C$4:$C$19</c:f>
              <c:numCache>
                <c:formatCode>0.00</c:formatCode>
                <c:ptCount val="16"/>
                <c:pt idx="0">
                  <c:v>29432.9</c:v>
                </c:pt>
                <c:pt idx="1">
                  <c:v>3692.2</c:v>
                </c:pt>
                <c:pt idx="2">
                  <c:v>7536.49</c:v>
                </c:pt>
                <c:pt idx="3">
                  <c:v>381.21</c:v>
                </c:pt>
                <c:pt idx="4">
                  <c:v>18.32</c:v>
                </c:pt>
                <c:pt idx="5">
                  <c:v>0.1</c:v>
                </c:pt>
                <c:pt idx="6">
                  <c:v>96.990000000000023</c:v>
                </c:pt>
                <c:pt idx="7">
                  <c:v>1113</c:v>
                </c:pt>
                <c:pt idx="8">
                  <c:v>6080.7</c:v>
                </c:pt>
                <c:pt idx="9">
                  <c:v>834.83999999999946</c:v>
                </c:pt>
                <c:pt idx="10">
                  <c:v>38.840000000000003</c:v>
                </c:pt>
                <c:pt idx="11">
                  <c:v>2505.69</c:v>
                </c:pt>
                <c:pt idx="12">
                  <c:v>4731.8600000000024</c:v>
                </c:pt>
                <c:pt idx="13">
                  <c:v>1478.77</c:v>
                </c:pt>
                <c:pt idx="14">
                  <c:v>3.6</c:v>
                </c:pt>
                <c:pt idx="15">
                  <c:v>1573.33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2350195434203814"/>
          <c:y val="0.10380132308022919"/>
          <c:w val="0.36810589323816606"/>
          <c:h val="0.8128667249927074"/>
        </c:manualLayout>
      </c:layout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/>
              <a:t>Исполнение за 2017 год по налоговым и неналоговымдоходам</a:t>
            </a:r>
            <a:r>
              <a:rPr lang="ru-RU" sz="1500" baseline="0"/>
              <a:t> </a:t>
            </a:r>
            <a:r>
              <a:rPr lang="ru-RU" sz="1500"/>
              <a:t>(исполнение 62179,60 тыс. рублей)</a:t>
            </a:r>
          </a:p>
          <a:p>
            <a:pPr algn="ctr">
              <a:defRPr sz="15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500"/>
              <a:t>
</a:t>
            </a:r>
          </a:p>
        </c:rich>
      </c:tx>
      <c:layout>
        <c:manualLayout>
          <c:xMode val="edge"/>
          <c:yMode val="edge"/>
          <c:x val="6.0351718625099915E-2"/>
          <c:y val="1.5107212475633515E-2"/>
        </c:manualLayout>
      </c:layout>
      <c:spPr>
        <a:noFill/>
        <a:ln w="25400">
          <a:noFill/>
        </a:ln>
      </c:spPr>
    </c:title>
    <c:view3D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7320019997778061E-2"/>
          <c:y val="0.20386803284581692"/>
          <c:w val="0.58670784264711362"/>
          <c:h val="0.71726521817481859"/>
        </c:manualLayout>
      </c:layout>
      <c:pie3DChart>
        <c:varyColors val="1"/>
        <c:ser>
          <c:idx val="0"/>
          <c:order val="1"/>
          <c:explosion val="25"/>
          <c:dLbls>
            <c:dLbl>
              <c:idx val="4"/>
              <c:layout>
                <c:manualLayout>
                  <c:x val="6.6563287984504373E-3"/>
                  <c:y val="5.9154447286655004E-2"/>
                </c:manualLayout>
              </c:layout>
              <c:showVal val="1"/>
            </c:dLbl>
            <c:dLbl>
              <c:idx val="5"/>
              <c:layout>
                <c:manualLayout>
                  <c:x val="0.10269539510367913"/>
                  <c:y val="2.260315260552764E-2"/>
                </c:manualLayout>
              </c:layout>
              <c:showVal val="1"/>
            </c:dLbl>
            <c:dLbl>
              <c:idx val="6"/>
              <c:layout>
                <c:manualLayout>
                  <c:x val="-2.7878865284418266E-2"/>
                  <c:y val="2.2608985209785406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2016'!$A$4:$A$19</c:f>
              <c:strCache>
                <c:ptCount val="16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Платежи за пользование природными ресурсами</c:v>
                </c:pt>
                <c:pt idx="11">
                  <c:v>Доходы от оказания платных услуг и компенсации затрат государства</c:v>
                </c:pt>
                <c:pt idx="12">
                  <c:v>Доходы от продажи материальных и нематериальных активов</c:v>
                </c:pt>
                <c:pt idx="13">
                  <c:v>Административные платежи и сборы</c:v>
                </c:pt>
                <c:pt idx="14">
                  <c:v>Штрафы, санкции, возмещение вреда</c:v>
                </c:pt>
                <c:pt idx="15">
                  <c:v>Прочие неналоговые доходы</c:v>
                </c:pt>
              </c:strCache>
            </c:strRef>
          </c:cat>
          <c:val>
            <c:numRef>
              <c:f>'исп дохода налог.нен. за 2016'!$C$4:$C$19</c:f>
              <c:numCache>
                <c:formatCode>0.00</c:formatCode>
                <c:ptCount val="16"/>
                <c:pt idx="0">
                  <c:v>29477.62999999999</c:v>
                </c:pt>
                <c:pt idx="1">
                  <c:v>3762.68</c:v>
                </c:pt>
                <c:pt idx="2">
                  <c:v>7135.31</c:v>
                </c:pt>
                <c:pt idx="3">
                  <c:v>289.7</c:v>
                </c:pt>
                <c:pt idx="4">
                  <c:v>8.0500000000000007</c:v>
                </c:pt>
                <c:pt idx="5">
                  <c:v>8.52</c:v>
                </c:pt>
                <c:pt idx="6">
                  <c:v>169.01</c:v>
                </c:pt>
                <c:pt idx="7">
                  <c:v>1189.5999999999999</c:v>
                </c:pt>
                <c:pt idx="8">
                  <c:v>3945.2799999999997</c:v>
                </c:pt>
                <c:pt idx="9">
                  <c:v>809.93</c:v>
                </c:pt>
                <c:pt idx="10">
                  <c:v>388.03</c:v>
                </c:pt>
                <c:pt idx="11">
                  <c:v>5505.01</c:v>
                </c:pt>
                <c:pt idx="12">
                  <c:v>6039.9</c:v>
                </c:pt>
                <c:pt idx="13">
                  <c:v>1.5</c:v>
                </c:pt>
                <c:pt idx="14">
                  <c:v>3419.18</c:v>
                </c:pt>
                <c:pt idx="15">
                  <c:v>30.27</c:v>
                </c:pt>
              </c:numCache>
            </c:numRef>
          </c:val>
        </c:ser>
        <c:ser>
          <c:idx val="1"/>
          <c:order val="0"/>
          <c:explosion val="25"/>
          <c:dP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1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2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3"/>
            <c:spPr>
              <a:solidFill>
                <a:srgbClr val="80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4"/>
            <c:spPr>
              <a:solidFill>
                <a:srgbClr val="00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5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'исп дохода налог.нен. за 2016'!$A$4:$A$18</c:f>
              <c:strCache>
                <c:ptCount val="15"/>
                <c:pt idx="0">
                  <c:v>Налог на доходы физических лиц</c:v>
                </c:pt>
                <c:pt idx="1">
                  <c:v>Налоги на товары (работы, услуги), реализуемые на территории РФ</c:v>
                </c:pt>
                <c:pt idx="2">
                  <c:v>Единый налог на вмененный доход</c:v>
                </c:pt>
                <c:pt idx="3">
                  <c:v>Единый сельскохозяйственный налог</c:v>
                </c:pt>
                <c:pt idx="4">
                  <c:v>Налог, взимаемый в связи с применением патентной системы налогообложения</c:v>
                </c:pt>
                <c:pt idx="5">
                  <c:v>Налог на имущество физических лиц</c:v>
                </c:pt>
                <c:pt idx="6">
                  <c:v>Земельный налог</c:v>
                </c:pt>
                <c:pt idx="7">
                  <c:v>Госпошлина</c:v>
                </c:pt>
                <c:pt idx="8">
                  <c:v>Доходы от арендной платы за земельные участки</c:v>
                </c:pt>
                <c:pt idx="9">
                  <c:v>Доходы от арендной платы за имущество</c:v>
                </c:pt>
                <c:pt idx="10">
                  <c:v>Платежи за пользование природными ресурсами</c:v>
                </c:pt>
                <c:pt idx="11">
                  <c:v>Доходы от оказания платных услуг и компенсации затрат государства</c:v>
                </c:pt>
                <c:pt idx="12">
                  <c:v>Доходы от продажи материальных и нематериальных активов</c:v>
                </c:pt>
                <c:pt idx="13">
                  <c:v>Административные платежи и сборы</c:v>
                </c:pt>
                <c:pt idx="14">
                  <c:v>Штрафы, санкции, возмещение вреда</c:v>
                </c:pt>
              </c:strCache>
            </c:strRef>
          </c:cat>
          <c:val>
            <c:numRef>
              <c:f>'исп дохода налог.нен. за 2016'!$B$4:$B$18</c:f>
            </c:numRef>
          </c:val>
        </c:ser>
      </c:pie3DChart>
    </c:plotArea>
    <c:legend>
      <c:legendPos val="r"/>
      <c:layout>
        <c:manualLayout>
          <c:xMode val="edge"/>
          <c:yMode val="edge"/>
          <c:x val="0.65343896974410254"/>
          <c:y val="0.10342532456922009"/>
          <c:w val="0.33774256564085509"/>
          <c:h val="0.86429889531461923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Структура безвозмездных поступлений в бюджет Ольгинского муниципального района из бюджетов других уровней в 2017 году (общий объем 239520,02 тыс.руб.)</a:t>
            </a:r>
          </a:p>
        </c:rich>
      </c:tx>
      <c:layout>
        <c:manualLayout>
          <c:xMode val="edge"/>
          <c:yMode val="edge"/>
          <c:x val="0.10895378368966016"/>
          <c:y val="3.2745708110989452E-2"/>
        </c:manualLayout>
      </c:layout>
      <c:spPr>
        <a:noFill/>
        <a:ln w="25400">
          <a:noFill/>
        </a:ln>
      </c:spPr>
    </c:title>
    <c:view3D>
      <c:perspective val="30"/>
    </c:view3D>
    <c:plotArea>
      <c:layout>
        <c:manualLayout>
          <c:layoutTarget val="inner"/>
          <c:xMode val="edge"/>
          <c:yMode val="edge"/>
          <c:x val="6.1812576380402183E-2"/>
          <c:y val="0.13756980386598178"/>
          <c:w val="0.75244316288089219"/>
          <c:h val="0.51066915298044779"/>
        </c:manualLayout>
      </c:layout>
      <c:bar3DChart>
        <c:barDir val="col"/>
        <c:grouping val="standard"/>
        <c:ser>
          <c:idx val="1"/>
          <c:order val="1"/>
          <c:dLbls>
            <c:showVal val="1"/>
          </c:dLbls>
          <c:cat>
            <c:strRef>
              <c:f>'исполнение безвозм. за 2016'!$A$4:$A$9</c:f>
              <c:strCache>
                <c:ptCount val="6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остатков субсидий</c:v>
                </c:pt>
              </c:strCache>
            </c:strRef>
          </c:cat>
          <c:val>
            <c:numRef>
              <c:f>'исполнение безвозм. за 2016'!$C$4:$C$9</c:f>
              <c:numCache>
                <c:formatCode>0.00</c:formatCode>
                <c:ptCount val="6"/>
                <c:pt idx="0">
                  <c:v>107391.9</c:v>
                </c:pt>
                <c:pt idx="1">
                  <c:v>6900.02</c:v>
                </c:pt>
                <c:pt idx="2">
                  <c:v>120900.18000000002</c:v>
                </c:pt>
                <c:pt idx="3">
                  <c:v>4956.84</c:v>
                </c:pt>
                <c:pt idx="4">
                  <c:v>52.36</c:v>
                </c:pt>
                <c:pt idx="5">
                  <c:v>-681.2800000000002</c:v>
                </c:pt>
              </c:numCache>
            </c:numRef>
          </c:val>
          <c:bubble3D val="1"/>
        </c:ser>
        <c:ser>
          <c:idx val="0"/>
          <c:order val="0"/>
          <c:dLbls>
            <c:showVal val="1"/>
          </c:dLbls>
          <c:cat>
            <c:strRef>
              <c:f>'исполнение безвозм. за 2016'!$A$4:$A$9</c:f>
              <c:strCache>
                <c:ptCount val="6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  <c:pt idx="4">
                  <c:v>Прочие безвозмездные поступления</c:v>
                </c:pt>
                <c:pt idx="5">
                  <c:v>Возврат остатков субсидий</c:v>
                </c:pt>
              </c:strCache>
            </c:strRef>
          </c:cat>
          <c:val>
            <c:numRef>
              <c:f>'исполнение безвозм. за 2016'!$B$4:$B$9</c:f>
            </c:numRef>
          </c:val>
        </c:ser>
        <c:gapWidth val="100"/>
        <c:shape val="box"/>
        <c:axId val="66695168"/>
        <c:axId val="66689280"/>
        <c:axId val="66684224"/>
      </c:bar3DChart>
      <c:valAx>
        <c:axId val="66689280"/>
        <c:scaling>
          <c:orientation val="minMax"/>
        </c:scaling>
        <c:delete val="1"/>
        <c:axPos val="l"/>
        <c:majorGridlines/>
        <c:numFmt formatCode="0.00" sourceLinked="1"/>
        <c:tickLblPos val="none"/>
        <c:crossAx val="66695168"/>
        <c:crosses val="autoZero"/>
        <c:crossBetween val="between"/>
      </c:valAx>
      <c:catAx>
        <c:axId val="66695168"/>
        <c:scaling>
          <c:orientation val="minMax"/>
        </c:scaling>
        <c:axPos val="b"/>
        <c:tickLblPos val="nextTo"/>
        <c:crossAx val="66689280"/>
        <c:crosses val="autoZero"/>
        <c:auto val="1"/>
        <c:lblAlgn val="ctr"/>
        <c:lblOffset val="100"/>
      </c:catAx>
      <c:serAx>
        <c:axId val="66684224"/>
        <c:scaling>
          <c:orientation val="minMax"/>
        </c:scaling>
        <c:delete val="1"/>
        <c:axPos val="b"/>
        <c:tickLblPos val="none"/>
        <c:crossAx val="66689280"/>
        <c:crosses val="autoZero"/>
      </c:serAx>
    </c:plotArea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8.1419006496775609E-2"/>
          <c:y val="0.13897954239652391"/>
          <c:w val="0.5583743948370099"/>
          <c:h val="0.78455136489757116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270646,72; 88%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36107,20;</a:t>
                    </a:r>
                    <a:r>
                      <a:rPr lang="ru-RU" baseline="0" dirty="0" smtClean="0"/>
                      <a:t> 12%</a:t>
                    </a:r>
                    <a:endParaRPr lang="en-US" dirty="0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Лист1!$A$9:$A$10</c:f>
              <c:strCache>
                <c:ptCount val="2"/>
                <c:pt idx="0">
                  <c:v>Мероприятия программной направленности</c:v>
                </c:pt>
                <c:pt idx="1">
                  <c:v>Непрограммные направления деятельности органов местного самоуправления</c:v>
                </c:pt>
              </c:strCache>
            </c:strRef>
          </c:cat>
          <c:val>
            <c:numRef>
              <c:f>Лист1!$B$9:$B$10</c:f>
              <c:numCache>
                <c:formatCode>#,##0.00</c:formatCode>
                <c:ptCount val="2"/>
                <c:pt idx="0">
                  <c:v>275040.78999999998</c:v>
                </c:pt>
                <c:pt idx="1">
                  <c:v>53073.62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zero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6.5061543341062469E-2"/>
          <c:y val="0.15892861721103041"/>
          <c:w val="0.5312637881049167"/>
          <c:h val="0.82909516592116128"/>
        </c:manualLayout>
      </c:layout>
      <c:pie3DChart>
        <c:varyColors val="1"/>
      </c:pie3DChart>
      <c:spPr>
        <a:noFill/>
        <a:ln w="25400">
          <a:noFill/>
        </a:ln>
      </c:spPr>
    </c:plotArea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75"/>
      <c:perspective val="30"/>
    </c:view3D>
    <c:plotArea>
      <c:layout>
        <c:manualLayout>
          <c:layoutTarget val="inner"/>
          <c:xMode val="edge"/>
          <c:yMode val="edge"/>
          <c:x val="4.9174858255712002E-2"/>
          <c:y val="0.13364135809327088"/>
          <c:w val="0.55209586889972073"/>
          <c:h val="0.81110380739588628"/>
        </c:manualLayout>
      </c:layout>
      <c:pie3DChart>
        <c:varyColors val="1"/>
        <c:ser>
          <c:idx val="0"/>
          <c:order val="0"/>
          <c:explosion val="11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57269,33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2295,42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5382,99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507,97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193847,69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24882,71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mtClean="0"/>
                      <a:t>2664,16</a:t>
                    </a:r>
                    <a:endParaRPr lang="en-US"/>
                  </a:p>
                </c:rich>
              </c:tx>
              <c:showVal val="1"/>
            </c:dLbl>
            <c:dLbl>
              <c:idx val="8"/>
              <c:layout>
                <c:manualLayout>
                  <c:x val="3.2282710884598255E-2"/>
                  <c:y val="-3.452617061753083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3679,69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1550,4</a:t>
                    </a:r>
                    <a:r>
                      <a:rPr lang="ru-RU" smtClean="0"/>
                      <a:t>0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Лист2!$A$1:$A$54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 ОБЩЕГО ХАРАКТЕРА БЮДЖЕТАМ СУБЪЕКТОВ РОССИЙСКОЙ ФЕДЕРАЦИИ И МУНИЦИПАЛЬНЫХ ОБРАЗОВАНИЙ</c:v>
                </c:pt>
              </c:strCache>
            </c:strRef>
          </c:cat>
          <c:val>
            <c:numRef>
              <c:f>Лист2!$B$1:$B$54</c:f>
              <c:numCache>
                <c:formatCode>General</c:formatCode>
                <c:ptCount val="12"/>
                <c:pt idx="0">
                  <c:v>57741.36</c:v>
                </c:pt>
                <c:pt idx="1">
                  <c:v>1175.2</c:v>
                </c:pt>
                <c:pt idx="2">
                  <c:v>2333.27</c:v>
                </c:pt>
                <c:pt idx="3">
                  <c:v>6806.3</c:v>
                </c:pt>
                <c:pt idx="4">
                  <c:v>532.67999999999995</c:v>
                </c:pt>
                <c:pt idx="5">
                  <c:v>195915.66</c:v>
                </c:pt>
                <c:pt idx="6">
                  <c:v>25177.62</c:v>
                </c:pt>
                <c:pt idx="7">
                  <c:v>2793.9</c:v>
                </c:pt>
                <c:pt idx="8">
                  <c:v>3699.07</c:v>
                </c:pt>
                <c:pt idx="9">
                  <c:v>1550.45</c:v>
                </c:pt>
                <c:pt idx="10">
                  <c:v>646.31999999999994</c:v>
                </c:pt>
                <c:pt idx="11">
                  <c:v>8382.09</c:v>
                </c:pt>
              </c:numCache>
            </c:numRef>
          </c:val>
        </c:ser>
        <c:ser>
          <c:idx val="1"/>
          <c:order val="1"/>
          <c:explosion val="25"/>
          <c:val>
            <c:numLit>
              <c:formatCode>General</c:formatCode>
              <c:ptCount val="1"/>
              <c:pt idx="0">
                <c:v>1</c:v>
              </c:pt>
            </c:numLit>
          </c:val>
        </c:ser>
      </c:pie3DChart>
    </c:plotArea>
    <c:legend>
      <c:legendPos val="r"/>
      <c:layout>
        <c:manualLayout>
          <c:xMode val="edge"/>
          <c:yMode val="edge"/>
          <c:x val="0.66233093615181893"/>
          <c:y val="2.5149811886470783E-2"/>
          <c:w val="0.33647523260245032"/>
          <c:h val="0.9748501881135293"/>
        </c:manualLayout>
      </c:layout>
      <c:txPr>
        <a:bodyPr/>
        <a:lstStyle/>
        <a:p>
          <a:pPr>
            <a:defRPr sz="920" baseline="0"/>
          </a:pPr>
          <a:endParaRPr lang="ru-RU"/>
        </a:p>
      </c:txPr>
    </c:legend>
    <c:plotVisOnly val="1"/>
  </c:chart>
  <c:externalData r:id="rId1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0.38965</cdr:x>
      <cdr:y>0.49365</cdr:y>
    </cdr:from>
    <cdr:to>
      <cdr:x>0.54552</cdr:x>
      <cdr:y>0.57675</cdr:y>
    </cdr:to>
    <cdr:sp macro="" textlink="">
      <cdr:nvSpPr>
        <cdr:cNvPr id="102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0360" y="2896737"/>
          <a:ext cx="1296143" cy="4876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200" dirty="0" smtClean="0">
              <a:solidFill>
                <a:srgbClr val="000000"/>
              </a:solidFill>
              <a:latin typeface="Arial Cyr"/>
              <a:cs typeface="Arial Cyr"/>
            </a:rPr>
            <a:t>239520,02; 79%</a:t>
          </a:r>
          <a:endParaRPr lang="ru-RU" sz="1200" b="0" i="0" u="none" strike="noStrike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9.19403E-17</cdr:x>
      <cdr:y>0</cdr:y>
    </cdr:from>
    <cdr:to>
      <cdr:x>1</cdr:x>
      <cdr:y>0.11899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2008" y="0"/>
          <a:ext cx="7992888" cy="59977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0.46875</cdr:x>
      <cdr:y>0.10069</cdr:y>
    </cdr:from>
    <cdr:to>
      <cdr:x>0.66875</cdr:x>
      <cdr:y>0.43403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3125" y="276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</cdr:y>
    </cdr:from>
    <cdr:to>
      <cdr:x>0.97917</cdr:x>
      <cdr:y>0.14554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0"/>
          <a:ext cx="7134845" cy="885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ru-RU" sz="1400" b="1" dirty="0">
              <a:latin typeface="Times New Roman" pitchFamily="18" charset="0"/>
              <a:cs typeface="Times New Roman" pitchFamily="18" charset="0"/>
            </a:rPr>
            <a:t>Структура бюджета </a:t>
          </a:r>
          <a:r>
            <a:rPr lang="ru-RU" sz="1400" b="1" dirty="0" err="1">
              <a:latin typeface="Times New Roman" pitchFamily="18" charset="0"/>
              <a:cs typeface="Times New Roman" pitchFamily="18" charset="0"/>
            </a:rPr>
            <a:t>Ольгинского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муниципального  района</a:t>
          </a:r>
        </a:p>
        <a:p xmlns:a="http://schemas.openxmlformats.org/drawingml/2006/main">
          <a:pPr algn="l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по основным видам расходов в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2017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году</a:t>
          </a:r>
        </a:p>
        <a:p xmlns:a="http://schemas.openxmlformats.org/drawingml/2006/main">
          <a:pPr algn="l"/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 (общий объем расходов 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302283,91 </a:t>
          </a:r>
          <a:r>
            <a:rPr lang="ru-RU" sz="1400" b="1" baseline="0" dirty="0">
              <a:latin typeface="Times New Roman" pitchFamily="18" charset="0"/>
              <a:cs typeface="Times New Roman" pitchFamily="18" charset="0"/>
            </a:rPr>
            <a:t>тыс. </a:t>
          </a:r>
          <a:r>
            <a:rPr lang="ru-RU" sz="1400" b="1" baseline="0" dirty="0" smtClean="0">
              <a:latin typeface="Times New Roman" pitchFamily="18" charset="0"/>
              <a:cs typeface="Times New Roman" pitchFamily="18" charset="0"/>
            </a:rPr>
            <a:t>рублей)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/>
          <a:lstStyle>
            <a:lvl1pPr algn="r">
              <a:defRPr sz="1200"/>
            </a:lvl1pPr>
          </a:lstStyle>
          <a:p>
            <a:fld id="{7052821B-354E-4A8D-BB6F-7B2E73A81B33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8" tIns="45733" rIns="91468" bIns="457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 lIns="91468" tIns="45733" rIns="91468" bIns="457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0091"/>
            <a:ext cx="2945659" cy="496413"/>
          </a:xfrm>
          <a:prstGeom prst="rect">
            <a:avLst/>
          </a:prstGeom>
        </p:spPr>
        <p:txBody>
          <a:bodyPr vert="horz" lIns="91468" tIns="45733" rIns="91468" bIns="45733" rtlCol="0" anchor="b"/>
          <a:lstStyle>
            <a:lvl1pPr algn="r">
              <a:defRPr sz="1200"/>
            </a:lvl1pPr>
          </a:lstStyle>
          <a:p>
            <a:fld id="{CE473E03-14A9-44D1-9B9D-9662B3FA38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284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73E03-14A9-44D1-9B9D-9662B3FA38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0932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7A9B-C2B5-4E7E-88E4-C3F462F820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3070A-A4B9-4592-81A4-6CB557D964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81943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005FB-B322-4689-90BD-A915166FEB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982A1-3191-4BA1-8556-046F378402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5688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44FA-C9C2-456C-90FB-F040F0C4BC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D3284-3D87-43CB-BF5F-945146B1C6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0337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FF265-B957-406D-8EB0-EF5ED86D44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C7FF4-6995-4871-A8D3-B9645AEC39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5673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EFDE5-891F-408E-BAD3-942BB77CF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035BF-9A02-4774-8FD8-A1BB34DAF2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2191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B1C6-3796-4E7C-88EC-265652522D1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BA3E-3EFC-42AD-8513-4479F43C65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44969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7309F-25A1-4299-B091-E46B29FE8A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8AAC-5DDA-4AC7-9E5A-D7E01DDB08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355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19B9-7B40-460B-814B-1A0C1611C18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A67A9-5A0A-473B-B99B-292C8E93BA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968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99EE-92C9-43C8-A012-D3B55C4662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6D60B-CABA-448F-B78B-9A307CC6DA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9091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5117-D199-490A-9E55-B9A3CDCE59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F0EE-70F9-46A3-BE33-560BD7303A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1518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A559-53F6-4EA3-8CAC-029F01AB43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CA634-5A00-4306-9CCA-CE7AE6E551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69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59ED2A-11C0-4DA3-996B-2980BB2B2DCF}" type="datetimeFigureOut">
              <a:rPr lang="ru-RU" smtClean="0"/>
              <a:pPr/>
              <a:t>16.03.2018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A2D1082-4597-4C96-B6F4-311569C396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7D9DC7-EE8A-4085-9837-C0354944D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534F1D-893E-4071-8864-1738833357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579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11307" y="5028607"/>
            <a:ext cx="2397644" cy="182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32040" y="0"/>
            <a:ext cx="2268982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96136" y="5805264"/>
            <a:ext cx="1905000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98908" y="5085184"/>
            <a:ext cx="1938166" cy="17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0" y="3140968"/>
            <a:ext cx="2555776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411760" y="5373216"/>
            <a:ext cx="2304256" cy="148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339752" y="0"/>
            <a:ext cx="2622074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613973" y="3789040"/>
            <a:ext cx="2197019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997030" y="1"/>
            <a:ext cx="2146970" cy="17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0" y="4950542"/>
            <a:ext cx="2422258" cy="190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516216" y="3400008"/>
            <a:ext cx="2627784" cy="167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2285984" y="3789040"/>
            <a:ext cx="2350967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516216" y="1772816"/>
            <a:ext cx="2627783" cy="162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1484784"/>
            <a:ext cx="2555776" cy="165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0"/>
            <a:ext cx="2339752" cy="147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555776" y="1844824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ОЛЬГИНСКОГО МУНИЦИПАЛЬНОГО РАЙОНА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2017 ГОД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ГРАЖДАН</a:t>
            </a: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62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1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Одна из основных целей бюджетной политики - обеспечение большей прозрачности, открытости и доступности бюджетного процесса для жителей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Надеемся, что представление бюджета в понятной и доступной форме повысит уровень общественного участия жителей в бюджетном процессе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«Бюджет для граждан» размещается на официальном сайте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муниципального района                                                        С.С.Басок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rgbClr val="F1412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F1412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1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692696"/>
            <a:ext cx="9144000" cy="5976664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– ЭТО ПЛАН ДОХОДОВ И РАСХОДОВ</a:t>
            </a:r>
          </a:p>
          <a:p>
            <a:pPr algn="ctr"/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Каждый житель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Государство расходует поступившие доходы для выполнения своих функций и предоставления общественных (государственных) услуг: образование, здравоохранение, культура, спорт, социальное обеспечение, поддержка экономики, гарантии безопасности и правопорядка, защита общественных интересов, гражданских прав и свобод и др.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04056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60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3784" y="188640"/>
            <a:ext cx="9144000" cy="6192688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i="1" u="sng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денежные средства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</a:t>
            </a: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превышение доходов над его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lvl="0" algn="ctr"/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расходами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200" b="1" i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  <a:r>
              <a:rPr lang="ru-RU" sz="22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3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67" name="Picture 43"/>
          <p:cNvPicPr>
            <a:picLocks noChangeArrowheads="1"/>
          </p:cNvPicPr>
          <p:nvPr/>
        </p:nvPicPr>
        <p:blipFill>
          <a:blip r:embed="rId2" cstate="print"/>
          <a:srcRect l="-15752" r="-15752"/>
          <a:stretch>
            <a:fillRect/>
          </a:stretch>
        </p:blipFill>
        <p:spPr bwMode="auto">
          <a:xfrm>
            <a:off x="1043608" y="3501008"/>
            <a:ext cx="3257550" cy="2752725"/>
          </a:xfrm>
          <a:prstGeom prst="rect">
            <a:avLst/>
          </a:prstGeom>
          <a:noFill/>
        </p:spPr>
      </p:pic>
      <p:pic>
        <p:nvPicPr>
          <p:cNvPr id="436268" name="Схема 21"/>
          <p:cNvPicPr>
            <a:picLocks noChangeArrowheads="1"/>
          </p:cNvPicPr>
          <p:nvPr/>
        </p:nvPicPr>
        <p:blipFill>
          <a:blip r:embed="rId3" cstate="print"/>
          <a:srcRect l="-15752" r="-15752"/>
          <a:stretch>
            <a:fillRect/>
          </a:stretch>
        </p:blipFill>
        <p:spPr bwMode="auto">
          <a:xfrm>
            <a:off x="5436096" y="3429000"/>
            <a:ext cx="3257550" cy="2752725"/>
          </a:xfrm>
          <a:prstGeom prst="rect">
            <a:avLst/>
          </a:prstGeom>
          <a:noFill/>
        </p:spPr>
      </p:pic>
      <p:pic>
        <p:nvPicPr>
          <p:cNvPr id="436272" name="Рисунок 14"/>
          <p:cNvPicPr>
            <a:picLocks noChangeAspect="1" noChangeArrowheads="1"/>
          </p:cNvPicPr>
          <p:nvPr/>
        </p:nvPicPr>
        <p:blipFill>
          <a:blip r:embed="rId4" cstate="print"/>
          <a:srcRect t="25943" b="17461"/>
          <a:stretch>
            <a:fillRect/>
          </a:stretch>
        </p:blipFill>
        <p:spPr bwMode="auto">
          <a:xfrm>
            <a:off x="1043608" y="2060848"/>
            <a:ext cx="1200150" cy="1247775"/>
          </a:xfrm>
          <a:prstGeom prst="rect">
            <a:avLst/>
          </a:prstGeom>
          <a:noFill/>
        </p:spPr>
      </p:pic>
      <p:pic>
        <p:nvPicPr>
          <p:cNvPr id="436271" name="Рисунок 15"/>
          <p:cNvPicPr>
            <a:picLocks noChangeAspect="1" noChangeArrowheads="1"/>
          </p:cNvPicPr>
          <p:nvPr/>
        </p:nvPicPr>
        <p:blipFill>
          <a:blip r:embed="rId5" cstate="print"/>
          <a:srcRect t="24055" b="17294"/>
          <a:stretch>
            <a:fillRect/>
          </a:stretch>
        </p:blipFill>
        <p:spPr bwMode="auto">
          <a:xfrm>
            <a:off x="2555776" y="1124744"/>
            <a:ext cx="1171575" cy="2219325"/>
          </a:xfrm>
          <a:prstGeom prst="rect">
            <a:avLst/>
          </a:prstGeom>
          <a:noFill/>
        </p:spPr>
      </p:pic>
      <p:pic>
        <p:nvPicPr>
          <p:cNvPr id="436270" name="Рисунок 16"/>
          <p:cNvPicPr>
            <a:picLocks noChangeAspect="1" noChangeArrowheads="1"/>
          </p:cNvPicPr>
          <p:nvPr/>
        </p:nvPicPr>
        <p:blipFill>
          <a:blip r:embed="rId4" cstate="print"/>
          <a:srcRect t="25935" b="17296"/>
          <a:stretch>
            <a:fillRect/>
          </a:stretch>
        </p:blipFill>
        <p:spPr bwMode="auto">
          <a:xfrm>
            <a:off x="5508104" y="1196752"/>
            <a:ext cx="1238250" cy="2105025"/>
          </a:xfrm>
          <a:prstGeom prst="rect">
            <a:avLst/>
          </a:prstGeom>
          <a:noFill/>
        </p:spPr>
      </p:pic>
      <p:pic>
        <p:nvPicPr>
          <p:cNvPr id="436269" name="Рисунок 17"/>
          <p:cNvPicPr>
            <a:picLocks noChangeAspect="1" noChangeArrowheads="1"/>
          </p:cNvPicPr>
          <p:nvPr/>
        </p:nvPicPr>
        <p:blipFill>
          <a:blip r:embed="rId5" cstate="print"/>
          <a:srcRect t="24063" b="17461"/>
          <a:stretch>
            <a:fillRect/>
          </a:stretch>
        </p:blipFill>
        <p:spPr bwMode="auto">
          <a:xfrm>
            <a:off x="7164288" y="1916832"/>
            <a:ext cx="1200150" cy="1333500"/>
          </a:xfrm>
          <a:prstGeom prst="rect">
            <a:avLst/>
          </a:prstGeom>
          <a:noFill/>
        </p:spPr>
      </p:pic>
      <p:sp>
        <p:nvSpPr>
          <p:cNvPr id="436273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6274" name="Rectangle 50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6275" name="Rectangle 51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3608" y="2492896"/>
            <a:ext cx="99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2699792" y="2060848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580112" y="1988840"/>
            <a:ext cx="121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7308304" y="2492896"/>
            <a:ext cx="136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436276" name="Rectangle 52"/>
          <p:cNvSpPr>
            <a:spLocks noChangeArrowheads="1"/>
          </p:cNvSpPr>
          <p:nvPr/>
        </p:nvSpPr>
        <p:spPr bwMode="auto">
          <a:xfrm>
            <a:off x="2162879" y="-233064"/>
            <a:ext cx="481824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Cambria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Доходы – Расходы = Дефицит (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Профицит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32657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Доходы районного бюджета </a:t>
            </a:r>
            <a:endParaRPr lang="ru-RU" sz="2000" dirty="0" smtClean="0"/>
          </a:p>
          <a:p>
            <a:pPr algn="ctr"/>
            <a:r>
              <a:rPr lang="ru-RU" sz="2000" b="1" dirty="0" err="1" smtClean="0"/>
              <a:t>Ольгинского</a:t>
            </a:r>
            <a:r>
              <a:rPr lang="ru-RU" sz="2000" b="1" dirty="0" smtClean="0"/>
              <a:t> муниципального района </a:t>
            </a:r>
            <a:endParaRPr lang="ru-RU" sz="2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27684" y="1340768"/>
            <a:ext cx="5400600" cy="13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277290" y="1329408"/>
            <a:ext cx="0" cy="3442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128284" y="1357374"/>
            <a:ext cx="0" cy="37680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27684" y="1338238"/>
            <a:ext cx="0" cy="3617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79512" y="1734182"/>
            <a:ext cx="2467744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43808" y="1700018"/>
            <a:ext cx="297002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0152" y="1700808"/>
            <a:ext cx="288032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0152" y="2204865"/>
            <a:ext cx="2880320" cy="219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дотации,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-субсидии,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-субвенции,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иные межбюджетные трансферты,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безвозмездные поступления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43808" y="2007795"/>
            <a:ext cx="2970022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использования муниципального имущества,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-плата за негативное воздействие на окружающую среду,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доходы от продажи материальных и нематериальных активов,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штрафы, санкции, возмещение ущерба,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прочие неналоговые доходы</a:t>
            </a:r>
          </a:p>
          <a:p>
            <a:r>
              <a:rPr lang="ru-RU" sz="1600" b="1" dirty="0" smtClean="0"/>
              <a:t> </a:t>
            </a:r>
            <a:endParaRPr lang="ru-RU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179512" y="2041959"/>
            <a:ext cx="2467744" cy="4278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налог на доходы физических лиц,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акцизы по подакцизным товарам,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-единый налог на вмененный доход,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единый сельскохозяйственный налог,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-налог, взимаемый в связи с применением патентной системы налогообложения,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государственная пошлина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2212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6631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40078"/>
            <a:ext cx="849694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перечисляемые из одного бюджета бюджетной системы Российской Федерации другому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0346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3908" y="192385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Определение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180346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Аналогия в семейном бюджете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4" y="2454850"/>
            <a:ext cx="28309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Dotation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дар, пожертвование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105" y="3780581"/>
            <a:ext cx="28083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Субвенции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»)- приходить на помощь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583" y="5362671"/>
            <a:ext cx="2793357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Субсидии (от лат.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») - поддержка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2449335"/>
            <a:ext cx="299236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7856" y="3780581"/>
            <a:ext cx="302433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2029" y="5354812"/>
            <a:ext cx="305995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Предоставляются на условиях долевого софинансирования расходов других бюджетов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52192" y="2445624"/>
            <a:ext cx="279032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карманные деньги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52192" y="3789040"/>
            <a:ext cx="2781083" cy="15081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даете своему ребенку деньги и посылаете его в магазин купить продукты (по списку)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7481" y="5354811"/>
            <a:ext cx="286707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 «добавляете» денег для того, чтобы ребенок купил себе новый телефон (а остальные он накопил сам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23172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проект бюджета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района?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616606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448" y="2636912"/>
            <a:ext cx="727280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Составление проекта местного бюджета основывается на: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677381"/>
            <a:ext cx="1944216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9005" y="3677381"/>
            <a:ext cx="1994021" cy="26642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0235" y="3678216"/>
            <a:ext cx="1884171" cy="26626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04020" y="373832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3915" y="37383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8619" y="371951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6702" y="4446188"/>
            <a:ext cx="1796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Бюджетном послании Президента Российской Федерации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3852" y="4323078"/>
            <a:ext cx="1708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Прогнозе социально-экономического развития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62578" y="4470920"/>
            <a:ext cx="1884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Государственных и муниципальных программах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61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437" y="116632"/>
            <a:ext cx="730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0235" y="112300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22624" y="192057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8868" y="2726551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23365" y="3558554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44271" y="4400237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911144" y="5295873"/>
            <a:ext cx="648072" cy="5760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84498" y="2655904"/>
            <a:ext cx="7077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62219" y="3467410"/>
            <a:ext cx="752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Исполнение бюджета в текущем году (органы исполнительной власти; Правительство, местная администрация, финансовые органы)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012" y="4328011"/>
            <a:ext cx="747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2556" y="5228545"/>
            <a:ext cx="699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5180" y="1052736"/>
            <a:ext cx="745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(органы исполнительной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90800" y="1847582"/>
            <a:ext cx="741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 (законодательные, представительные органы власти)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Выгнутая вправо стрелка 26"/>
          <p:cNvSpPr/>
          <p:nvPr/>
        </p:nvSpPr>
        <p:spPr>
          <a:xfrm rot="10800000">
            <a:off x="179509" y="1235280"/>
            <a:ext cx="731634" cy="4531456"/>
          </a:xfrm>
          <a:prstGeom prst="curvedLeftArrow">
            <a:avLst>
              <a:gd name="adj1" fmla="val 30195"/>
              <a:gd name="adj2" fmla="val 50000"/>
              <a:gd name="adj3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1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556790"/>
          <a:ext cx="8712969" cy="4896545"/>
        </p:xfrm>
        <a:graphic>
          <a:graphicData uri="http://schemas.openxmlformats.org/drawingml/2006/table">
            <a:tbl>
              <a:tblPr/>
              <a:tblGrid>
                <a:gridCol w="3066816"/>
                <a:gridCol w="1573517"/>
                <a:gridCol w="2036318"/>
                <a:gridCol w="2036318"/>
              </a:tblGrid>
              <a:tr h="2684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План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Факт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% исполнения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ДОХОДЫ ВСЕГО в том числе: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303 581,45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301 699,62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99,4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Налоговые и неналоговые доходы в том числе: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62 268,08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62 179,60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99,9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41 898,16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42 040,51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неналоговые доходы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20 369,92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20139,09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98,9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Безвозмездные  поступления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241 313,37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239 520,02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99,3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дотации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107 391,90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107 391,90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субсидии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6 900,02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6 900,02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субвенции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121 427,45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120 900,18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99,6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иные межбюджетные трансферты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5 494,00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4 956,84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90,2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52,36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52,4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возврат остатков субсидий, субвенций прошлых лет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-681,28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2464" marR="42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9297" name="Rectangle 1"/>
          <p:cNvSpPr>
            <a:spLocks noChangeArrowheads="1"/>
          </p:cNvSpPr>
          <p:nvPr/>
        </p:nvSpPr>
        <p:spPr bwMode="auto">
          <a:xfrm>
            <a:off x="467544" y="255187"/>
            <a:ext cx="8280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принимается сбалансированный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Объем и структура доходов в динамике районного бюджета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Ольгинского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муниципального района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ыс. рублей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/>
        </p:nvGraphicFramePr>
        <p:xfrm>
          <a:off x="467544" y="404665"/>
          <a:ext cx="8316000" cy="58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6"/>
          <p:cNvGraphicFramePr>
            <a:graphicFrameLocks/>
          </p:cNvGraphicFramePr>
          <p:nvPr/>
        </p:nvGraphicFramePr>
        <p:xfrm>
          <a:off x="179512" y="116632"/>
          <a:ext cx="8640960" cy="651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6"/>
          <p:cNvGraphicFramePr>
            <a:graphicFrameLocks/>
          </p:cNvGraphicFramePr>
          <p:nvPr/>
        </p:nvGraphicFramePr>
        <p:xfrm>
          <a:off x="179512" y="171450"/>
          <a:ext cx="8640960" cy="642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827584" y="332657"/>
          <a:ext cx="7920880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67544" y="908720"/>
          <a:ext cx="799288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07504" y="116632"/>
          <a:ext cx="8928992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251521" y="836712"/>
          <a:ext cx="856895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7460</TotalTime>
  <Words>781</Words>
  <Application>Microsoft Office PowerPoint</Application>
  <PresentationFormat>Экран (4:3)</PresentationFormat>
  <Paragraphs>198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Воздушный поток</vt:lpstr>
      <vt:lpstr>Аптека</vt:lpstr>
      <vt:lpstr>1_Исполнительная</vt:lpstr>
      <vt:lpstr>Открытая</vt:lpstr>
      <vt:lpstr>2_Исполнительная</vt:lpstr>
      <vt:lpstr>8_Тема Office</vt:lpstr>
      <vt:lpstr>Слайд 1</vt:lpstr>
      <vt:lpstr>Слайд 2</vt:lpstr>
      <vt:lpstr>ЧТО ТАКОЕ БЮДЖЕТ?</vt:lpstr>
      <vt:lpstr>Слайд 4</vt:lpstr>
      <vt:lpstr>Слайд 5</vt:lpstr>
      <vt:lpstr>Слайд 6</vt:lpstr>
      <vt:lpstr>Слайд 7</vt:lpstr>
      <vt:lpstr>На чем основывается проект бюджета ольгинского муниципального района?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UPRFIN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Борох Оксана Николаевна</dc:creator>
  <cp:lastModifiedBy>Борисова</cp:lastModifiedBy>
  <cp:revision>493</cp:revision>
  <cp:lastPrinted>2014-02-24T14:13:58Z</cp:lastPrinted>
  <dcterms:created xsi:type="dcterms:W3CDTF">2013-12-18T08:51:47Z</dcterms:created>
  <dcterms:modified xsi:type="dcterms:W3CDTF">2018-03-16T00:13:52Z</dcterms:modified>
</cp:coreProperties>
</file>