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drawings/drawing2.xml" ContentType="application/vnd.openxmlformats-officedocument.drawingml.chartshap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56" r:id="rId3"/>
    <p:sldMasterId id="2147483780" r:id="rId4"/>
    <p:sldMasterId id="2147483804" r:id="rId5"/>
    <p:sldMasterId id="2147483953" r:id="rId6"/>
  </p:sldMasterIdLst>
  <p:notesMasterIdLst>
    <p:notesMasterId r:id="rId22"/>
  </p:notesMasterIdLst>
  <p:sldIdLst>
    <p:sldId id="256" r:id="rId7"/>
    <p:sldId id="257" r:id="rId8"/>
    <p:sldId id="260" r:id="rId9"/>
    <p:sldId id="261" r:id="rId10"/>
    <p:sldId id="374" r:id="rId11"/>
    <p:sldId id="271" r:id="rId12"/>
    <p:sldId id="272" r:id="rId13"/>
    <p:sldId id="268" r:id="rId14"/>
    <p:sldId id="275" r:id="rId15"/>
    <p:sldId id="376" r:id="rId16"/>
    <p:sldId id="379" r:id="rId17"/>
    <p:sldId id="380" r:id="rId18"/>
    <p:sldId id="381" r:id="rId19"/>
    <p:sldId id="384" r:id="rId20"/>
    <p:sldId id="383" r:id="rId2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3300"/>
    <a:srgbClr val="00CC00"/>
    <a:srgbClr val="920000"/>
    <a:srgbClr val="CCECFF"/>
    <a:srgbClr val="FFFF66"/>
    <a:srgbClr val="CC0000"/>
    <a:srgbClr val="336600"/>
    <a:srgbClr val="009900"/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595" autoAdjust="0"/>
  </p:normalViewPr>
  <p:slideViewPr>
    <p:cSldViewPr>
      <p:cViewPr varScale="1">
        <p:scale>
          <a:sx n="103" d="100"/>
          <a:sy n="103" d="100"/>
        </p:scale>
        <p:origin x="-2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1;&#1086;&#1088;&#1080;&#1089;&#1086;&#1074;&#1072;\Desktop\&#1052;&#1086;&#1085;&#1080;&#1090;&#1086;&#1088;&#1080;&#1085;&#1075;\&#1057;&#1083;&#1072;&#1081;&#1076;\&#1073;&#1102;&#1076;&#1078;&#1077;&#1090;%20&#1080;&#1089;&#1087;%202016,&#1087;&#1083;&#1072;&#1085;%2020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52;&#1086;&#1085;&#1080;&#1090;&#1086;&#1088;&#1080;&#1085;&#1075;\&#1057;&#1083;&#1072;&#1081;&#1076;\&#1073;&#1102;&#1076;&#1078;&#1077;&#1090;%20&#1080;&#1089;&#1087;%202016,&#1087;&#1083;&#1072;&#1085;%20201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52;&#1086;&#1085;&#1080;&#1090;&#1086;&#1088;&#1080;&#1085;&#1075;\&#1057;&#1083;&#1072;&#1081;&#1076;\&#1073;&#1102;&#1076;&#1078;&#1077;&#1090;%20&#1080;&#1089;&#1087;%202016,&#1087;&#1083;&#1072;&#1085;%202017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&#1041;&#1086;&#1088;&#1080;&#1089;&#1086;&#1074;&#1072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&#1041;&#1086;&#1088;&#1080;&#1089;&#1086;&#1074;&#1072;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0"/>
            </a:pPr>
            <a:r>
              <a:rPr lang="ru-RU" sz="1200" dirty="0">
                <a:latin typeface="+mj-lt"/>
                <a:cs typeface="Aharoni" pitchFamily="2" charset="-79"/>
              </a:rPr>
              <a:t>Доля исполнения в общем объёме дохода за 2016 год (общий объем доходов 323105,72</a:t>
            </a:r>
          </a:p>
          <a:p>
            <a:pPr>
              <a:defRPr sz="1200"/>
            </a:pPr>
            <a:r>
              <a:rPr lang="ru-RU" sz="1200" dirty="0">
                <a:latin typeface="+mj-lt"/>
                <a:cs typeface="Aharoni" pitchFamily="2" charset="-79"/>
              </a:rPr>
              <a:t> тыс.руб.)</a:t>
            </a:r>
          </a:p>
        </c:rich>
      </c:tx>
      <c:layout>
        <c:manualLayout>
          <c:xMode val="edge"/>
          <c:yMode val="edge"/>
          <c:x val="7.9310485810485942E-2"/>
          <c:y val="2.5139911383776442E-2"/>
        </c:manualLayout>
      </c:layout>
    </c:title>
    <c:plotArea>
      <c:layout>
        <c:manualLayout>
          <c:layoutTarget val="inner"/>
          <c:xMode val="edge"/>
          <c:yMode val="edge"/>
          <c:x val="0.11686602141696434"/>
          <c:y val="0.25171624713958812"/>
          <c:w val="0.51261686666986572"/>
          <c:h val="0.54462242562929064"/>
        </c:manualLayout>
      </c:layout>
      <c:ofPieChart>
        <c:ofPieType val="bar"/>
        <c:varyColors val="1"/>
        <c:ser>
          <c:idx val="0"/>
          <c:order val="0"/>
          <c:tx>
            <c:strRef>
              <c:f>'доля в общем объеме 2016'!$B$1:$B$2</c:f>
              <c:strCache>
                <c:ptCount val="1"/>
                <c:pt idx="0">
                  <c:v>Доля исполнения в общем объёме дохода за 2016 год исп.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explosion val="27"/>
          <c:dPt>
            <c:idx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FF66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explosion val="67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1"/>
              <c:delete val="1"/>
            </c:dLbl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'доля в общем объеме 2016'!$A$3:$A$4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'доля в общем объеме 2016'!$B$3:$B$4</c:f>
              <c:numCache>
                <c:formatCode>0.00</c:formatCode>
                <c:ptCount val="2"/>
                <c:pt idx="0">
                  <c:v>59517.62</c:v>
                </c:pt>
                <c:pt idx="1">
                  <c:v>263588.09999999998</c:v>
                </c:pt>
              </c:numCache>
            </c:numRef>
          </c:val>
        </c:ser>
        <c:ser>
          <c:idx val="1"/>
          <c:order val="1"/>
          <c:tx>
            <c:strRef>
              <c:f>'доля в общем объеме 2016'!$C$1:$C$2</c:f>
              <c:strCache>
                <c:ptCount val="1"/>
                <c:pt idx="0">
                  <c:v>Доля исполнения в общем объёме дохода за 2016 год доля в общем объеме доходов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explosion val="27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'доля в общем объеме 2016'!$A$3:$A$4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'доля в общем объеме 2016'!$C$3:$C$4</c:f>
              <c:numCache>
                <c:formatCode>0</c:formatCode>
                <c:ptCount val="2"/>
                <c:pt idx="0">
                  <c:v>13.41</c:v>
                </c:pt>
                <c:pt idx="1">
                  <c:v>86.59</c:v>
                </c:pt>
              </c:numCache>
            </c:numRef>
          </c:val>
        </c:ser>
        <c:gapWidth val="100"/>
        <c:secondPieSize val="75"/>
        <c:serLines>
          <c:spPr>
            <a:ln w="3175">
              <a:solidFill>
                <a:srgbClr val="000000"/>
              </a:solidFill>
              <a:prstDash val="solid"/>
            </a:ln>
          </c:spPr>
        </c:serLines>
      </c:of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143509949702504"/>
          <c:y val="0.20823798627002313"/>
          <c:w val="0.30146124164758292"/>
          <c:h val="9.839816933638465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/>
              <a:t>Исполнение за 2016 год по налоговым и неналоговымдоходам</a:t>
            </a:r>
            <a:r>
              <a:rPr lang="ru-RU" sz="1500" baseline="0"/>
              <a:t> </a:t>
            </a:r>
            <a:r>
              <a:rPr lang="ru-RU" sz="1500"/>
              <a:t>(исполнение 59517,62 тыс. рублей)</a:t>
            </a:r>
          </a:p>
          <a:p>
            <a:pPr algn="ctr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/>
              <a:t>
</a:t>
            </a:r>
          </a:p>
        </c:rich>
      </c:tx>
      <c:layout>
        <c:manualLayout>
          <c:xMode val="edge"/>
          <c:yMode val="edge"/>
          <c:x val="5.8752997601918558E-2"/>
          <c:y val="7.3099415204678428E-3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9424483176525026"/>
          <c:y val="0.36988356902693453"/>
          <c:w val="0.27218257290562864"/>
          <c:h val="0.33187181885025385"/>
        </c:manualLayout>
      </c:layout>
      <c:pieChart>
        <c:varyColors val="1"/>
        <c:ser>
          <c:idx val="1"/>
          <c:order val="0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2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3"/>
            <c:spPr>
              <a:solidFill>
                <a:srgbClr val="80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4"/>
            <c:spPr>
              <a:solidFill>
                <a:srgbClr val="0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5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'исп дохода налог.нен. за 2016'!$A$4:$A$19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</c:strCache>
            </c:strRef>
          </c:cat>
          <c:val>
            <c:numRef>
              <c:f>'исп дохода налог.нен. за 2016'!$B$4:$B$19</c:f>
            </c:numRef>
          </c:val>
        </c:ser>
        <c:ser>
          <c:idx val="0"/>
          <c:order val="1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2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3"/>
            <c:spPr>
              <a:solidFill>
                <a:srgbClr val="80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4"/>
            <c:spPr>
              <a:solidFill>
                <a:srgbClr val="0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5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4"/>
              <c:layout>
                <c:manualLayout>
                  <c:x val="6.656328798450439E-3"/>
                  <c:y val="5.9154447286655004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0.10269539510367914"/>
                  <c:y val="2.2603152605527647E-2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-2.7878865284418273E-2"/>
                  <c:y val="2.2608985209785406E-2"/>
                </c:manualLayout>
              </c:layout>
              <c:dLblPos val="bestFit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'исп дохода налог.нен. за 2016'!$A$4:$A$19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</c:strCache>
            </c:strRef>
          </c:cat>
          <c:val>
            <c:numRef>
              <c:f>'исп дохода налог.нен. за 2016'!$C$4:$C$19</c:f>
              <c:numCache>
                <c:formatCode>0.00</c:formatCode>
                <c:ptCount val="16"/>
                <c:pt idx="0">
                  <c:v>29432.9</c:v>
                </c:pt>
                <c:pt idx="1">
                  <c:v>3692.2</c:v>
                </c:pt>
                <c:pt idx="2">
                  <c:v>7536.49</c:v>
                </c:pt>
                <c:pt idx="3">
                  <c:v>381.21</c:v>
                </c:pt>
                <c:pt idx="4">
                  <c:v>18.32</c:v>
                </c:pt>
                <c:pt idx="5">
                  <c:v>0.1</c:v>
                </c:pt>
                <c:pt idx="6">
                  <c:v>96.990000000000023</c:v>
                </c:pt>
                <c:pt idx="7">
                  <c:v>1113</c:v>
                </c:pt>
                <c:pt idx="8">
                  <c:v>6080.7</c:v>
                </c:pt>
                <c:pt idx="9">
                  <c:v>834.83999999999958</c:v>
                </c:pt>
                <c:pt idx="10">
                  <c:v>38.840000000000003</c:v>
                </c:pt>
                <c:pt idx="11">
                  <c:v>2505.69</c:v>
                </c:pt>
                <c:pt idx="12">
                  <c:v>4731.8600000000024</c:v>
                </c:pt>
                <c:pt idx="13">
                  <c:v>1478.77</c:v>
                </c:pt>
                <c:pt idx="14">
                  <c:v>3.6</c:v>
                </c:pt>
                <c:pt idx="15">
                  <c:v>1573.33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2350195434203814"/>
          <c:y val="0.1038013230802291"/>
          <c:w val="0.36810589323816567"/>
          <c:h val="0.81286672499270829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Структура безвозмездных поступлений в бюджет Ольгинского муниципального района из бюджетов других уровней в 2016 году (общий объем 263588,10тыс.руб.)</a:t>
            </a:r>
          </a:p>
        </c:rich>
      </c:tx>
      <c:layout>
        <c:manualLayout>
          <c:xMode val="edge"/>
          <c:yMode val="edge"/>
          <c:x val="0.11326877829591697"/>
          <c:y val="3.2745708110989452E-2"/>
        </c:manualLayout>
      </c:layout>
      <c:spPr>
        <a:noFill/>
        <a:ln w="25400">
          <a:noFill/>
        </a:ln>
      </c:spPr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14239504701887234"/>
          <c:y val="0.29974847950015682"/>
          <c:w val="0.39967700697342634"/>
          <c:h val="0.62216701207175462"/>
        </c:manualLayout>
      </c:layout>
      <c:pie3DChart>
        <c:varyColors val="1"/>
        <c:ser>
          <c:idx val="0"/>
          <c:order val="0"/>
          <c:explosion val="25"/>
          <c:cat>
            <c:strRef>
              <c:f>'исполнение безвозм. за 2016'!$A$4:$A$9</c:f>
              <c:strCache>
                <c:ptCount val="6"/>
                <c:pt idx="0">
                  <c:v>Дотации</c:v>
                </c:pt>
                <c:pt idx="1">
                  <c:v>Прочие 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  <c:pt idx="4">
                  <c:v>Прочие безвозмездные поступления</c:v>
                </c:pt>
                <c:pt idx="5">
                  <c:v>Возврат остатков субсидий</c:v>
                </c:pt>
              </c:strCache>
            </c:strRef>
          </c:cat>
          <c:val>
            <c:numRef>
              <c:f>'исполнение безвозм. за 2016'!$B$4:$B$9</c:f>
            </c:numRef>
          </c:val>
        </c:ser>
        <c:ser>
          <c:idx val="1"/>
          <c:order val="1"/>
          <c:explosion val="25"/>
          <c:cat>
            <c:strRef>
              <c:f>'исполнение безвозм. за 2016'!$A$4:$A$9</c:f>
              <c:strCache>
                <c:ptCount val="6"/>
                <c:pt idx="0">
                  <c:v>Дотации</c:v>
                </c:pt>
                <c:pt idx="1">
                  <c:v>Прочие 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  <c:pt idx="4">
                  <c:v>Прочие безвозмездные поступления</c:v>
                </c:pt>
                <c:pt idx="5">
                  <c:v>Возврат остатков субсидий</c:v>
                </c:pt>
              </c:strCache>
            </c:strRef>
          </c:cat>
          <c:val>
            <c:numRef>
              <c:f>'исполнение безвозм. за 2016'!$C$4:$C$9</c:f>
              <c:numCache>
                <c:formatCode>0.00</c:formatCode>
                <c:ptCount val="6"/>
                <c:pt idx="0">
                  <c:v>120620</c:v>
                </c:pt>
                <c:pt idx="1">
                  <c:v>9357.6400000000049</c:v>
                </c:pt>
                <c:pt idx="2">
                  <c:v>125922.39</c:v>
                </c:pt>
                <c:pt idx="3">
                  <c:v>7711.44</c:v>
                </c:pt>
                <c:pt idx="4">
                  <c:v>60.52</c:v>
                </c:pt>
                <c:pt idx="5">
                  <c:v>-83.89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961266977550161"/>
          <c:y val="0.23611265414953891"/>
          <c:w val="0.30060834628681132"/>
          <c:h val="0.5878397498317177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 rtl="0">
            <a:defRPr sz="92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294681,77</a:t>
                    </a:r>
                    <a:r>
                      <a:rPr lang="ru-RU"/>
                      <a:t>  89%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37451,7</a:t>
                    </a:r>
                    <a:r>
                      <a:rPr lang="ru-RU"/>
                      <a:t>  11%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Лист4!$A$6:$A$7</c:f>
              <c:strCache>
                <c:ptCount val="2"/>
                <c:pt idx="0">
                  <c:v>Мероприятия программной направленности (включенные в мунициципальную программу района)</c:v>
                </c:pt>
                <c:pt idx="1">
                  <c:v>Непрограммные направления деятельности органов местного самоуправления и переданных государственных полномочий</c:v>
                </c:pt>
              </c:strCache>
            </c:strRef>
          </c:cat>
          <c:val>
            <c:numRef>
              <c:f>Лист4!$B$6:$B$7</c:f>
              <c:numCache>
                <c:formatCode>General</c:formatCode>
                <c:ptCount val="2"/>
                <c:pt idx="0">
                  <c:v>294681.77</c:v>
                </c:pt>
                <c:pt idx="1">
                  <c:v>37451.699999999997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100" b="1" spc="100" baseline="0"/>
          </a:pPr>
          <a:endParaRPr lang="ru-RU"/>
        </a:p>
      </c:txPr>
    </c:legend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6.5061543341062469E-2"/>
          <c:y val="0.15892861721103035"/>
          <c:w val="0.5312637881049177"/>
          <c:h val="0.82909516592116128"/>
        </c:manualLayout>
      </c:layout>
      <c:pie3DChart>
        <c:varyColors val="1"/>
        <c:ser>
          <c:idx val="0"/>
          <c:order val="0"/>
          <c:explosion val="25"/>
          <c:dLbls>
            <c:showVal val="1"/>
            <c:showLeaderLines val="1"/>
          </c:dLbls>
          <c:cat>
            <c:strRef>
              <c:f>Лист3!$A$3:$B$14</c:f>
              <c:strCache>
                <c:ptCount val="11"/>
                <c:pt idx="0">
                  <c:v>    ОБЩЕГОСУДАРСТВЕННЫЕ ВОПРОСЫ</c:v>
                </c:pt>
                <c:pt idx="1">
                  <c:v>    НАЦИОНАЛЬНАЯ ОБОРОНА</c:v>
                </c:pt>
                <c:pt idx="2">
                  <c:v>    НАЦИОНАЛЬНАЯ БЕЗОПАСНОСТЬ И ПРАВООХРАНИТЕЛЬНАЯ ДЕЯТЕЛЬНОСТЬ</c:v>
                </c:pt>
                <c:pt idx="3">
                  <c:v>    НАЦИОНАЛЬНАЯ ЭКОНОМИКА</c:v>
                </c:pt>
                <c:pt idx="4">
                  <c:v>    ЖИЛИЩНО-КОММУНАЛЬНОЕ ХОЗЯЙСТВО</c:v>
                </c:pt>
                <c:pt idx="5">
                  <c:v>    ОБРАЗОВАНИЕ</c:v>
                </c:pt>
                <c:pt idx="6">
                  <c:v>    КУЛЬТУРА, КИНЕМАТОГРАФИЯ</c:v>
                </c:pt>
                <c:pt idx="7">
                  <c:v>    СОЦИАЛЬНАЯ ПОЛИТИКА</c:v>
                </c:pt>
                <c:pt idx="8">
                  <c:v>    ФИЗИЧЕСКАЯ КУЛЬТУРА И СПОРТ</c:v>
                </c:pt>
                <c:pt idx="9">
                  <c:v>    СРЕДСТВА МАССОВОЙ ИНФОРМАЦИИ</c:v>
                </c:pt>
                <c:pt idx="10">
                  <c:v>    ОБСЛУЖИВАНИЕ ГОСУДАРСТВЕННОГО И МУНИЦИПАЛЬНОГО ДОЛГА</c:v>
                </c:pt>
              </c:strCache>
            </c:strRef>
          </c:cat>
          <c:val>
            <c:numRef>
              <c:f>Лист3!$C$3:$C$14</c:f>
              <c:numCache>
                <c:formatCode>#,##0.00</c:formatCode>
                <c:ptCount val="11"/>
                <c:pt idx="0">
                  <c:v>55136.86</c:v>
                </c:pt>
                <c:pt idx="1">
                  <c:v>1080.8</c:v>
                </c:pt>
                <c:pt idx="2">
                  <c:v>4224.6000000000004</c:v>
                </c:pt>
                <c:pt idx="3">
                  <c:v>8849.7199999999939</c:v>
                </c:pt>
                <c:pt idx="4">
                  <c:v>445.72999999999985</c:v>
                </c:pt>
                <c:pt idx="5">
                  <c:v>225397.47</c:v>
                </c:pt>
                <c:pt idx="6">
                  <c:v>23217.59</c:v>
                </c:pt>
                <c:pt idx="7">
                  <c:v>2937.8900000000012</c:v>
                </c:pt>
                <c:pt idx="8">
                  <c:v>258.91999999999985</c:v>
                </c:pt>
                <c:pt idx="9">
                  <c:v>1575.37</c:v>
                </c:pt>
                <c:pt idx="10">
                  <c:v>461.71999999999986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304606491914553"/>
          <c:y val="1.5210332750959319E-2"/>
          <c:w val="0.32520650313899091"/>
          <c:h val="0.98478966724904071"/>
        </c:manualLayout>
      </c:layout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0.47953</cdr:x>
      <cdr:y>0.49365</cdr:y>
    </cdr:from>
    <cdr:to>
      <cdr:x>0.49704</cdr:x>
      <cdr:y>0.53176</cdr:y>
    </cdr:to>
    <cdr:sp macro="" textlink="">
      <cdr:nvSpPr>
        <cdr:cNvPr id="1024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47053" y="2062651"/>
          <a:ext cx="125787" cy="158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18288" tIns="18288" rIns="18288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475" b="0" i="0" u="none" strike="noStrike" baseline="0">
              <a:solidFill>
                <a:srgbClr val="000000"/>
              </a:solidFill>
              <a:latin typeface="Arial Cyr"/>
              <a:cs typeface="Arial Cyr"/>
            </a:rPr>
            <a:t>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0.46875</cdr:x>
      <cdr:y>0.10069</cdr:y>
    </cdr:from>
    <cdr:to>
      <cdr:x>0.66875</cdr:x>
      <cdr:y>0.43403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3125" y="276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0.025</cdr:x>
      <cdr:y>0.01736</cdr:y>
    </cdr:from>
    <cdr:to>
      <cdr:x>0.97917</cdr:x>
      <cdr:y>0.22917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4300" y="47625"/>
          <a:ext cx="4362449" cy="581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/>
            <a:t>Доля мероприятий программной направленности в общем </a:t>
          </a:r>
          <a:r>
            <a:rPr lang="ru-RU" sz="1600" b="1" dirty="0" smtClean="0"/>
            <a:t>объеме</a:t>
          </a:r>
        </a:p>
        <a:p xmlns:a="http://schemas.openxmlformats.org/drawingml/2006/main">
          <a:pPr algn="ctr"/>
          <a:r>
            <a:rPr lang="ru-RU" sz="1600" b="1" dirty="0" smtClean="0"/>
            <a:t>  </a:t>
          </a:r>
          <a:r>
            <a:rPr lang="ru-RU" sz="1600" b="1" dirty="0"/>
            <a:t>расходов  бюджета 2016 года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0.46875</cdr:x>
      <cdr:y>0.10069</cdr:y>
    </cdr:from>
    <cdr:to>
      <cdr:x>0.66875</cdr:x>
      <cdr:y>0.43403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3125" y="276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</cdr:y>
    </cdr:from>
    <cdr:to>
      <cdr:x>0.97917</cdr:x>
      <cdr:y>0.14554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0"/>
          <a:ext cx="7134845" cy="885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ru-RU" sz="1400" b="1" dirty="0">
              <a:latin typeface="Times New Roman" pitchFamily="18" charset="0"/>
              <a:cs typeface="Times New Roman" pitchFamily="18" charset="0"/>
            </a:rPr>
            <a:t>Структура бюджета </a:t>
          </a:r>
          <a:r>
            <a:rPr lang="ru-RU" sz="1400" b="1" dirty="0" err="1">
              <a:latin typeface="Times New Roman" pitchFamily="18" charset="0"/>
              <a:cs typeface="Times New Roman" pitchFamily="18" charset="0"/>
            </a:rPr>
            <a:t>Ольгинского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муниципального  района</a:t>
          </a:r>
        </a:p>
        <a:p xmlns:a="http://schemas.openxmlformats.org/drawingml/2006/main">
          <a:pPr algn="l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по основным видам расходов в 2016 году</a:t>
          </a:r>
        </a:p>
        <a:p xmlns:a="http://schemas.openxmlformats.org/drawingml/2006/main">
          <a:pPr algn="l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(общий объем расходов  332133,47 тыс.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рублей)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r">
              <a:defRPr sz="1200"/>
            </a:lvl1pPr>
          </a:lstStyle>
          <a:p>
            <a:fld id="{7052821B-354E-4A8D-BB6F-7B2E73A81B33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887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8" tIns="45733" rIns="91468" bIns="457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68" tIns="45733" rIns="91468" bIns="457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r">
              <a:defRPr sz="1200"/>
            </a:lvl1pPr>
          </a:lstStyle>
          <a:p>
            <a:fld id="{CE473E03-14A9-44D1-9B9D-9662B3FA38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2845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73E03-14A9-44D1-9B9D-9662B3FA38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0932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D7A9B-C2B5-4E7E-88E4-C3F462F820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070A-A4B9-4592-81A4-6CB557D964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81943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005FB-B322-4689-90BD-A915166FE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982A1-3191-4BA1-8556-046F378402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5688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C44FA-C9C2-456C-90FB-F040F0C4BC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D3284-3D87-43CB-BF5F-945146B1C6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03373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FF265-B957-406D-8EB0-EF5ED86D44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C7FF4-6995-4871-A8D3-B9645AEC39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5673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EFDE5-891F-408E-BAD3-942BB77CF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035BF-9A02-4774-8FD8-A1BB34DAF2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21919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B1C6-3796-4E7C-88EC-265652522D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ABA3E-3EFC-42AD-8513-4479F43C65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44969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7309F-25A1-4299-B091-E46B29FE8A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8AAC-5DDA-4AC7-9E5A-D7E01DDB08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3552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19B9-7B40-460B-814B-1A0C1611C1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A67A9-5A0A-473B-B99B-292C8E93BA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968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99EE-92C9-43C8-A012-D3B55C4662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6D60B-CABA-448F-B78B-9A307CC6DA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69091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5117-D199-490A-9E55-B9A3CDCE59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3F0EE-70F9-46A3-BE33-560BD7303A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15184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A559-53F6-4EA3-8CAC-029F01AB43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CA634-5A00-4306-9CCA-CE7AE6E551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69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20.03.2017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7D9DC7-EE8A-4085-9837-C0354944D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534F1D-893E-4071-8864-1738833357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579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11307" y="5028607"/>
            <a:ext cx="2397644" cy="182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32040" y="0"/>
            <a:ext cx="2268982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96136" y="5805264"/>
            <a:ext cx="1905000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98908" y="5085184"/>
            <a:ext cx="1938166" cy="17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0" y="3140968"/>
            <a:ext cx="2555776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411760" y="5373216"/>
            <a:ext cx="2304256" cy="148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339752" y="0"/>
            <a:ext cx="2622074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613973" y="3789040"/>
            <a:ext cx="2197019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997030" y="1"/>
            <a:ext cx="2146970" cy="178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0" y="4950542"/>
            <a:ext cx="2422258" cy="190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516216" y="3400008"/>
            <a:ext cx="2627784" cy="167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2285984" y="3789040"/>
            <a:ext cx="2350967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6516216" y="1772816"/>
            <a:ext cx="2627783" cy="162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0" y="1484784"/>
            <a:ext cx="2555776" cy="165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0"/>
            <a:ext cx="2339752" cy="147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555776" y="1844824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ОЛЬГИНСКОГО МУНИЦИПАЛЬНОГО РАЙОНА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2016 ГОД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ГРАЖДАН</a:t>
            </a:r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62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1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Одна из основных целей бюджетной политики - обеспечение большей прозрачности, открытости и доступности бюджетного процесса для жителей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Надеемся, что представление бюджета в понятной и доступной форме повысит уровень общественного участия жителей в бюджетном процессе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 размещается на официальном сайте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                                                        С.С.Басок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rgbClr val="F1412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F1412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1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0" y="692696"/>
            <a:ext cx="9144000" cy="5976664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– ЭТО ПЛАН ДОХОДОВ И РАСХОДОВ</a:t>
            </a:r>
          </a:p>
          <a:p>
            <a:pPr algn="ctr"/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Каждый житель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является участником формирования этого плана с одной стороны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Государство расходует поступившие доходы для выполнения своих функций и предоставления общественных (государственных) услуг: образование, здравоохранение, культура, спорт, социальное обеспечение, поддержка экономики, гарантии безопасности и правопорядка, защита общественных интересов, гражданских прав и свобод и др.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04056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60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3784" y="188640"/>
            <a:ext cx="9144000" cy="6192688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i="1" u="sng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денежные 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</a:t>
            </a: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доходов над его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расходами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3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67" name="Picture 43"/>
          <p:cNvPicPr>
            <a:picLocks noChangeArrowheads="1"/>
          </p:cNvPicPr>
          <p:nvPr/>
        </p:nvPicPr>
        <p:blipFill>
          <a:blip r:embed="rId2" cstate="print"/>
          <a:srcRect l="-15752" r="-15752"/>
          <a:stretch>
            <a:fillRect/>
          </a:stretch>
        </p:blipFill>
        <p:spPr bwMode="auto">
          <a:xfrm>
            <a:off x="1043608" y="3501008"/>
            <a:ext cx="3257550" cy="2752725"/>
          </a:xfrm>
          <a:prstGeom prst="rect">
            <a:avLst/>
          </a:prstGeom>
          <a:noFill/>
        </p:spPr>
      </p:pic>
      <p:pic>
        <p:nvPicPr>
          <p:cNvPr id="436268" name="Схема 21"/>
          <p:cNvPicPr>
            <a:picLocks noChangeArrowheads="1"/>
          </p:cNvPicPr>
          <p:nvPr/>
        </p:nvPicPr>
        <p:blipFill>
          <a:blip r:embed="rId3" cstate="print"/>
          <a:srcRect l="-15752" r="-15752"/>
          <a:stretch>
            <a:fillRect/>
          </a:stretch>
        </p:blipFill>
        <p:spPr bwMode="auto">
          <a:xfrm>
            <a:off x="5436096" y="3429000"/>
            <a:ext cx="3257550" cy="2752725"/>
          </a:xfrm>
          <a:prstGeom prst="rect">
            <a:avLst/>
          </a:prstGeom>
          <a:noFill/>
        </p:spPr>
      </p:pic>
      <p:pic>
        <p:nvPicPr>
          <p:cNvPr id="436272" name="Рисунок 14"/>
          <p:cNvPicPr>
            <a:picLocks noChangeAspect="1" noChangeArrowheads="1"/>
          </p:cNvPicPr>
          <p:nvPr/>
        </p:nvPicPr>
        <p:blipFill>
          <a:blip r:embed="rId4" cstate="print"/>
          <a:srcRect t="25943" b="17461"/>
          <a:stretch>
            <a:fillRect/>
          </a:stretch>
        </p:blipFill>
        <p:spPr bwMode="auto">
          <a:xfrm>
            <a:off x="1043608" y="2060848"/>
            <a:ext cx="1200150" cy="1247775"/>
          </a:xfrm>
          <a:prstGeom prst="rect">
            <a:avLst/>
          </a:prstGeom>
          <a:noFill/>
        </p:spPr>
      </p:pic>
      <p:pic>
        <p:nvPicPr>
          <p:cNvPr id="436271" name="Рисунок 15"/>
          <p:cNvPicPr>
            <a:picLocks noChangeAspect="1" noChangeArrowheads="1"/>
          </p:cNvPicPr>
          <p:nvPr/>
        </p:nvPicPr>
        <p:blipFill>
          <a:blip r:embed="rId5" cstate="print"/>
          <a:srcRect t="24055" b="17294"/>
          <a:stretch>
            <a:fillRect/>
          </a:stretch>
        </p:blipFill>
        <p:spPr bwMode="auto">
          <a:xfrm>
            <a:off x="2555776" y="1124744"/>
            <a:ext cx="1171575" cy="2219325"/>
          </a:xfrm>
          <a:prstGeom prst="rect">
            <a:avLst/>
          </a:prstGeom>
          <a:noFill/>
        </p:spPr>
      </p:pic>
      <p:pic>
        <p:nvPicPr>
          <p:cNvPr id="436270" name="Рисунок 16"/>
          <p:cNvPicPr>
            <a:picLocks noChangeAspect="1" noChangeArrowheads="1"/>
          </p:cNvPicPr>
          <p:nvPr/>
        </p:nvPicPr>
        <p:blipFill>
          <a:blip r:embed="rId4" cstate="print"/>
          <a:srcRect t="25935" b="17296"/>
          <a:stretch>
            <a:fillRect/>
          </a:stretch>
        </p:blipFill>
        <p:spPr bwMode="auto">
          <a:xfrm>
            <a:off x="5508104" y="1196752"/>
            <a:ext cx="1238250" cy="2105025"/>
          </a:xfrm>
          <a:prstGeom prst="rect">
            <a:avLst/>
          </a:prstGeom>
          <a:noFill/>
        </p:spPr>
      </p:pic>
      <p:pic>
        <p:nvPicPr>
          <p:cNvPr id="436269" name="Рисунок 17"/>
          <p:cNvPicPr>
            <a:picLocks noChangeAspect="1" noChangeArrowheads="1"/>
          </p:cNvPicPr>
          <p:nvPr/>
        </p:nvPicPr>
        <p:blipFill>
          <a:blip r:embed="rId5" cstate="print"/>
          <a:srcRect t="24063" b="17461"/>
          <a:stretch>
            <a:fillRect/>
          </a:stretch>
        </p:blipFill>
        <p:spPr bwMode="auto">
          <a:xfrm>
            <a:off x="7164288" y="1916832"/>
            <a:ext cx="1200150" cy="1333500"/>
          </a:xfrm>
          <a:prstGeom prst="rect">
            <a:avLst/>
          </a:prstGeom>
          <a:noFill/>
        </p:spPr>
      </p:pic>
      <p:sp>
        <p:nvSpPr>
          <p:cNvPr id="436273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6274" name="Rectangle 50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6275" name="Rectangle 51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3608" y="2492896"/>
            <a:ext cx="99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2699792" y="2060848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5580112" y="1988840"/>
            <a:ext cx="121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7308304" y="2492896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36276" name="Rectangle 52"/>
          <p:cNvSpPr>
            <a:spLocks noChangeArrowheads="1"/>
          </p:cNvSpPr>
          <p:nvPr/>
        </p:nvSpPr>
        <p:spPr bwMode="auto">
          <a:xfrm>
            <a:off x="2162879" y="-233064"/>
            <a:ext cx="48182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Доходы – Расходы = Дефицит (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Профицит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332657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Доходы районного бюджета </a:t>
            </a:r>
            <a:endParaRPr lang="ru-RU" sz="2000" dirty="0" smtClean="0"/>
          </a:p>
          <a:p>
            <a:pPr algn="ctr"/>
            <a:r>
              <a:rPr lang="ru-RU" sz="2000" b="1" dirty="0" err="1" smtClean="0"/>
              <a:t>Ольгинского</a:t>
            </a:r>
            <a:r>
              <a:rPr lang="ru-RU" sz="2000" b="1" dirty="0" smtClean="0"/>
              <a:t> муниципального района </a:t>
            </a:r>
            <a:endParaRPr lang="ru-RU" sz="20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27684" y="1340768"/>
            <a:ext cx="5400600" cy="137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277290" y="1329408"/>
            <a:ext cx="0" cy="34426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128284" y="1357374"/>
            <a:ext cx="0" cy="3768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27684" y="1338238"/>
            <a:ext cx="0" cy="3617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9512" y="1734182"/>
            <a:ext cx="2467744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808" y="1700018"/>
            <a:ext cx="297002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0152" y="1700808"/>
            <a:ext cx="288032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0152" y="2204865"/>
            <a:ext cx="2880320" cy="219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дотации,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-субсидии,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-субвенции,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иные межбюджетные трансферты,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безвозмездные поступления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43808" y="2007795"/>
            <a:ext cx="2970022" cy="30777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использования муниципального имущества,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-плата за негативное воздействие на окружающую среду,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продажи материальных и нематериальных активов,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штрафы, санкции, возмещение ущерба,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неналоговые доходы</a:t>
            </a:r>
          </a:p>
          <a:p>
            <a:r>
              <a:rPr lang="ru-RU" sz="1600" b="1" dirty="0" smtClean="0"/>
              <a:t> 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179512" y="2041959"/>
            <a:ext cx="2467744" cy="42780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налог на доходы физических лиц,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акцизы по подакцизным товарам,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-единый налог на вмененный доход,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единый сельскохозяйственный налог,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-налог, взимаемый в связи с применением патентной системы налогообложения,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государственная пошлина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2212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6631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40078"/>
            <a:ext cx="849694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денежные средства, перечисляемые из одного бюджета бюджетной системы Российской Федерации другому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0346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3908" y="192385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180346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Аналогия в семейном бюджете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494" y="2454850"/>
            <a:ext cx="28309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Dotation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дар, пожертвование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105" y="3780581"/>
            <a:ext cx="280831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Субвенции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»)- приходить на помощь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583" y="5362671"/>
            <a:ext cx="2793357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 - поддержка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2449335"/>
            <a:ext cx="299236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7856" y="3780581"/>
            <a:ext cx="302433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2029" y="5354812"/>
            <a:ext cx="305995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2192" y="2445624"/>
            <a:ext cx="279032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карманные деньги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2192" y="3789040"/>
            <a:ext cx="2781083" cy="15081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деньги и посылаете его в магазин купить продукты (по списку)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7481" y="5354811"/>
            <a:ext cx="286707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«добавляете» денег для того, чтобы ребенок купил себе новый телефон (а остальные он накопил сам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231724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бюджета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616606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448" y="2636912"/>
            <a:ext cx="727280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Составление проекта местного бюджета основывается на: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3677381"/>
            <a:ext cx="1944216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9005" y="3677381"/>
            <a:ext cx="1994021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0235" y="3678216"/>
            <a:ext cx="1884171" cy="26626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04020" y="373832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3915" y="37383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8619" y="371951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46702" y="4446188"/>
            <a:ext cx="1796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3852" y="4323078"/>
            <a:ext cx="1708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Прогнозе социально-экономического развития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62578" y="4470920"/>
            <a:ext cx="1884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Государственных и муниципальных программах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617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437" y="116632"/>
            <a:ext cx="7303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0235" y="112300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2624" y="192057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8868" y="272655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23365" y="3558554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44271" y="4400237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911144" y="529587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484498" y="2655904"/>
            <a:ext cx="707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62219" y="3467410"/>
            <a:ext cx="7521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Исполнение бюджета в текущем году (органы исполнительной власти; Правительство, местная администрация, финансовые органы)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012" y="4328011"/>
            <a:ext cx="74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2556" y="5228545"/>
            <a:ext cx="699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35180" y="1052736"/>
            <a:ext cx="745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90800" y="1847582"/>
            <a:ext cx="741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Выгнутая вправо стрелка 26"/>
          <p:cNvSpPr/>
          <p:nvPr/>
        </p:nvSpPr>
        <p:spPr>
          <a:xfrm rot="10800000">
            <a:off x="179509" y="1235280"/>
            <a:ext cx="731634" cy="4531456"/>
          </a:xfrm>
          <a:prstGeom prst="curvedLeftArrow">
            <a:avLst>
              <a:gd name="adj1" fmla="val 30195"/>
              <a:gd name="adj2" fmla="val 50000"/>
              <a:gd name="adj3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1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556790"/>
          <a:ext cx="8712969" cy="4896545"/>
        </p:xfrm>
        <a:graphic>
          <a:graphicData uri="http://schemas.openxmlformats.org/drawingml/2006/table">
            <a:tbl>
              <a:tblPr/>
              <a:tblGrid>
                <a:gridCol w="3066816"/>
                <a:gridCol w="1573517"/>
                <a:gridCol w="2036318"/>
                <a:gridCol w="2036318"/>
              </a:tblGrid>
              <a:tr h="2684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План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Факт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% исполнения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ДОХОДЫ ВСЕГО в том числе: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303 447,85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    323 105,72  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106,5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Налоговые и неналоговые доходы в том числе: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51873,96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59 517,62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114,8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39 864,00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       42 271,23   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106,0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неналоговые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12 009,96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17 246,39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43,3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Безвозмездные  поступления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251 573,89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263 588,10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104,8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дотации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88 634,00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      120 620,00   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136,1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субсидии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31 853,00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9 357,64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29,4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субвенции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125 817,22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125 922,39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иные межбюджетные трансферты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5 269,67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7 711,44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146,3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прочие безвозмездные поступления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60,52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возврат остатков субсидий, субвенций прошлых лет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-83,89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9297" name="Rectangle 1"/>
          <p:cNvSpPr>
            <a:spLocks noChangeArrowheads="1"/>
          </p:cNvSpPr>
          <p:nvPr/>
        </p:nvSpPr>
        <p:spPr bwMode="auto">
          <a:xfrm>
            <a:off x="467544" y="255187"/>
            <a:ext cx="8280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принимается сбалансированный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Объем и структура доходов в динамике районного бюджета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Ольгинского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муниципального района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ыс. рублей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/>
          <p:cNvGraphicFramePr>
            <a:graphicFrameLocks/>
          </p:cNvGraphicFramePr>
          <p:nvPr/>
        </p:nvGraphicFramePr>
        <p:xfrm>
          <a:off x="467544" y="404665"/>
          <a:ext cx="8316000" cy="58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6"/>
          <p:cNvGraphicFramePr>
            <a:graphicFrameLocks/>
          </p:cNvGraphicFramePr>
          <p:nvPr/>
        </p:nvGraphicFramePr>
        <p:xfrm>
          <a:off x="179512" y="171450"/>
          <a:ext cx="8640960" cy="651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/>
          <p:cNvGraphicFramePr>
            <a:graphicFrameLocks/>
          </p:cNvGraphicFramePr>
          <p:nvPr/>
        </p:nvGraphicFramePr>
        <p:xfrm>
          <a:off x="179512" y="260648"/>
          <a:ext cx="8712968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467544" y="332657"/>
          <a:ext cx="8064895" cy="604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07504" y="116632"/>
          <a:ext cx="8928992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7136</TotalTime>
  <Words>738</Words>
  <Application>Microsoft Office PowerPoint</Application>
  <PresentationFormat>Экран (4:3)</PresentationFormat>
  <Paragraphs>184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Воздушный поток</vt:lpstr>
      <vt:lpstr>Аптека</vt:lpstr>
      <vt:lpstr>1_Исполнительная</vt:lpstr>
      <vt:lpstr>Открытая</vt:lpstr>
      <vt:lpstr>2_Исполнительная</vt:lpstr>
      <vt:lpstr>8_Тема Office</vt:lpstr>
      <vt:lpstr>Слайд 1</vt:lpstr>
      <vt:lpstr>Слайд 2</vt:lpstr>
      <vt:lpstr>ЧТО ТАКОЕ БЮДЖЕТ?</vt:lpstr>
      <vt:lpstr>Слайд 4</vt:lpstr>
      <vt:lpstr>Слайд 5</vt:lpstr>
      <vt:lpstr>Слайд 6</vt:lpstr>
      <vt:lpstr>Слайд 7</vt:lpstr>
      <vt:lpstr>На чем основывается проект бюджета ольгинского муниципального района?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UPRFIN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Борох Оксана Николаевна</dc:creator>
  <cp:lastModifiedBy>Борисова</cp:lastModifiedBy>
  <cp:revision>449</cp:revision>
  <cp:lastPrinted>2014-02-24T14:13:58Z</cp:lastPrinted>
  <dcterms:created xsi:type="dcterms:W3CDTF">2013-12-18T08:51:47Z</dcterms:created>
  <dcterms:modified xsi:type="dcterms:W3CDTF">2017-03-20T06:03:19Z</dcterms:modified>
</cp:coreProperties>
</file>