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2" r:id="rId1"/>
    <p:sldMasterId id="2147484059" r:id="rId2"/>
    <p:sldMasterId id="2147484105" r:id="rId3"/>
  </p:sldMasterIdLst>
  <p:notesMasterIdLst>
    <p:notesMasterId r:id="rId9"/>
  </p:notesMasterIdLst>
  <p:sldIdLst>
    <p:sldId id="256" r:id="rId4"/>
    <p:sldId id="330" r:id="rId5"/>
    <p:sldId id="335" r:id="rId6"/>
    <p:sldId id="336" r:id="rId7"/>
    <p:sldId id="337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0000"/>
    <a:srgbClr val="9FB4C9"/>
    <a:srgbClr val="7A9E8A"/>
    <a:srgbClr val="21FF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-7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Здравоохранение</c:v>
                </c:pt>
                <c:pt idx="1">
                  <c:v>Спорт</c:v>
                </c:pt>
                <c:pt idx="2">
                  <c:v>Транспорт</c:v>
                </c:pt>
                <c:pt idx="3">
                  <c:v>Образование</c:v>
                </c:pt>
                <c:pt idx="4">
                  <c:v>Культура</c:v>
                </c:pt>
                <c:pt idx="5">
                  <c:v>Соцзащита</c:v>
                </c:pt>
                <c:pt idx="6">
                  <c:v>Связь</c:v>
                </c:pt>
                <c:pt idx="7">
                  <c:v>Сфера услуг</c:v>
                </c:pt>
                <c:pt idx="8">
                  <c:v>Административные здания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14</c:v>
                </c:pt>
                <c:pt idx="1">
                  <c:v>3</c:v>
                </c:pt>
                <c:pt idx="2">
                  <c:v>1</c:v>
                </c:pt>
                <c:pt idx="3">
                  <c:v>21</c:v>
                </c:pt>
                <c:pt idx="4">
                  <c:v>22</c:v>
                </c:pt>
                <c:pt idx="5">
                  <c:v>2</c:v>
                </c:pt>
                <c:pt idx="6">
                  <c:v>8</c:v>
                </c:pt>
                <c:pt idx="7">
                  <c:v>26</c:v>
                </c:pt>
                <c:pt idx="8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1.786670793654908E-2"/>
          <c:y val="0.40726858230643009"/>
          <c:w val="0.52856930481340503"/>
          <c:h val="0.56654419845870685"/>
        </c:manualLayout>
      </c:layout>
      <c:overlay val="0"/>
      <c:txPr>
        <a:bodyPr/>
        <a:lstStyle/>
        <a:p>
          <a:pPr>
            <a:defRPr>
              <a:solidFill>
                <a:schemeClr val="accent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7DB6A-8823-4B57-B88D-C1B8A1502694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0C6E9-981C-4880-B8D9-FEA92089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966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77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842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291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032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2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082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731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170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220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0330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437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8579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608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170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737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691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4695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725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59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8312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215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8945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4537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3739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598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93112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32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15213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0576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053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4098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5109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0604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4656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3357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8373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890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7433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5851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6249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876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5313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08579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542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14011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0940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9250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388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tx1">
                <a:lumMod val="0"/>
                <a:lumOff val="100000"/>
              </a:schemeClr>
            </a:gs>
            <a:gs pos="100000">
              <a:schemeClr val="accent5">
                <a:lumMod val="60000"/>
                <a:lumOff val="40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  <a:alpha val="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47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  <p:sldLayoutId id="2147484056" r:id="rId14"/>
    <p:sldLayoutId id="2147484057" r:id="rId15"/>
    <p:sldLayoutId id="214748405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tx1">
                <a:lumMod val="0"/>
                <a:lumOff val="100000"/>
              </a:schemeClr>
            </a:gs>
            <a:gs pos="100000">
              <a:schemeClr val="accent5">
                <a:lumMod val="60000"/>
                <a:lumOff val="40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  <a:alpha val="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65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  <p:sldLayoutId id="2147484071" r:id="rId12"/>
    <p:sldLayoutId id="2147484072" r:id="rId13"/>
    <p:sldLayoutId id="2147484073" r:id="rId14"/>
    <p:sldLayoutId id="2147484074" r:id="rId15"/>
    <p:sldLayoutId id="214748407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0"/>
                <a:lumOff val="100000"/>
              </a:schemeClr>
            </a:gs>
            <a:gs pos="100000">
              <a:schemeClr val="accent5">
                <a:lumMod val="60000"/>
                <a:lumOff val="40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  <a:alpha val="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B016FA6-162E-4D05-AE56-9ADD1151EB0C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5471DE3-2881-4714-A9DF-233EDB0F57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047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  <p:sldLayoutId id="2147484117" r:id="rId12"/>
    <p:sldLayoutId id="2147484118" r:id="rId13"/>
    <p:sldLayoutId id="2147484119" r:id="rId14"/>
    <p:sldLayoutId id="2147484120" r:id="rId15"/>
    <p:sldLayoutId id="2147484121" r:id="rId16"/>
    <p:sldLayoutId id="214748412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05468" y="6619296"/>
            <a:ext cx="880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2023 </a:t>
            </a:r>
            <a:endParaRPr lang="ru-RU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177132" y="1904040"/>
            <a:ext cx="10322930" cy="40161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ПОДПРОГРАММА «ДОСТУПНАЯ СРЕДА»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ПРОГРАММА «КОМПЛЕКСНОЕ СОЦИАЛЬНОЕ РАЗВИТИЕ ОЛЬГИНСКОГО МУНИЦИПАЛЬНОГО ОКРУГА» </a:t>
            </a:r>
            <a:b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 2023-2025 годы</a:t>
            </a:r>
            <a:b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2022 ГОДА</a:t>
            </a:r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21FF6B"/>
                </a:solidFill>
              </a:rPr>
              <a:t/>
            </a:r>
            <a:br>
              <a:rPr lang="ru-RU" sz="3200" dirty="0">
                <a:solidFill>
                  <a:srgbClr val="21FF6B"/>
                </a:solidFill>
              </a:rPr>
            </a:br>
            <a:endParaRPr lang="ru-RU" sz="3200" dirty="0">
              <a:solidFill>
                <a:srgbClr val="21FF6B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76" y="268828"/>
            <a:ext cx="906429" cy="10554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7132" y="6619296"/>
            <a:ext cx="6741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Постановление от </a:t>
            </a:r>
            <a:r>
              <a:rPr lang="ru-RU" sz="1200" dirty="0" smtClean="0"/>
              <a:t>23.06.2023 №</a:t>
            </a:r>
            <a:r>
              <a:rPr lang="ru-RU" sz="1200" dirty="0"/>
              <a:t> </a:t>
            </a:r>
            <a:r>
              <a:rPr lang="ru-RU" sz="1200" dirty="0" smtClean="0"/>
              <a:t>445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4399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подпрограммы </a:t>
            </a:r>
            <a:b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</a:t>
            </a:r>
            <a:endParaRPr lang="ru-RU" sz="28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Задачи: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повышение </a:t>
            </a:r>
            <a:r>
              <a:rPr lang="ru-RU" dirty="0"/>
              <a:t>уровня доступности приоритетных объектов и услуг в приоритетных сферах жизнедеятельности инвалидов </a:t>
            </a:r>
            <a:r>
              <a:rPr lang="ru-RU" dirty="0" smtClean="0"/>
              <a:t>и других маломобильных групп населения до </a:t>
            </a:r>
            <a:r>
              <a:rPr lang="ru-RU" dirty="0"/>
              <a:t>5</a:t>
            </a:r>
            <a:r>
              <a:rPr lang="ru-RU" dirty="0" smtClean="0"/>
              <a:t>0,0 % к 2025 году;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с</a:t>
            </a:r>
            <a:r>
              <a:rPr lang="ru-RU" dirty="0" smtClean="0"/>
              <a:t>оздание </a:t>
            </a:r>
            <a:r>
              <a:rPr lang="ru-RU" dirty="0"/>
              <a:t>условий для получения социальных благ людьми с ограниченными возможностями удаленно (дистанционно, в электронной форме и т.п</a:t>
            </a:r>
            <a:r>
              <a:rPr lang="ru-RU" dirty="0" smtClean="0"/>
              <a:t>.);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оценка </a:t>
            </a:r>
            <a:r>
              <a:rPr lang="ru-RU" dirty="0"/>
              <a:t>состояния доступности приоритетных объектов, находящихся в муниципальной собственности и услуг в приоритетных сферах жизнедеятельности инвалидов и других маломобильных групп </a:t>
            </a:r>
            <a:r>
              <a:rPr lang="ru-RU" dirty="0" smtClean="0"/>
              <a:t>населения.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Цель: </a:t>
            </a:r>
          </a:p>
          <a:p>
            <a:pPr algn="ctr"/>
            <a:r>
              <a:rPr lang="ru-RU" dirty="0" smtClean="0"/>
              <a:t>Формирование </a:t>
            </a:r>
            <a:r>
              <a:rPr lang="ru-RU" dirty="0" err="1" smtClean="0"/>
              <a:t>безбарьерной</a:t>
            </a:r>
            <a:r>
              <a:rPr lang="ru-RU" dirty="0" smtClean="0"/>
              <a:t> среды посредством повышения доли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до 50,0 %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15" y="95327"/>
            <a:ext cx="560881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5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5372" y="106519"/>
            <a:ext cx="8534400" cy="1507067"/>
          </a:xfrm>
        </p:spPr>
        <p:txBody>
          <a:bodyPr>
            <a:normAutofit fontScale="90000"/>
          </a:bodyPr>
          <a:lstStyle/>
          <a:p>
            <a:pPr lvl="0" algn="ctr" defTabSz="914400">
              <a:spcBef>
                <a:spcPts val="0"/>
              </a:spcBef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СТРУКТУРА РЕЕСТРА ПРИОРИТЕТНЫХ ОБЪЕКТОВ</a:t>
            </a:r>
            <a:r>
              <a:rPr lang="ru-RU" sz="2400" cap="none" dirty="0">
                <a:ln>
                  <a:noFill/>
                </a:ln>
                <a:solidFill>
                  <a:srgbClr val="C62324">
                    <a:lumMod val="75000"/>
                  </a:srgbClr>
                </a:solidFill>
                <a:ea typeface="+mn-ea"/>
                <a:cs typeface="+mn-cs"/>
              </a:rPr>
              <a:t/>
            </a:r>
            <a:br>
              <a:rPr lang="ru-RU" sz="2400" cap="none" dirty="0">
                <a:ln>
                  <a:noFill/>
                </a:ln>
                <a:solidFill>
                  <a:srgbClr val="C62324">
                    <a:lumMod val="75000"/>
                  </a:srgbClr>
                </a:solidFill>
                <a:ea typeface="+mn-ea"/>
                <a:cs typeface="+mn-cs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309360" y="1288639"/>
            <a:ext cx="35036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В 2022 году мероприятия по адаптации были проведены на 2 объектах: культура и образование.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09360" y="3261360"/>
            <a:ext cx="5242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В рамках Капитального ремонта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здания муниципального бюджетного учреждения дополнительного образования Детская школа искусств Ольгинского муниципального района (Реализация мероприятий по модернизации региональных и муниципальных школ искусств по видам искусств)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32" y="89212"/>
            <a:ext cx="560881" cy="652329"/>
          </a:xfrm>
          <a:prstGeom prst="rect">
            <a:avLst/>
          </a:prstGeom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891342117"/>
              </p:ext>
            </p:extLst>
          </p:nvPr>
        </p:nvGraphicFramePr>
        <p:xfrm>
          <a:off x="94932" y="1288640"/>
          <a:ext cx="6558455" cy="4849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042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1227" y="149011"/>
            <a:ext cx="8534400" cy="1507067"/>
          </a:xfrm>
        </p:spPr>
        <p:txBody>
          <a:bodyPr>
            <a:normAutofit fontScale="90000"/>
          </a:bodyPr>
          <a:lstStyle/>
          <a:p>
            <a:pPr marL="342900" lvl="0" indent="-342900" defTabSz="914400">
              <a:spcBef>
                <a:spcPts val="0"/>
              </a:spcBef>
              <a:buFontTx/>
              <a:buAutoNum type="arabicPeriod"/>
            </a:pPr>
            <a:r>
              <a:rPr lang="ru-RU" dirty="0"/>
              <a:t>Создание туристической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cap="none" dirty="0">
                <a:ln>
                  <a:noFill/>
                </a:ln>
                <a:solidFill>
                  <a:srgbClr val="C62324">
                    <a:lumMod val="75000"/>
                  </a:srgbClr>
                </a:solidFill>
                <a:ea typeface="+mn-ea"/>
                <a:cs typeface="+mn-cs"/>
              </a:rPr>
              <a:t/>
            </a:r>
            <a:br>
              <a:rPr lang="ru-RU" sz="2400" cap="none" dirty="0">
                <a:ln>
                  <a:noFill/>
                </a:ln>
                <a:solidFill>
                  <a:srgbClr val="C62324">
                    <a:lumMod val="75000"/>
                  </a:srgbClr>
                </a:solidFill>
                <a:ea typeface="+mn-ea"/>
                <a:cs typeface="+mn-cs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94906" y="1194413"/>
            <a:ext cx="69352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Адаптация входа в здание историко-краеведческого музея в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пгт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Ольга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42570" y="4151323"/>
            <a:ext cx="3966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На адаптацию входа в здание историко-краеведческого музея было потрачено 93 300 руб.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26" y="88633"/>
            <a:ext cx="560881" cy="65232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28" y="2143125"/>
            <a:ext cx="4016728" cy="40163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570" y="414797"/>
            <a:ext cx="4344106" cy="334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99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4420" y="252607"/>
            <a:ext cx="988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E0000"/>
                </a:solidFill>
              </a:rPr>
              <a:t>Адаптация входа в здание Детской школы искусств </a:t>
            </a:r>
            <a:endParaRPr lang="ru-RU" sz="2400" dirty="0">
              <a:solidFill>
                <a:srgbClr val="7E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61336" y="1446884"/>
            <a:ext cx="64064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рамках Национального проекта «Культура» был произведен  капитальный ремонт здания муниципального бюджетного учреждения дополнительного образования Детская школа искусств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пгт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Ольга, благодаря которому был адаптирован вход в здание. </a:t>
            </a:r>
          </a:p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Общая стоимость проекта составила </a:t>
            </a:r>
          </a:p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5 917 330 руб.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9" y="86633"/>
            <a:ext cx="560881" cy="65232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20" y="1039404"/>
            <a:ext cx="4404913" cy="540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4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ема1" id="{45D57BBD-E4EC-4795-BF0C-BB0D11D0E7C9}" vid="{82573E2B-A938-4C52-8533-C2EA60B045BA}"/>
    </a:ext>
  </a:extLst>
</a:theme>
</file>

<file path=ppt/theme/theme2.xml><?xml version="1.0" encoding="utf-8"?>
<a:theme xmlns:a="http://schemas.openxmlformats.org/drawingml/2006/main" name="Грань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3159</TotalTime>
  <Words>193</Words>
  <Application>Microsoft Office PowerPoint</Application>
  <PresentationFormat>Произвольный</PresentationFormat>
  <Paragraphs>20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Тема1</vt:lpstr>
      <vt:lpstr>Грань</vt:lpstr>
      <vt:lpstr>Сектор</vt:lpstr>
      <vt:lpstr>ПОДПРОГРАММА «ДОСТУПНАЯ СРЕДА»    МУНИЦИПАЛЬНАЯ ПРОГРАММА «КОМПЛЕКСНОЕ СОЦИАЛЬНОЕ РАЗВИТИЕ ОЛЬГИНСКОГО МУНИЦИПАЛЬНОГО ОКРУГА»  НА  2023-2025 годы   ИТОГИ 2022 ГОДА   </vt:lpstr>
      <vt:lpstr>Цель и задачи подпрограммы  «Доступная среда»</vt:lpstr>
      <vt:lpstr> СТРУКТУРА РЕЕСТРА ПРИОРИТЕТНЫХ ОБЪЕКТОВ  </vt:lpstr>
      <vt:lpstr>Создание туристической    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туризма в Ольгинском районе</dc:title>
  <dc:creator>Gorbunova</dc:creator>
  <cp:lastModifiedBy>Донская</cp:lastModifiedBy>
  <cp:revision>234</cp:revision>
  <dcterms:created xsi:type="dcterms:W3CDTF">2021-01-25T02:40:17Z</dcterms:created>
  <dcterms:modified xsi:type="dcterms:W3CDTF">2023-09-06T06:38:46Z</dcterms:modified>
</cp:coreProperties>
</file>